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jpeg" ContentType="image/jpeg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s/slide136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161.xml" ContentType="application/vnd.openxmlformats-officedocument.presentationml.slide+xml"/>
  <Override PartName="/ppt/slides/slide87.xml" ContentType="application/vnd.openxmlformats-officedocument.presentationml.slide+xml"/>
  <Override PartName="/ppt/slides/slide16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159.xml" ContentType="application/vnd.openxmlformats-officedocument.presentationml.slide+xml"/>
  <Override PartName="/ppt/slides/slide100.xml" ContentType="application/vnd.openxmlformats-officedocument.presentationml.slide+xml"/>
  <Override PartName="/ppt/slides/slide158.xml" ContentType="application/vnd.openxmlformats-officedocument.presentationml.slide+xml"/>
  <Override PartName="/ppt/slides/slide101.xml" ContentType="application/vnd.openxmlformats-officedocument.presentationml.slide+xml"/>
  <Override PartName="/ppt/slides/slide99.xml" ContentType="application/vnd.openxmlformats-officedocument.presentationml.slide+xml"/>
  <Override PartName="/ppt/slides/slide98.xml" ContentType="application/vnd.openxmlformats-officedocument.presentationml.slide+xml"/>
  <Override PartName="/ppt/slides/slide160.xml" ContentType="application/vnd.openxmlformats-officedocument.presentationml.slide+xml"/>
  <Override PartName="/ppt/slides/slide97.xml" ContentType="application/vnd.openxmlformats-officedocument.presentationml.slide+xml"/>
  <Override PartName="/ppt/slides/slide96.xml" ContentType="application/vnd.openxmlformats-officedocument.presentationml.slide+xml"/>
  <Override PartName="/ppt/slides/slide95.xml" ContentType="application/vnd.openxmlformats-officedocument.presentationml.slide+xml"/>
  <Override PartName="/ppt/slides/slide82.xml" ContentType="application/vnd.openxmlformats-officedocument.presentationml.slide+xml"/>
  <Override PartName="/ppt/slides/slide81.xml" ContentType="application/vnd.openxmlformats-officedocument.presentationml.slide+xml"/>
  <Override PartName="/ppt/slides/slide80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2.xml" ContentType="application/vnd.openxmlformats-officedocument.presentationml.slide+xml"/>
  <Override PartName="/ppt/slides/slide61.xml" ContentType="application/vnd.openxmlformats-officedocument.presentationml.slide+xml"/>
  <Override PartName="/ppt/slides/slide60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137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75.xml" ContentType="application/vnd.openxmlformats-officedocument.presentationml.slide+xml"/>
  <Override PartName="/ppt/slides/slide74.xml" ContentType="application/vnd.openxmlformats-officedocument.presentationml.slide+xml"/>
  <Override PartName="/ppt/slides/slide73.xml" ContentType="application/vnd.openxmlformats-officedocument.presentationml.slide+xml"/>
  <Override PartName="/ppt/slides/slide72.xml" ContentType="application/vnd.openxmlformats-officedocument.presentationml.slide+xml"/>
  <Override PartName="/ppt/slides/slide71.xml" ContentType="application/vnd.openxmlformats-officedocument.presentationml.slide+xml"/>
  <Override PartName="/ppt/slides/slide70.xml" ContentType="application/vnd.openxmlformats-officedocument.presentationml.slide+xml"/>
  <Override PartName="/ppt/slides/slide157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4.xml" ContentType="application/vnd.openxmlformats-officedocument.presentationml.slide+xml"/>
  <Override PartName="/ppt/slides/slide144.xml" ContentType="application/vnd.openxmlformats-officedocument.presentationml.slide+xml"/>
  <Override PartName="/ppt/slides/slide123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45.xml" ContentType="application/vnd.openxmlformats-officedocument.presentationml.slide+xml"/>
  <Override PartName="/ppt/slides/slide122.xml" ContentType="application/vnd.openxmlformats-officedocument.presentationml.slide+xml"/>
  <Override PartName="/ppt/slides/slide142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9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8.xml" ContentType="application/vnd.openxmlformats-officedocument.presentationml.slide+xml"/>
  <Override PartName="/ppt/slides/slide133.xml" ContentType="application/vnd.openxmlformats-officedocument.presentationml.slide+xml"/>
  <Override PartName="/ppt/slides/slide132.xml" ContentType="application/vnd.openxmlformats-officedocument.presentationml.slide+xml"/>
  <Override PartName="/ppt/slides/slide140.xml" ContentType="application/vnd.openxmlformats-officedocument.presentationml.slide+xml"/>
  <Override PartName="/ppt/slides/slide131.xml" ContentType="application/vnd.openxmlformats-officedocument.presentationml.slide+xml"/>
  <Override PartName="/ppt/slides/slide130.xml" ContentType="application/vnd.openxmlformats-officedocument.presentationml.slide+xml"/>
  <Override PartName="/ppt/slides/slide141.xml" ContentType="application/vnd.openxmlformats-officedocument.presentationml.slide+xml"/>
  <Override PartName="/ppt/slides/slide146.xml" ContentType="application/vnd.openxmlformats-officedocument.presentationml.slide+xml"/>
  <Override PartName="/ppt/slides/slide119.xml" ContentType="application/vnd.openxmlformats-officedocument.presentationml.slide+xml"/>
  <Override PartName="/ppt/slides/slide118.xml" ContentType="application/vnd.openxmlformats-officedocument.presentationml.slide+xml"/>
  <Override PartName="/ppt/slides/slide107.xml" ContentType="application/vnd.openxmlformats-officedocument.presentationml.slide+xml"/>
  <Override PartName="/ppt/slides/slide152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53.xml" ContentType="application/vnd.openxmlformats-officedocument.presentationml.slide+xml"/>
  <Override PartName="/ppt/slides/slide106.xml" ContentType="application/vnd.openxmlformats-officedocument.presentationml.slide+xml"/>
  <Override PartName="/ppt/slides/slide154.xml" ContentType="application/vnd.openxmlformats-officedocument.presentationml.slide+xml"/>
  <Override PartName="/ppt/slides/slide156.xml" ContentType="application/vnd.openxmlformats-officedocument.presentationml.slide+xml"/>
  <Override PartName="/ppt/slides/slide104.xml" ContentType="application/vnd.openxmlformats-officedocument.presentationml.slide+xml"/>
  <Override PartName="/ppt/slides/slide155.xml" ContentType="application/vnd.openxmlformats-officedocument.presentationml.slide+xml"/>
  <Override PartName="/ppt/slides/slide105.xml" ContentType="application/vnd.openxmlformats-officedocument.presentationml.slide+xml"/>
  <Override PartName="/ppt/slides/slide15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48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47.xml" ContentType="application/vnd.openxmlformats-officedocument.presentationml.slide+xml"/>
  <Override PartName="/ppt/slides/slide115.xml" ContentType="application/vnd.openxmlformats-officedocument.presentationml.slide+xml"/>
  <Override PartName="/ppt/slides/slide114.xml" ContentType="application/vnd.openxmlformats-officedocument.presentationml.slide+xml"/>
  <Override PartName="/ppt/slides/slide149.xml" ContentType="application/vnd.openxmlformats-officedocument.presentationml.slide+xml"/>
  <Override PartName="/ppt/slides/slide113.xml" ContentType="application/vnd.openxmlformats-officedocument.presentationml.slide+xml"/>
  <Override PartName="/ppt/slides/slide112.xml" ContentType="application/vnd.openxmlformats-officedocument.presentationml.slide+xml"/>
  <Override PartName="/ppt/slides/slide150.xml" ContentType="application/vnd.openxmlformats-officedocument.presentationml.slide+xml"/>
  <Override PartName="/ppt/slides/slide55.xml" ContentType="application/vnd.openxmlformats-officedocument.presentationml.slide+xml"/>
  <Override PartName="/ppt/slides/slide69.xml" ContentType="application/vnd.openxmlformats-officedocument.presentationml.slide+xml"/>
  <Override PartName="/ppt/slides/slide54.xml" ContentType="application/vnd.openxmlformats-officedocument.presentationml.slide+xml"/>
  <Override PartName="/ppt/slides/slide16.xml" ContentType="application/vnd.openxmlformats-officedocument.presentationml.slide+xml"/>
  <Override PartName="/ppt/slides/slide40.xml" ContentType="application/vnd.openxmlformats-officedocument.presentationml.slide+xml"/>
  <Override PartName="/ppt/slides/slide17.xml" ContentType="application/vnd.openxmlformats-officedocument.presentationml.slide+xml"/>
  <Override PartName="/ppt/slides/slide39.xml" ContentType="application/vnd.openxmlformats-officedocument.presentationml.slide+xml"/>
  <Override PartName="/ppt/slides/slide18.xml" ContentType="application/vnd.openxmlformats-officedocument.presentationml.slide+xml"/>
  <Override PartName="/ppt/slides/slide38.xml" ContentType="application/vnd.openxmlformats-officedocument.presentationml.slide+xml"/>
  <Override PartName="/ppt/slides/slide41.xml" ContentType="application/vnd.openxmlformats-officedocument.presentationml.slide+xml"/>
  <Override PartName="/ppt/slides/slide15.xml" ContentType="application/vnd.openxmlformats-officedocument.presentationml.slide+xml"/>
  <Override PartName="/ppt/slides/slide42.xml" ContentType="application/vnd.openxmlformats-officedocument.presentationml.slide+xml"/>
  <Override PartName="/ppt/slides/slide11.xml" ContentType="application/vnd.openxmlformats-officedocument.presentationml.slide+xml"/>
  <Override PartName="/ppt/slides/slide44.xml" ContentType="application/vnd.openxmlformats-officedocument.presentationml.slide+xml"/>
  <Override PartName="/ppt/slides/slide12.xml" ContentType="application/vnd.openxmlformats-officedocument.presentationml.slide+xml"/>
  <Override PartName="/ppt/slides/slide43.xml" ContentType="application/vnd.openxmlformats-officedocument.presentationml.slide+xml"/>
  <Override PartName="/ppt/slides/slide13.xml" ContentType="application/vnd.openxmlformats-officedocument.presentationml.slide+xml"/>
  <Override PartName="/ppt/slides/slide27.xml" ContentType="application/vnd.openxmlformats-officedocument.presentationml.slide+xml"/>
  <Override PartName="/ppt/slides/slide37.xml" ContentType="application/vnd.openxmlformats-officedocument.presentationml.slide+xml"/>
  <Override PartName="/ppt/slides/slide19.xml" ContentType="application/vnd.openxmlformats-officedocument.presentationml.slide+xml"/>
  <Override PartName="/ppt/slides/slide36.xml" ContentType="application/vnd.openxmlformats-officedocument.presentationml.slide+xml"/>
  <Override PartName="/ppt/slides/slide31.xml" ContentType="application/vnd.openxmlformats-officedocument.presentationml.slide+xml"/>
  <Override PartName="/ppt/slides/slide25.xml" ContentType="application/vnd.openxmlformats-officedocument.presentationml.slide+xml"/>
  <Override PartName="/ppt/slides/slide30.xml" ContentType="application/vnd.openxmlformats-officedocument.presentationml.slide+xml"/>
  <Override PartName="/ppt/slides/slide26.xml" ContentType="application/vnd.openxmlformats-officedocument.presentationml.slide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32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0.xml" ContentType="application/vnd.openxmlformats-officedocument.presentationml.slide+xml"/>
  <Override PartName="/ppt/slides/slide35.xml" ContentType="application/vnd.openxmlformats-officedocument.presentationml.slide+xml"/>
  <Override PartName="/ppt/slides/slide21.xml" ContentType="application/vnd.openxmlformats-officedocument.presentationml.slide+xml"/>
  <Override PartName="/ppt/slides/slide34.xml" ContentType="application/vnd.openxmlformats-officedocument.presentationml.slide+xml"/>
  <Override PartName="/ppt/slides/slide22.xml" ContentType="application/vnd.openxmlformats-officedocument.presentationml.slide+xml"/>
  <Override PartName="/ppt/slides/slide33.xml" ContentType="application/vnd.openxmlformats-officedocument.presentationml.slide+xml"/>
  <Override PartName="/ppt/slides/slide45.xml" ContentType="application/vnd.openxmlformats-officedocument.presentationml.slide+xml"/>
  <Override PartName="/ppt/slides/slide14.xml" ContentType="application/vnd.openxmlformats-officedocument.presentationml.slide+xml"/>
  <Override PartName="/ppt/slides/slide10.xml" ContentType="application/vnd.openxmlformats-officedocument.presentationml.slide+xml"/>
  <Override PartName="/ppt/slides/slide48.xml" ContentType="application/vnd.openxmlformats-officedocument.presentationml.slide+xml"/>
  <Override PartName="/ppt/slides/slide3.xml" ContentType="application/vnd.openxmlformats-officedocument.presentationml.slide+xml"/>
  <Override PartName="/ppt/slides/slide8.xml" ContentType="application/vnd.openxmlformats-officedocument.presentationml.slide+xml"/>
  <Override PartName="/ppt/slides/slide52.xml" ContentType="application/vnd.openxmlformats-officedocument.presentationml.slide+xml"/>
  <Override PartName="/ppt/slides/slide7.xml" ContentType="application/vnd.openxmlformats-officedocument.presentationml.slide+xml"/>
  <Override PartName="/ppt/slides/slide51.xml" ContentType="application/vnd.openxmlformats-officedocument.presentationml.slide+xml"/>
  <Override PartName="/ppt/slides/slide49.xml" ContentType="application/vnd.openxmlformats-officedocument.presentationml.slide+xml"/>
  <Override PartName="/ppt/slides/slide6.xml" ContentType="application/vnd.openxmlformats-officedocument.presentationml.slide+xml"/>
  <Override PartName="/ppt/slides/slide4.xml" ContentType="application/vnd.openxmlformats-officedocument.presentationml.slide+xml"/>
  <Override PartName="/ppt/slides/slide50.xml" ContentType="application/vnd.openxmlformats-officedocument.presentationml.slide+xml"/>
  <Override PartName="/ppt/slides/slide2.xml" ContentType="application/vnd.openxmlformats-officedocument.presentationml.slide+xml"/>
  <Override PartName="/ppt/slides/slide5.xml" ContentType="application/vnd.openxmlformats-officedocument.presentationml.slide+xml"/>
  <Override PartName="/ppt/slides/slide47.xml" ContentType="application/vnd.openxmlformats-officedocument.presentationml.slide+xml"/>
  <Override PartName="/ppt/slides/slide9.xml" ContentType="application/vnd.openxmlformats-officedocument.presentationml.slide+xml"/>
  <Override PartName="/ppt/slides/slide53.xml" ContentType="application/vnd.openxmlformats-officedocument.presentationml.slide+xml"/>
  <Override PartName="/ppt/slides/slide46.xml" ContentType="application/vnd.openxmlformats-officedocument.presentationml.slide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notesSlides/notesSlide9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29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1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67.xml" ContentType="application/vnd.openxmlformats-officedocument.presentationml.notesSlide+xml"/>
  <Override PartName="/ppt/slideMasters/slideMaster3.xml" ContentType="application/vnd.openxmlformats-officedocument.presentationml.slideMaster+xml"/>
  <Override PartName="/ppt/notesSlides/notesSlide12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4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64.xml" ContentType="application/vnd.openxmlformats-officedocument.presentationml.notesSlide+xml"/>
  <Override PartName="/ppt/slideLayouts/slideLayout3.xml" ContentType="application/vnd.openxmlformats-officedocument.presentationml.slideLayout+xml"/>
  <Override PartName="/ppt/notesSlides/notesSlide43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56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42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5.xml" ContentType="application/vnd.openxmlformats-officedocument.presentationml.slideLayout+xml"/>
  <Override PartName="/ppt/notesSlides/notesSlide55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44.xml" ContentType="application/vnd.openxmlformats-officedocument.presentationml.notesSlide+xml"/>
  <Override PartName="/ppt/slideLayouts/slideLayout6.xml" ContentType="application/vnd.openxmlformats-officedocument.presentationml.slideLayout+xml"/>
  <Override PartName="/ppt/notesSlides/notesSlide59.xml" ContentType="application/vnd.openxmlformats-officedocument.presentationml.notesSlide+xml"/>
  <Override PartName="/ppt/notesSlides/notesSlide39.xml" ContentType="application/vnd.openxmlformats-officedocument.presentationml.notesSlide+xml"/>
  <Override PartName="/ppt/charts/chart145.xml" ContentType="application/vnd.openxmlformats-officedocument.drawingml.chart+xml"/>
  <Override PartName="/ppt/charts/chart55.xml" ContentType="application/vnd.openxmlformats-officedocument.drawingml.chart+xml"/>
  <Override PartName="/ppt/charts/chart56.xml" ContentType="application/vnd.openxmlformats-officedocument.drawingml.chart+xml"/>
  <Override PartName="/ppt/charts/chart57.xml" ContentType="application/vnd.openxmlformats-officedocument.drawingml.chart+xml"/>
  <Override PartName="/ppt/charts/chart58.xml" ContentType="application/vnd.openxmlformats-officedocument.drawingml.chart+xml"/>
  <Override PartName="/ppt/charts/chart59.xml" ContentType="application/vnd.openxmlformats-officedocument.drawingml.chart+xml"/>
  <Override PartName="/ppt/charts/chart43.xml" ContentType="application/vnd.openxmlformats-officedocument.drawingml.chart+xml"/>
  <Override PartName="/ppt/charts/chart44.xml" ContentType="application/vnd.openxmlformats-officedocument.drawingml.chart+xml"/>
  <Override PartName="/ppt/charts/chart41.xml" ContentType="application/vnd.openxmlformats-officedocument.drawingml.chart+xml"/>
  <Override PartName="/ppt/charts/chart42.xml" ContentType="application/vnd.openxmlformats-officedocument.drawingml.chart+xml"/>
  <Override PartName="/ppt/charts/chart51.xml" ContentType="application/vnd.openxmlformats-officedocument.drawingml.chart+xml"/>
  <Override PartName="/ppt/charts/chart52.xml" ContentType="application/vnd.openxmlformats-officedocument.drawingml.chart+xml"/>
  <Override PartName="/ppt/charts/chart53.xml" ContentType="application/vnd.openxmlformats-officedocument.drawingml.chart+xml"/>
  <Override PartName="/ppt/charts/chart50.xml" ContentType="application/vnd.openxmlformats-officedocument.drawingml.chart+xml"/>
  <Override PartName="/ppt/charts/chart46.xml" ContentType="application/vnd.openxmlformats-officedocument.drawingml.chart+xml"/>
  <Override PartName="/ppt/charts/chart45.xml" ContentType="application/vnd.openxmlformats-officedocument.drawingml.chart+xml"/>
  <Override PartName="/ppt/charts/chart47.xml" ContentType="application/vnd.openxmlformats-officedocument.drawingml.chart+xml"/>
  <Override PartName="/ppt/charts/chart48.xml" ContentType="application/vnd.openxmlformats-officedocument.drawingml.chart+xml"/>
  <Override PartName="/ppt/charts/chart49.xml" ContentType="application/vnd.openxmlformats-officedocument.drawingml.chart+xml"/>
  <Override PartName="/ppt/charts/chart54.xml" ContentType="application/vnd.openxmlformats-officedocument.drawingml.chart+xml"/>
  <Override PartName="/ppt/charts/chart76.xml" ContentType="application/vnd.openxmlformats-officedocument.drawingml.chart+xml"/>
  <Override PartName="/ppt/charts/chart75.xml" ContentType="application/vnd.openxmlformats-officedocument.drawingml.chart+xml"/>
  <Override PartName="/ppt/charts/chart71.xml" ContentType="application/vnd.openxmlformats-officedocument.drawingml.chart+xml"/>
  <Override PartName="/ppt/charts/chart72.xml" ContentType="application/vnd.openxmlformats-officedocument.drawingml.chart+xml"/>
  <Override PartName="/ppt/charts/chart74.xml" ContentType="application/vnd.openxmlformats-officedocument.drawingml.chart+xml"/>
  <Override PartName="/ppt/charts/chart73.xml" ContentType="application/vnd.openxmlformats-officedocument.drawingml.chart+xml"/>
  <Override PartName="/ppt/charts/chart77.xml" ContentType="application/vnd.openxmlformats-officedocument.drawingml.chart+xml"/>
  <Override PartName="/ppt/charts/chart82.xml" ContentType="application/vnd.openxmlformats-officedocument.drawingml.chart+xml"/>
  <Override PartName="/ppt/charts/chart83.xml" ContentType="application/vnd.openxmlformats-officedocument.drawingml.chart+xml"/>
  <Override PartName="/ppt/charts/chart84.xml" ContentType="application/vnd.openxmlformats-officedocument.drawingml.chart+xml"/>
  <Override PartName="/ppt/charts/chart78.xml" ContentType="application/vnd.openxmlformats-officedocument.drawingml.chart+xml"/>
  <Override PartName="/ppt/charts/chart79.xml" ContentType="application/vnd.openxmlformats-officedocument.drawingml.chart+xml"/>
  <Override PartName="/ppt/charts/chart81.xml" ContentType="application/vnd.openxmlformats-officedocument.drawingml.chart+xml"/>
  <Override PartName="/ppt/charts/chart80.xml" ContentType="application/vnd.openxmlformats-officedocument.drawingml.chart+xml"/>
  <Override PartName="/ppt/charts/chart70.xml" ContentType="application/vnd.openxmlformats-officedocument.drawingml.chart+xml"/>
  <Override PartName="/ppt/charts/chart64.xml" ContentType="application/vnd.openxmlformats-officedocument.drawingml.chart+xml"/>
  <Override PartName="/ppt/charts/chart63.xml" ContentType="application/vnd.openxmlformats-officedocument.drawingml.chart+xml"/>
  <Override PartName="/ppt/charts/chart61.xml" ContentType="application/vnd.openxmlformats-officedocument.drawingml.chart+xml"/>
  <Override PartName="/ppt/charts/chart62.xml" ContentType="application/vnd.openxmlformats-officedocument.drawingml.chart+xml"/>
  <Override PartName="/ppt/charts/chart68.xml" ContentType="application/vnd.openxmlformats-officedocument.drawingml.chart+xml"/>
  <Override PartName="/ppt/charts/chart69.xml" ContentType="application/vnd.openxmlformats-officedocument.drawingml.chart+xml"/>
  <Override PartName="/ppt/charts/chart67.xml" ContentType="application/vnd.openxmlformats-officedocument.drawingml.chart+xml"/>
  <Override PartName="/ppt/charts/chart65.xml" ContentType="application/vnd.openxmlformats-officedocument.drawingml.chart+xml"/>
  <Override PartName="/ppt/charts/chart66.xml" ContentType="application/vnd.openxmlformats-officedocument.drawingml.chart+xml"/>
  <Override PartName="/ppt/charts/chart60.xml" ContentType="application/vnd.openxmlformats-officedocument.drawingml.chart+xml"/>
  <Override PartName="/ppt/charts/chart40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2.xml" ContentType="application/vnd.openxmlformats-officedocument.drawingml.chart+xml"/>
  <Override PartName="/ppt/charts/chart11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2.xml" ContentType="application/vnd.openxmlformats-officedocument.drawingml.char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charts/chart1.xml" ContentType="application/vnd.openxmlformats-officedocument.drawingml.chart+xml"/>
  <Override PartName="/ppt/charts/chart29.xml" ContentType="application/vnd.openxmlformats-officedocument.drawingml.chart+xml"/>
  <Override PartName="/ppt/charts/chart28.xml" ContentType="application/vnd.openxmlformats-officedocument.drawingml.chart+xml"/>
  <Override PartName="/ppt/charts/chart32.xml" ContentType="application/vnd.openxmlformats-officedocument.drawingml.chart+xml"/>
  <Override PartName="/ppt/charts/chart31.xml" ContentType="application/vnd.openxmlformats-officedocument.drawingml.chart+xml"/>
  <Override PartName="/ppt/charts/chart30.xml" ContentType="application/vnd.openxmlformats-officedocument.drawingml.chart+xml"/>
  <Override PartName="/ppt/charts/chart27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6.xml" ContentType="application/vnd.openxmlformats-officedocument.drawingml.chart+xml"/>
  <Override PartName="/ppt/charts/chart25.xml" ContentType="application/vnd.openxmlformats-officedocument.drawingml.chart+xml"/>
  <Override PartName="/ppt/charts/chart37.xml" ContentType="application/vnd.openxmlformats-officedocument.drawingml.chart+xml"/>
  <Override PartName="/ppt/charts/chart38.xml" ContentType="application/vnd.openxmlformats-officedocument.drawingml.chart+xml"/>
  <Override PartName="/ppt/charts/chart39.xml" ContentType="application/vnd.openxmlformats-officedocument.drawingml.chart+xml"/>
  <Override PartName="/ppt/charts/chart36.xml" ContentType="application/vnd.openxmlformats-officedocument.drawingml.chart+xml"/>
  <Override PartName="/ppt/charts/chart34.xml" ContentType="application/vnd.openxmlformats-officedocument.drawingml.chart+xml"/>
  <Override PartName="/ppt/charts/chart33.xml" ContentType="application/vnd.openxmlformats-officedocument.drawingml.chart+xml"/>
  <Override PartName="/ppt/charts/chart35.xml" ContentType="application/vnd.openxmlformats-officedocument.drawingml.chart+xml"/>
  <Override PartName="/ppt/charts/chart22.xml" ContentType="application/vnd.openxmlformats-officedocument.drawingml.chart+xml"/>
  <Override PartName="/ppt/charts/chart15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6.xml" ContentType="application/vnd.openxmlformats-officedocument.drawingml.chart+xml"/>
  <Override PartName="/ppt/charts/chart19.xml" ContentType="application/vnd.openxmlformats-officedocument.drawingml.chart+xml"/>
  <Override PartName="/ppt/charts/chart18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17.xml" ContentType="application/vnd.openxmlformats-officedocument.drawingml.chart+xml"/>
  <Override PartName="/ppt/charts/chart85.xml" ContentType="application/vnd.openxmlformats-officedocument.drawingml.chart+xml"/>
  <Override PartName="/ppt/charts/chart212.xml" ContentType="application/vnd.openxmlformats-officedocument.drawingml.chart+xml"/>
  <Override PartName="/ppt/charts/chart213.xml" ContentType="application/vnd.openxmlformats-officedocument.drawingml.chart+xml"/>
  <Override PartName="/ppt/charts/chart211.xml" ContentType="application/vnd.openxmlformats-officedocument.drawingml.chart+xml"/>
  <Override PartName="/ppt/charts/chart210.xml" ContentType="application/vnd.openxmlformats-officedocument.drawingml.chart+xml"/>
  <Override PartName="/ppt/charts/chart208.xml" ContentType="application/vnd.openxmlformats-officedocument.drawingml.chart+xml"/>
  <Override PartName="/ppt/charts/chart209.xml" ContentType="application/vnd.openxmlformats-officedocument.drawingml.chart+xml"/>
  <Override PartName="/ppt/charts/chart214.xml" ContentType="application/vnd.openxmlformats-officedocument.drawingml.chart+xml"/>
  <Override PartName="/ppt/charts/chart218.xml" ContentType="application/vnd.openxmlformats-officedocument.drawingml.chart+xml"/>
  <Override PartName="/ppt/charts/chart219.xml" ContentType="application/vnd.openxmlformats-officedocument.drawingml.chart+xml"/>
  <Override PartName="/ppt/charts/chart217.xml" ContentType="application/vnd.openxmlformats-officedocument.drawingml.chart+xml"/>
  <Override PartName="/ppt/charts/chart128.xml" ContentType="application/vnd.openxmlformats-officedocument.drawingml.chart+xml"/>
  <Override PartName="/ppt/charts/chart215.xml" ContentType="application/vnd.openxmlformats-officedocument.drawingml.chart+xml"/>
  <Override PartName="/ppt/charts/chart216.xml" ContentType="application/vnd.openxmlformats-officedocument.drawingml.chart+xml"/>
  <Override PartName="/ppt/charts/chart207.xml" ContentType="application/vnd.openxmlformats-officedocument.drawingml.chart+xml"/>
  <Override PartName="/ppt/charts/chart199.xml" ContentType="application/vnd.openxmlformats-officedocument.drawingml.chart+xml"/>
  <Override PartName="/ppt/charts/chart200.xml" ContentType="application/vnd.openxmlformats-officedocument.drawingml.chart+xml"/>
  <Override PartName="/ppt/charts/chart201.xml" ContentType="application/vnd.openxmlformats-officedocument.drawingml.chart+xml"/>
  <Override PartName="/ppt/charts/chart132.xml" ContentType="application/vnd.openxmlformats-officedocument.drawingml.chart+xml"/>
  <Override PartName="/ppt/charts/chart198.xml" ContentType="application/vnd.openxmlformats-officedocument.drawingml.chart+xml"/>
  <Override PartName="/ppt/charts/chart197.xml" ContentType="application/vnd.openxmlformats-officedocument.drawingml.chart+xml"/>
  <Override PartName="/ppt/charts/chart202.xml" ContentType="application/vnd.openxmlformats-officedocument.drawingml.chart+xml"/>
  <Override PartName="/ppt/charts/chart204.xml" ContentType="application/vnd.openxmlformats-officedocument.drawingml.chart+xml"/>
  <Override PartName="/ppt/charts/chart205.xml" ContentType="application/vnd.openxmlformats-officedocument.drawingml.chart+xml"/>
  <Override PartName="/ppt/charts/chart206.xml" ContentType="application/vnd.openxmlformats-officedocument.drawingml.chart+xml"/>
  <Override PartName="/ppt/charts/chart129.xml" ContentType="application/vnd.openxmlformats-officedocument.drawingml.chart+xml"/>
  <Override PartName="/ppt/charts/chart131.xml" ContentType="application/vnd.openxmlformats-officedocument.drawingml.chart+xml"/>
  <Override PartName="/ppt/charts/chart130.xml" ContentType="application/vnd.openxmlformats-officedocument.drawingml.chart+xml"/>
  <Override PartName="/ppt/charts/chart203.xml" ContentType="application/vnd.openxmlformats-officedocument.drawingml.chart+xml"/>
  <Override PartName="/ppt/charts/chart220.xml" ContentType="application/vnd.openxmlformats-officedocument.drawingml.chart+xml"/>
  <Override PartName="/ppt/charts/chart127.xml" ContentType="application/vnd.openxmlformats-officedocument.drawingml.chart+xml"/>
  <Override PartName="/ppt/charts/chart125.xml" ContentType="application/vnd.openxmlformats-officedocument.drawingml.chart+xml"/>
  <Override PartName="/ppt/charts/chart238.xml" ContentType="application/vnd.openxmlformats-officedocument.drawingml.chart+xml"/>
  <Override PartName="/ppt/charts/chart239.xml" ContentType="application/vnd.openxmlformats-officedocument.drawingml.chart+xml"/>
  <Override PartName="/ppt/charts/chart237.xml" ContentType="application/vnd.openxmlformats-officedocument.drawingml.chart+xml"/>
  <Override PartName="/ppt/charts/chart235.xml" ContentType="application/vnd.openxmlformats-officedocument.drawingml.chart+xml"/>
  <Override PartName="/ppt/charts/chart236.xml" ContentType="application/vnd.openxmlformats-officedocument.drawingml.chart+xml"/>
  <Override PartName="/ppt/charts/chart240.xml" ContentType="application/vnd.openxmlformats-officedocument.drawingml.chart+xml"/>
  <Override PartName="/ppt/charts/chart124.xml" ContentType="application/vnd.openxmlformats-officedocument.drawingml.chart+xml"/>
  <Override PartName="/ppt/charts/chart245.xml" ContentType="application/vnd.openxmlformats-officedocument.drawingml.chart+xml"/>
  <Override PartName="/ppt/charts/chart244.xml" ContentType="application/vnd.openxmlformats-officedocument.drawingml.chart+xml"/>
  <Override PartName="/ppt/charts/chart243.xml" ContentType="application/vnd.openxmlformats-officedocument.drawingml.chart+xml"/>
  <Override PartName="/ppt/charts/chart241.xml" ContentType="application/vnd.openxmlformats-officedocument.drawingml.chart+xml"/>
  <Override PartName="/ppt/charts/chart242.xml" ContentType="application/vnd.openxmlformats-officedocument.drawingml.chart+xml"/>
  <Override PartName="/ppt/charts/chart234.xml" ContentType="application/vnd.openxmlformats-officedocument.drawingml.chart+xml"/>
  <Override PartName="/ppt/charts/chart233.xml" ContentType="application/vnd.openxmlformats-officedocument.drawingml.chart+xml"/>
  <Override PartName="/ppt/charts/chart225.xml" ContentType="application/vnd.openxmlformats-officedocument.drawingml.chart+xml"/>
  <Override PartName="/ppt/charts/chart226.xml" ContentType="application/vnd.openxmlformats-officedocument.drawingml.chart+xml"/>
  <Override PartName="/ppt/charts/chart224.xml" ContentType="application/vnd.openxmlformats-officedocument.drawingml.chart+xml"/>
  <Override PartName="/ppt/charts/chart221.xml" ContentType="application/vnd.openxmlformats-officedocument.drawingml.chart+xml"/>
  <Override PartName="/ppt/charts/chart222.xml" ContentType="application/vnd.openxmlformats-officedocument.drawingml.chart+xml"/>
  <Override PartName="/ppt/charts/chart223.xml" ContentType="application/vnd.openxmlformats-officedocument.drawingml.chart+xml"/>
  <Override PartName="/ppt/charts/chart126.xml" ContentType="application/vnd.openxmlformats-officedocument.drawingml.chart+xml"/>
  <Override PartName="/ppt/charts/chart227.xml" ContentType="application/vnd.openxmlformats-officedocument.drawingml.chart+xml"/>
  <Override PartName="/ppt/charts/chart232.xml" ContentType="application/vnd.openxmlformats-officedocument.drawingml.chart+xml"/>
  <Override PartName="/ppt/charts/chart231.xml" ContentType="application/vnd.openxmlformats-officedocument.drawingml.chart+xml"/>
  <Override PartName="/ppt/charts/chart230.xml" ContentType="application/vnd.openxmlformats-officedocument.drawingml.chart+xml"/>
  <Override PartName="/ppt/charts/chart228.xml" ContentType="application/vnd.openxmlformats-officedocument.drawingml.chart+xml"/>
  <Override PartName="/ppt/charts/chart229.xml" ContentType="application/vnd.openxmlformats-officedocument.drawingml.chart+xml"/>
  <Override PartName="/ppt/charts/chart196.xml" ContentType="application/vnd.openxmlformats-officedocument.drawingml.chart+xml"/>
  <Override PartName="/ppt/charts/chart133.xml" ContentType="application/vnd.openxmlformats-officedocument.drawingml.chart+xml"/>
  <Override PartName="/ppt/charts/chart163.xml" ContentType="application/vnd.openxmlformats-officedocument.drawingml.chart+xml"/>
  <Override PartName="/ppt/charts/chart164.xml" ContentType="application/vnd.openxmlformats-officedocument.drawingml.chart+xml"/>
  <Override PartName="/ppt/charts/chart165.xml" ContentType="application/vnd.openxmlformats-officedocument.drawingml.chart+xml"/>
  <Override PartName="/ppt/charts/chart162.xml" ContentType="application/vnd.openxmlformats-officedocument.drawingml.chart+xml"/>
  <Override PartName="/ppt/charts/chart142.xml" ContentType="application/vnd.openxmlformats-officedocument.drawingml.chart+xml"/>
  <Override PartName="/ppt/charts/chart159.xml" ContentType="application/vnd.openxmlformats-officedocument.drawingml.chart+xml"/>
  <Override PartName="/ppt/charts/chart160.xml" ContentType="application/vnd.openxmlformats-officedocument.drawingml.chart+xml"/>
  <Override PartName="/ppt/charts/chart161.xml" ContentType="application/vnd.openxmlformats-officedocument.drawingml.chart+xml"/>
  <Override PartName="/ppt/charts/chart166.xml" ContentType="application/vnd.openxmlformats-officedocument.drawingml.chart+xml"/>
  <Override PartName="/ppt/charts/chart170.xml" ContentType="application/vnd.openxmlformats-officedocument.drawingml.chart+xml"/>
  <Override PartName="/ppt/charts/chart171.xml" ContentType="application/vnd.openxmlformats-officedocument.drawingml.chart+xml"/>
  <Override PartName="/ppt/charts/chart141.xml" ContentType="application/vnd.openxmlformats-officedocument.drawingml.chart+xml"/>
  <Override PartName="/ppt/charts/chart169.xml" ContentType="application/vnd.openxmlformats-officedocument.drawingml.chart+xml"/>
  <Override PartName="/ppt/charts/chart167.xml" ContentType="application/vnd.openxmlformats-officedocument.drawingml.chart+xml"/>
  <Override PartName="/ppt/charts/chart168.xml" ContentType="application/vnd.openxmlformats-officedocument.drawingml.chart+xml"/>
  <Override PartName="/ppt/charts/chart158.xml" ContentType="application/vnd.openxmlformats-officedocument.drawingml.chart+xml"/>
  <Override PartName="/ppt/charts/chart150.xml" ContentType="application/vnd.openxmlformats-officedocument.drawingml.chart+xml"/>
  <Override PartName="/ppt/charts/chart151.xml" ContentType="application/vnd.openxmlformats-officedocument.drawingml.chart+xml"/>
  <Override PartName="/ppt/charts/chart149.xml" ContentType="application/vnd.openxmlformats-officedocument.drawingml.chart+xml"/>
  <Override PartName="/ppt/charts/chart146.xml" ContentType="application/vnd.openxmlformats-officedocument.drawingml.chart+xml"/>
  <Override PartName="/ppt/charts/chart147.xml" ContentType="application/vnd.openxmlformats-officedocument.drawingml.chart+xml"/>
  <Override PartName="/ppt/charts/chart148.xml" ContentType="application/vnd.openxmlformats-officedocument.drawingml.chart+xml"/>
  <Override PartName="/ppt/charts/chart152.xml" ContentType="application/vnd.openxmlformats-officedocument.drawingml.chart+xml"/>
  <Override PartName="/ppt/charts/chart144.xml" ContentType="application/vnd.openxmlformats-officedocument.drawingml.chart+xml"/>
  <Override PartName="/ppt/charts/chart156.xml" ContentType="application/vnd.openxmlformats-officedocument.drawingml.chart+xml"/>
  <Override PartName="/ppt/charts/chart157.xml" ContentType="application/vnd.openxmlformats-officedocument.drawingml.chart+xml"/>
  <Override PartName="/ppt/charts/chart155.xml" ContentType="application/vnd.openxmlformats-officedocument.drawingml.chart+xml"/>
  <Override PartName="/ppt/charts/chart154.xml" ContentType="application/vnd.openxmlformats-officedocument.drawingml.chart+xml"/>
  <Override PartName="/ppt/charts/chart153.xml" ContentType="application/vnd.openxmlformats-officedocument.drawingml.chart+xml"/>
  <Override PartName="/ppt/charts/chart143.xml" ContentType="application/vnd.openxmlformats-officedocument.drawingml.chart+xml"/>
  <Override PartName="/ppt/charts/chart172.xml" ContentType="application/vnd.openxmlformats-officedocument.drawingml.chart+xml"/>
  <Override PartName="/ppt/charts/chart173.xml" ContentType="application/vnd.openxmlformats-officedocument.drawingml.chart+xml"/>
  <Override PartName="/ppt/charts/chart189.xml" ContentType="application/vnd.openxmlformats-officedocument.drawingml.chart+xml"/>
  <Override PartName="/ppt/charts/chart190.xml" ContentType="application/vnd.openxmlformats-officedocument.drawingml.chart+xml"/>
  <Override PartName="/ppt/charts/chart188.xml" ContentType="application/vnd.openxmlformats-officedocument.drawingml.chart+xml"/>
  <Override PartName="/ppt/charts/chart137.xml" ContentType="application/vnd.openxmlformats-officedocument.drawingml.chart+xml"/>
  <Override PartName="/ppt/charts/chart186.xml" ContentType="application/vnd.openxmlformats-officedocument.drawingml.chart+xml"/>
  <Override PartName="/ppt/charts/chart187.xml" ContentType="application/vnd.openxmlformats-officedocument.drawingml.chart+xml"/>
  <Override PartName="/ppt/charts/chart191.xml" ContentType="application/vnd.openxmlformats-officedocument.drawingml.chart+xml"/>
  <Override PartName="/ppt/charts/chart134.xml" ContentType="application/vnd.openxmlformats-officedocument.drawingml.chart+xml"/>
  <Override PartName="/ppt/charts/chart195.xml" ContentType="application/vnd.openxmlformats-officedocument.drawingml.chart+xml"/>
  <Override PartName="/ppt/charts/chart194.xml" ContentType="application/vnd.openxmlformats-officedocument.drawingml.chart+xml"/>
  <Override PartName="/ppt/charts/chart193.xml" ContentType="application/vnd.openxmlformats-officedocument.drawingml.chart+xml"/>
  <Override PartName="/ppt/charts/chart136.xml" ContentType="application/vnd.openxmlformats-officedocument.drawingml.chart+xml"/>
  <Override PartName="/ppt/charts/chart135.xml" ContentType="application/vnd.openxmlformats-officedocument.drawingml.chart+xml"/>
  <Override PartName="/ppt/charts/chart192.xml" ContentType="application/vnd.openxmlformats-officedocument.drawingml.chart+xml"/>
  <Override PartName="/ppt/charts/chart138.xml" ContentType="application/vnd.openxmlformats-officedocument.drawingml.chart+xml"/>
  <Override PartName="/ppt/charts/chart185.xml" ContentType="application/vnd.openxmlformats-officedocument.drawingml.chart+xml"/>
  <Override PartName="/ppt/charts/chart176.xml" ContentType="application/vnd.openxmlformats-officedocument.drawingml.chart+xml"/>
  <Override PartName="/ppt/charts/chart177.xml" ContentType="application/vnd.openxmlformats-officedocument.drawingml.chart+xml"/>
  <Override PartName="/ppt/charts/chart140.xml" ContentType="application/vnd.openxmlformats-officedocument.drawingml.chart+xml"/>
  <Override PartName="/ppt/charts/chart174.xml" ContentType="application/vnd.openxmlformats-officedocument.drawingml.chart+xml"/>
  <Override PartName="/ppt/charts/chart175.xml" ContentType="application/vnd.openxmlformats-officedocument.drawingml.chart+xml"/>
  <Override PartName="/ppt/charts/chart178.xml" ContentType="application/vnd.openxmlformats-officedocument.drawingml.chart+xml"/>
  <Override PartName="/ppt/charts/chart139.xml" ContentType="application/vnd.openxmlformats-officedocument.drawingml.chart+xml"/>
  <Override PartName="/ppt/charts/chart183.xml" ContentType="application/vnd.openxmlformats-officedocument.drawingml.chart+xml"/>
  <Override PartName="/ppt/charts/chart184.xml" ContentType="application/vnd.openxmlformats-officedocument.drawingml.chart+xml"/>
  <Override PartName="/ppt/charts/chart182.xml" ContentType="application/vnd.openxmlformats-officedocument.drawingml.chart+xml"/>
  <Override PartName="/ppt/charts/chart179.xml" ContentType="application/vnd.openxmlformats-officedocument.drawingml.chart+xml"/>
  <Override PartName="/ppt/charts/chart180.xml" ContentType="application/vnd.openxmlformats-officedocument.drawingml.chart+xml"/>
  <Override PartName="/ppt/charts/chart181.xml" ContentType="application/vnd.openxmlformats-officedocument.drawingml.chart+xml"/>
  <Override PartName="/ppt/charts/chart246.xml" ContentType="application/vnd.openxmlformats-officedocument.drawingml.chart+xml"/>
  <Override PartName="/ppt/charts/chart247.xml" ContentType="application/vnd.openxmlformats-officedocument.drawingml.chart+xml"/>
  <Override PartName="/ppt/charts/chart103.xml" ContentType="application/vnd.openxmlformats-officedocument.drawingml.chart+xml"/>
  <Override PartName="/ppt/charts/chart106.xml" ContentType="application/vnd.openxmlformats-officedocument.drawingml.chart+xml"/>
  <Override PartName="/ppt/charts/chart105.xml" ContentType="application/vnd.openxmlformats-officedocument.drawingml.chart+xml"/>
  <Override PartName="/ppt/charts/chart104.xml" ContentType="application/vnd.openxmlformats-officedocument.drawingml.chart+xml"/>
  <Override PartName="/ppt/charts/chart102.xml" ContentType="application/vnd.openxmlformats-officedocument.drawingml.chart+xml"/>
  <Override PartName="/ppt/charts/chart100.xml" ContentType="application/vnd.openxmlformats-officedocument.drawingml.chart+xml"/>
  <Override PartName="/ppt/charts/chart99.xml" ContentType="application/vnd.openxmlformats-officedocument.drawingml.chart+xml"/>
  <Override PartName="/ppt/charts/chart101.xml" ContentType="application/vnd.openxmlformats-officedocument.drawingml.chart+xml"/>
  <Override PartName="/ppt/charts/chart304.xml" ContentType="application/vnd.openxmlformats-officedocument.drawingml.chart+xml"/>
  <Override PartName="/ppt/charts/chart305.xml" ContentType="application/vnd.openxmlformats-officedocument.drawingml.chart+xml"/>
  <Override PartName="/ppt/charts/chart306.xml" ContentType="application/vnd.openxmlformats-officedocument.drawingml.chart+xml"/>
  <Override PartName="/ppt/charts/chart113.xml" ContentType="application/vnd.openxmlformats-officedocument.drawingml.chart+xml"/>
  <Override PartName="/ppt/charts/chart303.xml" ContentType="application/vnd.openxmlformats-officedocument.drawingml.chart+xml"/>
  <Override PartName="/ppt/charts/chart301.xml" ContentType="application/vnd.openxmlformats-officedocument.drawingml.chart+xml"/>
  <Override PartName="/ppt/charts/chart302.xml" ContentType="application/vnd.openxmlformats-officedocument.drawingml.chart+xml"/>
  <Override PartName="/ppt/charts/chart307.xml" ContentType="application/vnd.openxmlformats-officedocument.drawingml.chart+xml"/>
  <Override PartName="/ppt/charts/chart109.xml" ContentType="application/vnd.openxmlformats-officedocument.drawingml.chart+xml"/>
  <Override PartName="/ppt/charts/chart108.xml" ContentType="application/vnd.openxmlformats-officedocument.drawingml.chart+xml"/>
  <Override PartName="/ppt/charts/chart107.xml" ContentType="application/vnd.openxmlformats-officedocument.drawingml.chart+xml"/>
  <Override PartName="/ppt/charts/chart110.xml" ContentType="application/vnd.openxmlformats-officedocument.drawingml.chart+xml"/>
  <Override PartName="/ppt/charts/chart112.xml" ContentType="application/vnd.openxmlformats-officedocument.drawingml.chart+xml"/>
  <Override PartName="/ppt/charts/chart111.xml" ContentType="application/vnd.openxmlformats-officedocument.drawingml.chart+xml"/>
  <Override PartName="/ppt/charts/chart98.xml" ContentType="application/vnd.openxmlformats-officedocument.drawingml.chart+xml"/>
  <Override PartName="/ppt/charts/chart89.xml" ContentType="application/vnd.openxmlformats-officedocument.drawingml.chart+xml"/>
  <Override PartName="/ppt/charts/chart90.xml" ContentType="application/vnd.openxmlformats-officedocument.drawingml.chart+xml"/>
  <Override PartName="/ppt/charts/chart91.xml" ContentType="application/vnd.openxmlformats-officedocument.drawingml.chart+xml"/>
  <Override PartName="/ppt/charts/chart88.xml" ContentType="application/vnd.openxmlformats-officedocument.drawingml.chart+xml"/>
  <Override PartName="/ppt/charts/chart86.xml" ContentType="application/vnd.openxmlformats-officedocument.drawingml.chart+xml"/>
  <Override PartName="/ppt/charts/chart87.xml" ContentType="application/vnd.openxmlformats-officedocument.drawingml.chart+xml"/>
  <Override PartName="/ppt/charts/chart96.xml" ContentType="application/vnd.openxmlformats-officedocument.drawingml.chart+xml"/>
  <Override PartName="/ppt/charts/chart97.xml" ContentType="application/vnd.openxmlformats-officedocument.drawingml.chart+xml"/>
  <Override PartName="/ppt/charts/chart95.xml" ContentType="application/vnd.openxmlformats-officedocument.drawingml.chart+xml"/>
  <Override PartName="/ppt/charts/chart92.xml" ContentType="application/vnd.openxmlformats-officedocument.drawingml.chart+xml"/>
  <Override PartName="/ppt/charts/chart93.xml" ContentType="application/vnd.openxmlformats-officedocument.drawingml.chart+xml"/>
  <Override PartName="/ppt/charts/chart94.xml" ContentType="application/vnd.openxmlformats-officedocument.drawingml.chart+xml"/>
  <Override PartName="/ppt/charts/chart265.xml" ContentType="application/vnd.openxmlformats-officedocument.drawingml.chart+xml"/>
  <Override PartName="/ppt/charts/chart266.xml" ContentType="application/vnd.openxmlformats-officedocument.drawingml.chart+xml"/>
  <Override PartName="/ppt/charts/chart267.xml" ContentType="application/vnd.openxmlformats-officedocument.drawingml.chart+xml"/>
  <Override PartName="/ppt/charts/chart264.xml" ContentType="application/vnd.openxmlformats-officedocument.drawingml.chart+xml"/>
  <Override PartName="/ppt/charts/chart261.xml" ContentType="application/vnd.openxmlformats-officedocument.drawingml.chart+xml"/>
  <Override PartName="/ppt/charts/chart262.xml" ContentType="application/vnd.openxmlformats-officedocument.drawingml.chart+xml"/>
  <Override PartName="/ppt/charts/chart263.xml" ContentType="application/vnd.openxmlformats-officedocument.drawingml.chart+xml"/>
  <Override PartName="/ppt/charts/chart268.xml" ContentType="application/vnd.openxmlformats-officedocument.drawingml.chart+xml"/>
  <Override PartName="/ppt/charts/chart119.xml" ContentType="application/vnd.openxmlformats-officedocument.drawingml.chart+xml"/>
  <Override PartName="/ppt/charts/chart272.xml" ContentType="application/vnd.openxmlformats-officedocument.drawingml.chart+xml"/>
  <Override PartName="/ppt/charts/chart271.xml" ContentType="application/vnd.openxmlformats-officedocument.drawingml.chart+xml"/>
  <Override PartName="/ppt/charts/chart120.xml" ContentType="application/vnd.openxmlformats-officedocument.drawingml.chart+xml"/>
  <Override PartName="/ppt/charts/chart269.xml" ContentType="application/vnd.openxmlformats-officedocument.drawingml.chart+xml"/>
  <Override PartName="/ppt/charts/chart270.xml" ContentType="application/vnd.openxmlformats-officedocument.drawingml.chart+xml"/>
  <Override PartName="/ppt/charts/chart121.xml" ContentType="application/vnd.openxmlformats-officedocument.drawingml.chart+xml"/>
  <Override PartName="/ppt/charts/chart260.xml" ContentType="application/vnd.openxmlformats-officedocument.drawingml.chart+xml"/>
  <Override PartName="/ppt/charts/chart251.xml" ContentType="application/vnd.openxmlformats-officedocument.drawingml.chart+xml"/>
  <Override PartName="/ppt/charts/chart252.xml" ContentType="application/vnd.openxmlformats-officedocument.drawingml.chart+xml"/>
  <Override PartName="/ppt/charts/chart253.xml" ContentType="application/vnd.openxmlformats-officedocument.drawingml.chart+xml"/>
  <Override PartName="/ppt/charts/chart250.xml" ContentType="application/vnd.openxmlformats-officedocument.drawingml.chart+xml"/>
  <Override PartName="/ppt/charts/chart248.xml" ContentType="application/vnd.openxmlformats-officedocument.drawingml.chart+xml"/>
  <Override PartName="/ppt/charts/chart249.xml" ContentType="application/vnd.openxmlformats-officedocument.drawingml.chart+xml"/>
  <Override PartName="/ppt/charts/chart254.xml" ContentType="application/vnd.openxmlformats-officedocument.drawingml.chart+xml"/>
  <Override PartName="/ppt/charts/chart258.xml" ContentType="application/vnd.openxmlformats-officedocument.drawingml.chart+xml"/>
  <Override PartName="/ppt/charts/chart259.xml" ContentType="application/vnd.openxmlformats-officedocument.drawingml.chart+xml"/>
  <Override PartName="/ppt/charts/chart257.xml" ContentType="application/vnd.openxmlformats-officedocument.drawingml.chart+xml"/>
  <Override PartName="/ppt/charts/chart122.xml" ContentType="application/vnd.openxmlformats-officedocument.drawingml.chart+xml"/>
  <Override PartName="/ppt/charts/chart255.xml" ContentType="application/vnd.openxmlformats-officedocument.drawingml.chart+xml"/>
  <Override PartName="/ppt/charts/chart256.xml" ContentType="application/vnd.openxmlformats-officedocument.drawingml.chart+xml"/>
  <Override PartName="/ppt/charts/chart123.xml" ContentType="application/vnd.openxmlformats-officedocument.drawingml.chart+xml"/>
  <Override PartName="/ppt/charts/chart300.xml" ContentType="application/vnd.openxmlformats-officedocument.drawingml.chart+xml"/>
  <Override PartName="/ppt/charts/chart290.xml" ContentType="application/vnd.openxmlformats-officedocument.drawingml.chart+xml"/>
  <Override PartName="/ppt/charts/chart291.xml" ContentType="application/vnd.openxmlformats-officedocument.drawingml.chart+xml"/>
  <Override PartName="/ppt/charts/chart292.xml" ContentType="application/vnd.openxmlformats-officedocument.drawingml.chart+xml"/>
  <Override PartName="/ppt/charts/chart115.xml" ContentType="application/vnd.openxmlformats-officedocument.drawingml.chart+xml"/>
  <Override PartName="/ppt/charts/chart289.xml" ContentType="application/vnd.openxmlformats-officedocument.drawingml.chart+xml"/>
  <Override PartName="/ppt/charts/chart273.xml" ContentType="application/vnd.openxmlformats-officedocument.drawingml.chart+xml"/>
  <Override PartName="/ppt/charts/chart288.xml" ContentType="application/vnd.openxmlformats-officedocument.drawingml.chart+xml"/>
  <Override PartName="/ppt/charts/chart293.xml" ContentType="application/vnd.openxmlformats-officedocument.drawingml.chart+xml"/>
  <Override PartName="/ppt/charts/chart297.xml" ContentType="application/vnd.openxmlformats-officedocument.drawingml.chart+xml"/>
  <Override PartName="/ppt/charts/chart298.xml" ContentType="application/vnd.openxmlformats-officedocument.drawingml.chart+xml"/>
  <Override PartName="/ppt/charts/chart299.xml" ContentType="application/vnd.openxmlformats-officedocument.drawingml.chart+xml"/>
  <Override PartName="/ppt/charts/chart296.xml" ContentType="application/vnd.openxmlformats-officedocument.drawingml.chart+xml"/>
  <Override PartName="/ppt/charts/chart294.xml" ContentType="application/vnd.openxmlformats-officedocument.drawingml.chart+xml"/>
  <Override PartName="/ppt/charts/chart114.xml" ContentType="application/vnd.openxmlformats-officedocument.drawingml.chart+xml"/>
  <Override PartName="/ppt/charts/chart295.xml" ContentType="application/vnd.openxmlformats-officedocument.drawingml.chart+xml"/>
  <Override PartName="/ppt/charts/chart287.xml" ContentType="application/vnd.openxmlformats-officedocument.drawingml.chart+xml"/>
  <Override PartName="/ppt/charts/chart116.xml" ContentType="application/vnd.openxmlformats-officedocument.drawingml.chart+xml"/>
  <Override PartName="/ppt/charts/chart278.xml" ContentType="application/vnd.openxmlformats-officedocument.drawingml.chart+xml"/>
  <Override PartName="/ppt/charts/chart279.xml" ContentType="application/vnd.openxmlformats-officedocument.drawingml.chart+xml"/>
  <Override PartName="/ppt/charts/chart286.xml" ContentType="application/vnd.openxmlformats-officedocument.drawingml.chart+xml"/>
  <Override PartName="/ppt/charts/chart277.xml" ContentType="application/vnd.openxmlformats-officedocument.drawingml.chart+xml"/>
  <Override PartName="/ppt/charts/chart276.xml" ContentType="application/vnd.openxmlformats-officedocument.drawingml.chart+xml"/>
  <Override PartName="/ppt/charts/chart118.xml" ContentType="application/vnd.openxmlformats-officedocument.drawingml.chart+xml"/>
  <Override PartName="/ppt/charts/chart274.xml" ContentType="application/vnd.openxmlformats-officedocument.drawingml.chart+xml"/>
  <Override PartName="/ppt/charts/chart275.xml" ContentType="application/vnd.openxmlformats-officedocument.drawingml.chart+xml"/>
  <Override PartName="/ppt/charts/chart280.xml" ContentType="application/vnd.openxmlformats-officedocument.drawingml.chart+xml"/>
  <Override PartName="/ppt/charts/chart285.xml" ContentType="application/vnd.openxmlformats-officedocument.drawingml.chart+xml"/>
  <Override PartName="/ppt/charts/chart117.xml" ContentType="application/vnd.openxmlformats-officedocument.drawingml.chart+xml"/>
  <Override PartName="/ppt/charts/chart281.xml" ContentType="application/vnd.openxmlformats-officedocument.drawingml.chart+xml"/>
  <Override PartName="/ppt/charts/chart282.xml" ContentType="application/vnd.openxmlformats-officedocument.drawingml.chart+xml"/>
  <Override PartName="/ppt/charts/chart284.xml" ContentType="application/vnd.openxmlformats-officedocument.drawingml.chart+xml"/>
  <Override PartName="/ppt/charts/chart283.xml" ContentType="application/vnd.openxmlformats-officedocument.drawingml.chart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4" r:id="rId3"/>
  </p:sldMasterIdLst>
  <p:notesMasterIdLst>
    <p:notesMasterId r:id="rId166"/>
  </p:notesMasterIdLst>
  <p:handoutMasterIdLst>
    <p:handoutMasterId r:id="rId167"/>
  </p:handoutMasterIdLst>
  <p:sldIdLst>
    <p:sldId id="256" r:id="rId4"/>
    <p:sldId id="257" r:id="rId5"/>
    <p:sldId id="258" r:id="rId6"/>
    <p:sldId id="259" r:id="rId7"/>
    <p:sldId id="262" r:id="rId8"/>
    <p:sldId id="270" r:id="rId9"/>
    <p:sldId id="263" r:id="rId10"/>
    <p:sldId id="264" r:id="rId11"/>
    <p:sldId id="316" r:id="rId12"/>
    <p:sldId id="317" r:id="rId13"/>
    <p:sldId id="318" r:id="rId14"/>
    <p:sldId id="319" r:id="rId15"/>
    <p:sldId id="266" r:id="rId16"/>
    <p:sldId id="320" r:id="rId17"/>
    <p:sldId id="349" r:id="rId18"/>
    <p:sldId id="348" r:id="rId19"/>
    <p:sldId id="350" r:id="rId20"/>
    <p:sldId id="328" r:id="rId21"/>
    <p:sldId id="333" r:id="rId22"/>
    <p:sldId id="329" r:id="rId23"/>
    <p:sldId id="353" r:id="rId24"/>
    <p:sldId id="355" r:id="rId25"/>
    <p:sldId id="356" r:id="rId26"/>
    <p:sldId id="498" r:id="rId27"/>
    <p:sldId id="338" r:id="rId28"/>
    <p:sldId id="358" r:id="rId29"/>
    <p:sldId id="339" r:id="rId30"/>
    <p:sldId id="357" r:id="rId31"/>
    <p:sldId id="359" r:id="rId32"/>
    <p:sldId id="273" r:id="rId33"/>
    <p:sldId id="360" r:id="rId34"/>
    <p:sldId id="361" r:id="rId35"/>
    <p:sldId id="274" r:id="rId36"/>
    <p:sldId id="362" r:id="rId37"/>
    <p:sldId id="363" r:id="rId38"/>
    <p:sldId id="275" r:id="rId39"/>
    <p:sldId id="364" r:id="rId40"/>
    <p:sldId id="365" r:id="rId41"/>
    <p:sldId id="428" r:id="rId42"/>
    <p:sldId id="429" r:id="rId43"/>
    <p:sldId id="430" r:id="rId44"/>
    <p:sldId id="278" r:id="rId45"/>
    <p:sldId id="370" r:id="rId46"/>
    <p:sldId id="371" r:id="rId47"/>
    <p:sldId id="279" r:id="rId48"/>
    <p:sldId id="499" r:id="rId49"/>
    <p:sldId id="372" r:id="rId50"/>
    <p:sldId id="374" r:id="rId51"/>
    <p:sldId id="373" r:id="rId52"/>
    <p:sldId id="375" r:id="rId53"/>
    <p:sldId id="431" r:id="rId54"/>
    <p:sldId id="432" r:id="rId55"/>
    <p:sldId id="433" r:id="rId56"/>
    <p:sldId id="282" r:id="rId57"/>
    <p:sldId id="378" r:id="rId58"/>
    <p:sldId id="379" r:id="rId59"/>
    <p:sldId id="380" r:id="rId60"/>
    <p:sldId id="381" r:id="rId61"/>
    <p:sldId id="382" r:id="rId62"/>
    <p:sldId id="383" r:id="rId63"/>
    <p:sldId id="500" r:id="rId64"/>
    <p:sldId id="390" r:id="rId65"/>
    <p:sldId id="501" r:id="rId66"/>
    <p:sldId id="502" r:id="rId67"/>
    <p:sldId id="503" r:id="rId68"/>
    <p:sldId id="434" r:id="rId69"/>
    <p:sldId id="435" r:id="rId70"/>
    <p:sldId id="436" r:id="rId71"/>
    <p:sldId id="392" r:id="rId72"/>
    <p:sldId id="393" r:id="rId73"/>
    <p:sldId id="394" r:id="rId74"/>
    <p:sldId id="395" r:id="rId75"/>
    <p:sldId id="396" r:id="rId76"/>
    <p:sldId id="397" r:id="rId77"/>
    <p:sldId id="398" r:id="rId78"/>
    <p:sldId id="399" r:id="rId79"/>
    <p:sldId id="400" r:id="rId80"/>
    <p:sldId id="401" r:id="rId81"/>
    <p:sldId id="402" r:id="rId82"/>
    <p:sldId id="403" r:id="rId83"/>
    <p:sldId id="437" r:id="rId84"/>
    <p:sldId id="438" r:id="rId85"/>
    <p:sldId id="439" r:id="rId86"/>
    <p:sldId id="504" r:id="rId87"/>
    <p:sldId id="505" r:id="rId88"/>
    <p:sldId id="506" r:id="rId89"/>
    <p:sldId id="444" r:id="rId90"/>
    <p:sldId id="445" r:id="rId91"/>
    <p:sldId id="508" r:id="rId92"/>
    <p:sldId id="507" r:id="rId93"/>
    <p:sldId id="446" r:id="rId94"/>
    <p:sldId id="447" r:id="rId95"/>
    <p:sldId id="450" r:id="rId96"/>
    <p:sldId id="510" r:id="rId97"/>
    <p:sldId id="509" r:id="rId98"/>
    <p:sldId id="448" r:id="rId99"/>
    <p:sldId id="451" r:id="rId100"/>
    <p:sldId id="511" r:id="rId101"/>
    <p:sldId id="512" r:id="rId102"/>
    <p:sldId id="449" r:id="rId103"/>
    <p:sldId id="452" r:id="rId104"/>
    <p:sldId id="513" r:id="rId105"/>
    <p:sldId id="514" r:id="rId106"/>
    <p:sldId id="453" r:id="rId107"/>
    <p:sldId id="454" r:id="rId108"/>
    <p:sldId id="455" r:id="rId109"/>
    <p:sldId id="456" r:id="rId110"/>
    <p:sldId id="457" r:id="rId111"/>
    <p:sldId id="458" r:id="rId112"/>
    <p:sldId id="459" r:id="rId113"/>
    <p:sldId id="460" r:id="rId114"/>
    <p:sldId id="461" r:id="rId115"/>
    <p:sldId id="462" r:id="rId116"/>
    <p:sldId id="463" r:id="rId117"/>
    <p:sldId id="464" r:id="rId118"/>
    <p:sldId id="465" r:id="rId119"/>
    <p:sldId id="466" r:id="rId120"/>
    <p:sldId id="467" r:id="rId121"/>
    <p:sldId id="468" r:id="rId122"/>
    <p:sldId id="469" r:id="rId123"/>
    <p:sldId id="470" r:id="rId124"/>
    <p:sldId id="471" r:id="rId125"/>
    <p:sldId id="472" r:id="rId126"/>
    <p:sldId id="473" r:id="rId127"/>
    <p:sldId id="489" r:id="rId128"/>
    <p:sldId id="490" r:id="rId129"/>
    <p:sldId id="491" r:id="rId130"/>
    <p:sldId id="477" r:id="rId131"/>
    <p:sldId id="478" r:id="rId132"/>
    <p:sldId id="479" r:id="rId133"/>
    <p:sldId id="492" r:id="rId134"/>
    <p:sldId id="493" r:id="rId135"/>
    <p:sldId id="494" r:id="rId136"/>
    <p:sldId id="483" r:id="rId137"/>
    <p:sldId id="484" r:id="rId138"/>
    <p:sldId id="485" r:id="rId139"/>
    <p:sldId id="407" r:id="rId140"/>
    <p:sldId id="408" r:id="rId141"/>
    <p:sldId id="409" r:id="rId142"/>
    <p:sldId id="495" r:id="rId143"/>
    <p:sldId id="496" r:id="rId144"/>
    <p:sldId id="497" r:id="rId145"/>
    <p:sldId id="413" r:id="rId146"/>
    <p:sldId id="414" r:id="rId147"/>
    <p:sldId id="415" r:id="rId148"/>
    <p:sldId id="416" r:id="rId149"/>
    <p:sldId id="417" r:id="rId150"/>
    <p:sldId id="418" r:id="rId151"/>
    <p:sldId id="419" r:id="rId152"/>
    <p:sldId id="422" r:id="rId153"/>
    <p:sldId id="420" r:id="rId154"/>
    <p:sldId id="423" r:id="rId155"/>
    <p:sldId id="421" r:id="rId156"/>
    <p:sldId id="424" r:id="rId157"/>
    <p:sldId id="515" r:id="rId158"/>
    <p:sldId id="426" r:id="rId159"/>
    <p:sldId id="427" r:id="rId160"/>
    <p:sldId id="516" r:id="rId161"/>
    <p:sldId id="517" r:id="rId162"/>
    <p:sldId id="518" r:id="rId163"/>
    <p:sldId id="519" r:id="rId164"/>
    <p:sldId id="520" r:id="rId165"/>
  </p:sldIdLst>
  <p:sldSz cx="9144000" cy="5715000" type="screen16x1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C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1176" autoAdjust="0"/>
    <p:restoredTop sz="94671" autoAdjust="0"/>
  </p:normalViewPr>
  <p:slideViewPr>
    <p:cSldViewPr>
      <p:cViewPr varScale="1">
        <p:scale>
          <a:sx n="83" d="100"/>
          <a:sy n="83" d="100"/>
        </p:scale>
        <p:origin x="-1092" y="-9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036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63" Type="http://schemas.openxmlformats.org/officeDocument/2006/relationships/slide" Target="slides/slide60.xml"/><Relationship Id="rId84" Type="http://schemas.openxmlformats.org/officeDocument/2006/relationships/slide" Target="slides/slide81.xml"/><Relationship Id="rId138" Type="http://schemas.openxmlformats.org/officeDocument/2006/relationships/slide" Target="slides/slide135.xml"/><Relationship Id="rId159" Type="http://schemas.openxmlformats.org/officeDocument/2006/relationships/slide" Target="slides/slide156.xml"/><Relationship Id="rId170" Type="http://schemas.openxmlformats.org/officeDocument/2006/relationships/theme" Target="theme/theme1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53" Type="http://schemas.openxmlformats.org/officeDocument/2006/relationships/slide" Target="slides/slide50.xml"/><Relationship Id="rId74" Type="http://schemas.openxmlformats.org/officeDocument/2006/relationships/slide" Target="slides/slide71.xml"/><Relationship Id="rId128" Type="http://schemas.openxmlformats.org/officeDocument/2006/relationships/slide" Target="slides/slide125.xml"/><Relationship Id="rId149" Type="http://schemas.openxmlformats.org/officeDocument/2006/relationships/slide" Target="slides/slide146.xml"/><Relationship Id="rId5" Type="http://schemas.openxmlformats.org/officeDocument/2006/relationships/slide" Target="slides/slide2.xml"/><Relationship Id="rId95" Type="http://schemas.openxmlformats.org/officeDocument/2006/relationships/slide" Target="slides/slide92.xml"/><Relationship Id="rId160" Type="http://schemas.openxmlformats.org/officeDocument/2006/relationships/slide" Target="slides/slide157.xml"/><Relationship Id="rId22" Type="http://schemas.openxmlformats.org/officeDocument/2006/relationships/slide" Target="slides/slide19.xml"/><Relationship Id="rId43" Type="http://schemas.openxmlformats.org/officeDocument/2006/relationships/slide" Target="slides/slide40.xml"/><Relationship Id="rId64" Type="http://schemas.openxmlformats.org/officeDocument/2006/relationships/slide" Target="slides/slide61.xml"/><Relationship Id="rId118" Type="http://schemas.openxmlformats.org/officeDocument/2006/relationships/slide" Target="slides/slide115.xml"/><Relationship Id="rId139" Type="http://schemas.openxmlformats.org/officeDocument/2006/relationships/slide" Target="slides/slide136.xml"/><Relationship Id="rId85" Type="http://schemas.openxmlformats.org/officeDocument/2006/relationships/slide" Target="slides/slide82.xml"/><Relationship Id="rId150" Type="http://schemas.openxmlformats.org/officeDocument/2006/relationships/slide" Target="slides/slide147.xml"/><Relationship Id="rId171" Type="http://schemas.openxmlformats.org/officeDocument/2006/relationships/tableStyles" Target="tableStyles.xml"/><Relationship Id="rId12" Type="http://schemas.openxmlformats.org/officeDocument/2006/relationships/slide" Target="slides/slide9.xml"/><Relationship Id="rId33" Type="http://schemas.openxmlformats.org/officeDocument/2006/relationships/slide" Target="slides/slide30.xml"/><Relationship Id="rId108" Type="http://schemas.openxmlformats.org/officeDocument/2006/relationships/slide" Target="slides/slide105.xml"/><Relationship Id="rId129" Type="http://schemas.openxmlformats.org/officeDocument/2006/relationships/slide" Target="slides/slide126.xml"/><Relationship Id="rId54" Type="http://schemas.openxmlformats.org/officeDocument/2006/relationships/slide" Target="slides/slide51.xml"/><Relationship Id="rId75" Type="http://schemas.openxmlformats.org/officeDocument/2006/relationships/slide" Target="slides/slide72.xml"/><Relationship Id="rId96" Type="http://schemas.openxmlformats.org/officeDocument/2006/relationships/slide" Target="slides/slide93.xml"/><Relationship Id="rId140" Type="http://schemas.openxmlformats.org/officeDocument/2006/relationships/slide" Target="slides/slide137.xml"/><Relationship Id="rId161" Type="http://schemas.openxmlformats.org/officeDocument/2006/relationships/slide" Target="slides/slide15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49" Type="http://schemas.openxmlformats.org/officeDocument/2006/relationships/slide" Target="slides/slide46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44" Type="http://schemas.openxmlformats.org/officeDocument/2006/relationships/slide" Target="slides/slide41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130" Type="http://schemas.openxmlformats.org/officeDocument/2006/relationships/slide" Target="slides/slide127.xml"/><Relationship Id="rId135" Type="http://schemas.openxmlformats.org/officeDocument/2006/relationships/slide" Target="slides/slide132.xml"/><Relationship Id="rId151" Type="http://schemas.openxmlformats.org/officeDocument/2006/relationships/slide" Target="slides/slide148.xml"/><Relationship Id="rId156" Type="http://schemas.openxmlformats.org/officeDocument/2006/relationships/slide" Target="slides/slide153.xml"/><Relationship Id="rId172" Type="http://schemas.openxmlformats.org/officeDocument/2006/relationships/customXml" Target="../customXml/item1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141" Type="http://schemas.openxmlformats.org/officeDocument/2006/relationships/slide" Target="slides/slide138.xml"/><Relationship Id="rId146" Type="http://schemas.openxmlformats.org/officeDocument/2006/relationships/slide" Target="slides/slide143.xml"/><Relationship Id="rId167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162" Type="http://schemas.openxmlformats.org/officeDocument/2006/relationships/slide" Target="slides/slide15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157" Type="http://schemas.openxmlformats.org/officeDocument/2006/relationships/slide" Target="slides/slide154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52" Type="http://schemas.openxmlformats.org/officeDocument/2006/relationships/slide" Target="slides/slide149.xml"/><Relationship Id="rId173" Type="http://schemas.openxmlformats.org/officeDocument/2006/relationships/customXml" Target="../customXml/item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147" Type="http://schemas.openxmlformats.org/officeDocument/2006/relationships/slide" Target="slides/slide144.xml"/><Relationship Id="rId168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slide" Target="slides/slide139.xml"/><Relationship Id="rId163" Type="http://schemas.openxmlformats.org/officeDocument/2006/relationships/slide" Target="slides/slide160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22.xml"/><Relationship Id="rId46" Type="http://schemas.openxmlformats.org/officeDocument/2006/relationships/slide" Target="slides/slide43.xml"/><Relationship Id="rId67" Type="http://schemas.openxmlformats.org/officeDocument/2006/relationships/slide" Target="slides/slide64.xml"/><Relationship Id="rId116" Type="http://schemas.openxmlformats.org/officeDocument/2006/relationships/slide" Target="slides/slide113.xml"/><Relationship Id="rId137" Type="http://schemas.openxmlformats.org/officeDocument/2006/relationships/slide" Target="slides/slide134.xml"/><Relationship Id="rId158" Type="http://schemas.openxmlformats.org/officeDocument/2006/relationships/slide" Target="slides/slide155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62" Type="http://schemas.openxmlformats.org/officeDocument/2006/relationships/slide" Target="slides/slide59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53" Type="http://schemas.openxmlformats.org/officeDocument/2006/relationships/slide" Target="slides/slide150.xml"/><Relationship Id="rId174" Type="http://schemas.openxmlformats.org/officeDocument/2006/relationships/customXml" Target="../customXml/item3.xml"/><Relationship Id="rId15" Type="http://schemas.openxmlformats.org/officeDocument/2006/relationships/slide" Target="slides/slide12.xml"/><Relationship Id="rId36" Type="http://schemas.openxmlformats.org/officeDocument/2006/relationships/slide" Target="slides/slide33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52" Type="http://schemas.openxmlformats.org/officeDocument/2006/relationships/slide" Target="slides/slide49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43" Type="http://schemas.openxmlformats.org/officeDocument/2006/relationships/slide" Target="slides/slide140.xml"/><Relationship Id="rId148" Type="http://schemas.openxmlformats.org/officeDocument/2006/relationships/slide" Target="slides/slide145.xml"/><Relationship Id="rId164" Type="http://schemas.openxmlformats.org/officeDocument/2006/relationships/slide" Target="slides/slide161.xml"/><Relationship Id="rId16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26" Type="http://schemas.openxmlformats.org/officeDocument/2006/relationships/slide" Target="slides/slide23.xml"/><Relationship Id="rId47" Type="http://schemas.openxmlformats.org/officeDocument/2006/relationships/slide" Target="slides/slide44.xml"/><Relationship Id="rId68" Type="http://schemas.openxmlformats.org/officeDocument/2006/relationships/slide" Target="slides/slide65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54" Type="http://schemas.openxmlformats.org/officeDocument/2006/relationships/slide" Target="slides/slide151.xml"/><Relationship Id="rId16" Type="http://schemas.openxmlformats.org/officeDocument/2006/relationships/slide" Target="slides/slide13.xml"/><Relationship Id="rId37" Type="http://schemas.openxmlformats.org/officeDocument/2006/relationships/slide" Target="slides/slide34.xml"/><Relationship Id="rId58" Type="http://schemas.openxmlformats.org/officeDocument/2006/relationships/slide" Target="slides/slide55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44" Type="http://schemas.openxmlformats.org/officeDocument/2006/relationships/slide" Target="slides/slide141.xml"/><Relationship Id="rId90" Type="http://schemas.openxmlformats.org/officeDocument/2006/relationships/slide" Target="slides/slide87.xml"/><Relationship Id="rId165" Type="http://schemas.openxmlformats.org/officeDocument/2006/relationships/slide" Target="slides/slide162.xml"/><Relationship Id="rId27" Type="http://schemas.openxmlformats.org/officeDocument/2006/relationships/slide" Target="slides/slide24.xml"/><Relationship Id="rId48" Type="http://schemas.openxmlformats.org/officeDocument/2006/relationships/slide" Target="slides/slide45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34" Type="http://schemas.openxmlformats.org/officeDocument/2006/relationships/slide" Target="slides/slide131.xml"/><Relationship Id="rId80" Type="http://schemas.openxmlformats.org/officeDocument/2006/relationships/slide" Target="slides/slide77.xml"/><Relationship Id="rId155" Type="http://schemas.openxmlformats.org/officeDocument/2006/relationships/slide" Target="slides/slide152.xml"/><Relationship Id="rId17" Type="http://schemas.openxmlformats.org/officeDocument/2006/relationships/slide" Target="slides/slide14.xml"/><Relationship Id="rId38" Type="http://schemas.openxmlformats.org/officeDocument/2006/relationships/slide" Target="slides/slide35.xml"/><Relationship Id="rId59" Type="http://schemas.openxmlformats.org/officeDocument/2006/relationships/slide" Target="slides/slide56.xml"/><Relationship Id="rId103" Type="http://schemas.openxmlformats.org/officeDocument/2006/relationships/slide" Target="slides/slide100.xml"/><Relationship Id="rId124" Type="http://schemas.openxmlformats.org/officeDocument/2006/relationships/slide" Target="slides/slide121.xml"/><Relationship Id="rId70" Type="http://schemas.openxmlformats.org/officeDocument/2006/relationships/slide" Target="slides/slide67.xml"/><Relationship Id="rId91" Type="http://schemas.openxmlformats.org/officeDocument/2006/relationships/slide" Target="slides/slide88.xml"/><Relationship Id="rId145" Type="http://schemas.openxmlformats.org/officeDocument/2006/relationships/slide" Target="slides/slide142.xml"/><Relationship Id="rId166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0.xlsx"/></Relationships>
</file>

<file path=ppt/charts/_rels/chart10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00.xlsx"/></Relationships>
</file>

<file path=ppt/charts/_rels/chart10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01.xlsx"/></Relationships>
</file>

<file path=ppt/charts/_rels/chart10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02.xlsx"/></Relationships>
</file>

<file path=ppt/charts/_rels/chart10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03.xlsx"/></Relationships>
</file>

<file path=ppt/charts/_rels/chart10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04.xlsx"/></Relationships>
</file>

<file path=ppt/charts/_rels/chart10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05.xlsx"/></Relationships>
</file>

<file path=ppt/charts/_rels/chart10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06.xlsx"/></Relationships>
</file>

<file path=ppt/charts/_rels/chart10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07.xlsx"/></Relationships>
</file>

<file path=ppt/charts/_rels/chart10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08.xlsx"/></Relationships>
</file>

<file path=ppt/charts/_rels/chart10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0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1.xlsx"/></Relationships>
</file>

<file path=ppt/charts/_rels/chart1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10.xlsx"/></Relationships>
</file>

<file path=ppt/charts/_rels/chart1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11.xlsx"/></Relationships>
</file>

<file path=ppt/charts/_rels/chart1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12.xlsx"/></Relationships>
</file>

<file path=ppt/charts/_rels/chart1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13.xlsx"/></Relationships>
</file>

<file path=ppt/charts/_rels/chart1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14.xlsx"/></Relationships>
</file>

<file path=ppt/charts/_rels/chart1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15.xlsx"/></Relationships>
</file>

<file path=ppt/charts/_rels/chart1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16.xlsx"/></Relationships>
</file>

<file path=ppt/charts/_rels/chart1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17.xlsx"/></Relationships>
</file>

<file path=ppt/charts/_rels/chart1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18.xlsx"/></Relationships>
</file>

<file path=ppt/charts/_rels/chart1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19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2.xlsx"/></Relationships>
</file>

<file path=ppt/charts/_rels/chart1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20.xlsx"/></Relationships>
</file>

<file path=ppt/charts/_rels/chart1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21.xlsx"/></Relationships>
</file>

<file path=ppt/charts/_rels/chart1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22.xlsx"/></Relationships>
</file>

<file path=ppt/charts/_rels/chart1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23.xlsx"/></Relationships>
</file>

<file path=ppt/charts/_rels/chart1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24.xlsx"/></Relationships>
</file>

<file path=ppt/charts/_rels/chart1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25.xlsx"/></Relationships>
</file>

<file path=ppt/charts/_rels/chart1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26.xlsx"/></Relationships>
</file>

<file path=ppt/charts/_rels/chart1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27.xlsx"/></Relationships>
</file>

<file path=ppt/charts/_rels/chart1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28.xlsx"/></Relationships>
</file>

<file path=ppt/charts/_rels/chart1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29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3.xlsx"/></Relationships>
</file>

<file path=ppt/charts/_rels/chart1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30.xlsx"/></Relationships>
</file>

<file path=ppt/charts/_rels/chart1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31.xlsx"/></Relationships>
</file>

<file path=ppt/charts/_rels/chart1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32.xlsx"/></Relationships>
</file>

<file path=ppt/charts/_rels/chart1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33.xlsx"/></Relationships>
</file>

<file path=ppt/charts/_rels/chart1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34.xlsx"/></Relationships>
</file>

<file path=ppt/charts/_rels/chart13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35.xlsx"/></Relationships>
</file>

<file path=ppt/charts/_rels/chart1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36.xlsx"/></Relationships>
</file>

<file path=ppt/charts/_rels/chart1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37.xlsx"/></Relationships>
</file>

<file path=ppt/charts/_rels/chart13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38.xlsx"/></Relationships>
</file>

<file path=ppt/charts/_rels/chart13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39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4.xlsx"/></Relationships>
</file>

<file path=ppt/charts/_rels/chart14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40.xlsx"/></Relationships>
</file>

<file path=ppt/charts/_rels/chart14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41.xlsx"/></Relationships>
</file>

<file path=ppt/charts/_rels/chart14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42.xlsx"/></Relationships>
</file>

<file path=ppt/charts/_rels/chart14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43.xlsx"/></Relationships>
</file>

<file path=ppt/charts/_rels/chart14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44.xlsx"/></Relationships>
</file>

<file path=ppt/charts/_rels/chart14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45.xlsx"/></Relationships>
</file>

<file path=ppt/charts/_rels/chart14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46.xlsx"/></Relationships>
</file>

<file path=ppt/charts/_rels/chart14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47.xlsx"/></Relationships>
</file>

<file path=ppt/charts/_rels/chart14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48.xlsx"/></Relationships>
</file>

<file path=ppt/charts/_rels/chart14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49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5.xlsx"/></Relationships>
</file>

<file path=ppt/charts/_rels/chart15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50.xlsx"/></Relationships>
</file>

<file path=ppt/charts/_rels/chart15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51.xlsx"/></Relationships>
</file>

<file path=ppt/charts/_rels/chart15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52.xlsx"/></Relationships>
</file>

<file path=ppt/charts/_rels/chart15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53.xlsx"/></Relationships>
</file>

<file path=ppt/charts/_rels/chart15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54.xlsx"/></Relationships>
</file>

<file path=ppt/charts/_rels/chart15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55.xlsx"/></Relationships>
</file>

<file path=ppt/charts/_rels/chart15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56.xlsx"/></Relationships>
</file>

<file path=ppt/charts/_rels/chart15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57.xlsx"/></Relationships>
</file>

<file path=ppt/charts/_rels/chart15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58.xlsx"/></Relationships>
</file>

<file path=ppt/charts/_rels/chart15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59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6.xlsx"/></Relationships>
</file>

<file path=ppt/charts/_rels/chart16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60.xlsx"/></Relationships>
</file>

<file path=ppt/charts/_rels/chart16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61.xlsx"/></Relationships>
</file>

<file path=ppt/charts/_rels/chart16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62.xlsx"/></Relationships>
</file>

<file path=ppt/charts/_rels/chart16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63.xlsx"/></Relationships>
</file>

<file path=ppt/charts/_rels/chart16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64.xlsx"/></Relationships>
</file>

<file path=ppt/charts/_rels/chart16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65.xlsx"/></Relationships>
</file>

<file path=ppt/charts/_rels/chart16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66.xlsx"/></Relationships>
</file>

<file path=ppt/charts/_rels/chart16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67.xlsx"/></Relationships>
</file>

<file path=ppt/charts/_rels/chart16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68.xlsx"/></Relationships>
</file>

<file path=ppt/charts/_rels/chart16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69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7.xlsx"/></Relationships>
</file>

<file path=ppt/charts/_rels/chart17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70.xlsx"/></Relationships>
</file>

<file path=ppt/charts/_rels/chart17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71.xlsx"/></Relationships>
</file>

<file path=ppt/charts/_rels/chart17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72.xlsx"/></Relationships>
</file>

<file path=ppt/charts/_rels/chart17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73.xlsx"/></Relationships>
</file>

<file path=ppt/charts/_rels/chart17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74.xlsx"/></Relationships>
</file>

<file path=ppt/charts/_rels/chart17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75.xlsx"/></Relationships>
</file>

<file path=ppt/charts/_rels/chart17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76.xlsx"/></Relationships>
</file>

<file path=ppt/charts/_rels/chart17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77.xlsx"/></Relationships>
</file>

<file path=ppt/charts/_rels/chart17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78.xlsx"/></Relationships>
</file>

<file path=ppt/charts/_rels/chart17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79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8.xlsx"/></Relationships>
</file>

<file path=ppt/charts/_rels/chart18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80.xlsx"/></Relationships>
</file>

<file path=ppt/charts/_rels/chart18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81.xlsx"/></Relationships>
</file>

<file path=ppt/charts/_rels/chart18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82.xlsx"/></Relationships>
</file>

<file path=ppt/charts/_rels/chart18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83.xlsx"/></Relationships>
</file>

<file path=ppt/charts/_rels/chart18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84.xlsx"/></Relationships>
</file>

<file path=ppt/charts/_rels/chart18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85.xlsx"/></Relationships>
</file>

<file path=ppt/charts/_rels/chart18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86.xlsx"/></Relationships>
</file>

<file path=ppt/charts/_rels/chart18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87.xlsx"/></Relationships>
</file>

<file path=ppt/charts/_rels/chart18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88.xlsx"/></Relationships>
</file>

<file path=ppt/charts/_rels/chart18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89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9.xlsx"/></Relationships>
</file>

<file path=ppt/charts/_rels/chart19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90.xlsx"/></Relationships>
</file>

<file path=ppt/charts/_rels/chart19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91.xlsx"/></Relationships>
</file>

<file path=ppt/charts/_rels/chart19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92.xlsx"/></Relationships>
</file>

<file path=ppt/charts/_rels/chart19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93.xlsx"/></Relationships>
</file>

<file path=ppt/charts/_rels/chart19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94.xlsx"/></Relationships>
</file>

<file path=ppt/charts/_rels/chart19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95.xlsx"/></Relationships>
</file>

<file path=ppt/charts/_rels/chart19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96.xlsx"/></Relationships>
</file>

<file path=ppt/charts/_rels/chart19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97.xlsx"/></Relationships>
</file>

<file path=ppt/charts/_rels/chart19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98.xlsx"/></Relationships>
</file>

<file path=ppt/charts/_rels/chart19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9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0.xlsx"/></Relationships>
</file>

<file path=ppt/charts/_rels/chart20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00.xlsx"/></Relationships>
</file>

<file path=ppt/charts/_rels/chart20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01.xlsx"/></Relationships>
</file>

<file path=ppt/charts/_rels/chart20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02.xlsx"/></Relationships>
</file>

<file path=ppt/charts/_rels/chart20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03.xlsx"/></Relationships>
</file>

<file path=ppt/charts/_rels/chart20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04.xlsx"/></Relationships>
</file>

<file path=ppt/charts/_rels/chart20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05.xlsx"/></Relationships>
</file>

<file path=ppt/charts/_rels/chart20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06.xlsx"/></Relationships>
</file>

<file path=ppt/charts/_rels/chart20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07.xlsx"/></Relationships>
</file>

<file path=ppt/charts/_rels/chart20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08.xlsx"/></Relationships>
</file>

<file path=ppt/charts/_rels/chart20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09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1.xlsx"/></Relationships>
</file>

<file path=ppt/charts/_rels/chart2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10.xlsx"/></Relationships>
</file>

<file path=ppt/charts/_rels/chart2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11.xlsx"/></Relationships>
</file>

<file path=ppt/charts/_rels/chart2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12.xlsx"/></Relationships>
</file>

<file path=ppt/charts/_rels/chart2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13.xlsx"/></Relationships>
</file>

<file path=ppt/charts/_rels/chart2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14.xlsx"/></Relationships>
</file>

<file path=ppt/charts/_rels/chart2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15.xlsx"/></Relationships>
</file>

<file path=ppt/charts/_rels/chart2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16.xlsx"/></Relationships>
</file>

<file path=ppt/charts/_rels/chart2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17.xlsx"/></Relationships>
</file>

<file path=ppt/charts/_rels/chart2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18.xlsx"/></Relationships>
</file>

<file path=ppt/charts/_rels/chart2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19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2.xlsx"/></Relationships>
</file>

<file path=ppt/charts/_rels/chart2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20.xlsx"/></Relationships>
</file>

<file path=ppt/charts/_rels/chart2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21.xlsx"/></Relationships>
</file>

<file path=ppt/charts/_rels/chart2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22.xlsx"/></Relationships>
</file>

<file path=ppt/charts/_rels/chart2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23.xlsx"/></Relationships>
</file>

<file path=ppt/charts/_rels/chart2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24.xlsx"/></Relationships>
</file>

<file path=ppt/charts/_rels/chart2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25.xlsx"/></Relationships>
</file>

<file path=ppt/charts/_rels/chart2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26.xlsx"/></Relationships>
</file>

<file path=ppt/charts/_rels/chart2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27.xlsx"/></Relationships>
</file>

<file path=ppt/charts/_rels/chart2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28.xlsx"/></Relationships>
</file>

<file path=ppt/charts/_rels/chart2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29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3.xlsx"/></Relationships>
</file>

<file path=ppt/charts/_rels/chart2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30.xlsx"/></Relationships>
</file>

<file path=ppt/charts/_rels/chart2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31.xlsx"/></Relationships>
</file>

<file path=ppt/charts/_rels/chart2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32.xlsx"/></Relationships>
</file>

<file path=ppt/charts/_rels/chart2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33.xlsx"/></Relationships>
</file>

<file path=ppt/charts/_rels/chart2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34.xlsx"/></Relationships>
</file>

<file path=ppt/charts/_rels/chart23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35.xlsx"/></Relationships>
</file>

<file path=ppt/charts/_rels/chart2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36.xlsx"/></Relationships>
</file>

<file path=ppt/charts/_rels/chart2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37.xlsx"/></Relationships>
</file>

<file path=ppt/charts/_rels/chart23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38.xlsx"/></Relationships>
</file>

<file path=ppt/charts/_rels/chart23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39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4.xlsx"/></Relationships>
</file>

<file path=ppt/charts/_rels/chart24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40.xlsx"/></Relationships>
</file>

<file path=ppt/charts/_rels/chart24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41.xlsx"/></Relationships>
</file>

<file path=ppt/charts/_rels/chart24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42.xlsx"/></Relationships>
</file>

<file path=ppt/charts/_rels/chart24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43.xlsx"/></Relationships>
</file>

<file path=ppt/charts/_rels/chart24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44.xlsx"/></Relationships>
</file>

<file path=ppt/charts/_rels/chart24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45.xlsx"/></Relationships>
</file>

<file path=ppt/charts/_rels/chart24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46.xlsx"/></Relationships>
</file>

<file path=ppt/charts/_rels/chart24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47.xlsx"/></Relationships>
</file>

<file path=ppt/charts/_rels/chart24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48.xlsx"/></Relationships>
</file>

<file path=ppt/charts/_rels/chart24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49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5.xlsx"/></Relationships>
</file>

<file path=ppt/charts/_rels/chart25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50.xlsx"/></Relationships>
</file>

<file path=ppt/charts/_rels/chart25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51.xlsx"/></Relationships>
</file>

<file path=ppt/charts/_rels/chart25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52.xlsx"/></Relationships>
</file>

<file path=ppt/charts/_rels/chart25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53.xlsx"/></Relationships>
</file>

<file path=ppt/charts/_rels/chart25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54.xlsx"/></Relationships>
</file>

<file path=ppt/charts/_rels/chart25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55.xlsx"/></Relationships>
</file>

<file path=ppt/charts/_rels/chart25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56.xlsx"/></Relationships>
</file>

<file path=ppt/charts/_rels/chart25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57.xlsx"/></Relationships>
</file>

<file path=ppt/charts/_rels/chart25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58.xlsx"/></Relationships>
</file>

<file path=ppt/charts/_rels/chart25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59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6.xlsx"/></Relationships>
</file>

<file path=ppt/charts/_rels/chart26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60.xlsx"/></Relationships>
</file>

<file path=ppt/charts/_rels/chart26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61.xlsx"/></Relationships>
</file>

<file path=ppt/charts/_rels/chart26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62.xlsx"/></Relationships>
</file>

<file path=ppt/charts/_rels/chart26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63.xlsx"/></Relationships>
</file>

<file path=ppt/charts/_rels/chart26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64.xlsx"/></Relationships>
</file>

<file path=ppt/charts/_rels/chart26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65.xlsx"/></Relationships>
</file>

<file path=ppt/charts/_rels/chart26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66.xlsx"/></Relationships>
</file>

<file path=ppt/charts/_rels/chart26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67.xlsx"/></Relationships>
</file>

<file path=ppt/charts/_rels/chart26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68.xlsx"/></Relationships>
</file>

<file path=ppt/charts/_rels/chart26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69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7.xlsx"/></Relationships>
</file>

<file path=ppt/charts/_rels/chart27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70.xlsx"/></Relationships>
</file>

<file path=ppt/charts/_rels/chart27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71.xlsx"/></Relationships>
</file>

<file path=ppt/charts/_rels/chart27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72.xlsx"/></Relationships>
</file>

<file path=ppt/charts/_rels/chart27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73.xlsx"/></Relationships>
</file>

<file path=ppt/charts/_rels/chart27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74.xlsx"/></Relationships>
</file>

<file path=ppt/charts/_rels/chart27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75.xlsx"/></Relationships>
</file>

<file path=ppt/charts/_rels/chart27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76.xlsx"/></Relationships>
</file>

<file path=ppt/charts/_rels/chart27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77.xlsx"/></Relationships>
</file>

<file path=ppt/charts/_rels/chart27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78.xlsx"/></Relationships>
</file>

<file path=ppt/charts/_rels/chart27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79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8.xlsx"/></Relationships>
</file>

<file path=ppt/charts/_rels/chart28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80.xlsx"/></Relationships>
</file>

<file path=ppt/charts/_rels/chart28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81.xlsx"/></Relationships>
</file>

<file path=ppt/charts/_rels/chart28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82.xlsx"/></Relationships>
</file>

<file path=ppt/charts/_rels/chart28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83.xlsx"/></Relationships>
</file>

<file path=ppt/charts/_rels/chart28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84.xlsx"/></Relationships>
</file>

<file path=ppt/charts/_rels/chart28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85.xlsx"/></Relationships>
</file>

<file path=ppt/charts/_rels/chart28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86.xlsx"/></Relationships>
</file>

<file path=ppt/charts/_rels/chart28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87.xlsx"/></Relationships>
</file>

<file path=ppt/charts/_rels/chart28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88.xlsx"/></Relationships>
</file>

<file path=ppt/charts/_rels/chart28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89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9.xlsx"/></Relationships>
</file>

<file path=ppt/charts/_rels/chart29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90.xlsx"/></Relationships>
</file>

<file path=ppt/charts/_rels/chart29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91.xlsx"/></Relationships>
</file>

<file path=ppt/charts/_rels/chart29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92.xlsx"/></Relationships>
</file>

<file path=ppt/charts/_rels/chart29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93.xlsx"/></Relationships>
</file>

<file path=ppt/charts/_rels/chart29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94.xlsx"/></Relationships>
</file>

<file path=ppt/charts/_rels/chart29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95.xlsx"/></Relationships>
</file>

<file path=ppt/charts/_rels/chart29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96.xlsx"/></Relationships>
</file>

<file path=ppt/charts/_rels/chart29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97.xlsx"/></Relationships>
</file>

<file path=ppt/charts/_rels/chart29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98.xlsx"/></Relationships>
</file>

<file path=ppt/charts/_rels/chart29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99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3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30.xlsx"/></Relationships>
</file>

<file path=ppt/charts/_rels/chart30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300.xlsx"/></Relationships>
</file>

<file path=ppt/charts/_rels/chart30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301.xlsx"/></Relationships>
</file>

<file path=ppt/charts/_rels/chart30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302.xlsx"/></Relationships>
</file>

<file path=ppt/charts/_rels/chart30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303.xlsx"/></Relationships>
</file>

<file path=ppt/charts/_rels/chart30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304.xlsx"/></Relationships>
</file>

<file path=ppt/charts/_rels/chart30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305.xlsx"/></Relationships>
</file>

<file path=ppt/charts/_rels/chart30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306.xlsx"/></Relationships>
</file>

<file path=ppt/charts/_rels/chart30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307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31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32.xlsx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33.xlsx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34.xlsx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35.xlsx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36.xlsx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37.xlsx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38.xlsx"/></Relationships>
</file>

<file path=ppt/charts/_rels/chart3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39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4.xlsx"/></Relationships>
</file>

<file path=ppt/charts/_rels/chart4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40.xlsx"/></Relationships>
</file>

<file path=ppt/charts/_rels/chart4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41.xlsx"/></Relationships>
</file>

<file path=ppt/charts/_rels/chart4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42.xlsx"/></Relationships>
</file>

<file path=ppt/charts/_rels/chart4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43.xlsx"/></Relationships>
</file>

<file path=ppt/charts/_rels/chart4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44.xlsx"/></Relationships>
</file>

<file path=ppt/charts/_rels/chart4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45.xlsx"/></Relationships>
</file>

<file path=ppt/charts/_rels/chart4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46.xlsx"/></Relationships>
</file>

<file path=ppt/charts/_rels/chart4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47.xlsx"/></Relationships>
</file>

<file path=ppt/charts/_rels/chart4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48.xlsx"/></Relationships>
</file>

<file path=ppt/charts/_rels/chart4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49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5.xlsx"/></Relationships>
</file>

<file path=ppt/charts/_rels/chart5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50.xlsx"/></Relationships>
</file>

<file path=ppt/charts/_rels/chart5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51.xlsx"/></Relationships>
</file>

<file path=ppt/charts/_rels/chart5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52.xlsx"/></Relationships>
</file>

<file path=ppt/charts/_rels/chart5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53.xlsx"/></Relationships>
</file>

<file path=ppt/charts/_rels/chart5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54.xlsx"/></Relationships>
</file>

<file path=ppt/charts/_rels/chart5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55.xlsx"/></Relationships>
</file>

<file path=ppt/charts/_rels/chart5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56.xlsx"/></Relationships>
</file>

<file path=ppt/charts/_rels/chart5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57.xlsx"/></Relationships>
</file>

<file path=ppt/charts/_rels/chart5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58.xlsx"/></Relationships>
</file>

<file path=ppt/charts/_rels/chart5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59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6.xlsx"/></Relationships>
</file>

<file path=ppt/charts/_rels/chart6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60.xlsx"/></Relationships>
</file>

<file path=ppt/charts/_rels/chart6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61.xlsx"/></Relationships>
</file>

<file path=ppt/charts/_rels/chart6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62.xlsx"/></Relationships>
</file>

<file path=ppt/charts/_rels/chart6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63.xlsx"/></Relationships>
</file>

<file path=ppt/charts/_rels/chart6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64.xlsx"/></Relationships>
</file>

<file path=ppt/charts/_rels/chart6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65.xlsx"/></Relationships>
</file>

<file path=ppt/charts/_rels/chart6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66.xlsx"/></Relationships>
</file>

<file path=ppt/charts/_rels/chart6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67.xlsx"/></Relationships>
</file>

<file path=ppt/charts/_rels/chart6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68.xlsx"/></Relationships>
</file>

<file path=ppt/charts/_rels/chart6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69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7.xlsx"/></Relationships>
</file>

<file path=ppt/charts/_rels/chart7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70.xlsx"/></Relationships>
</file>

<file path=ppt/charts/_rels/chart7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71.xlsx"/></Relationships>
</file>

<file path=ppt/charts/_rels/chart7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72.xlsx"/></Relationships>
</file>

<file path=ppt/charts/_rels/chart7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73.xlsx"/></Relationships>
</file>

<file path=ppt/charts/_rels/chart7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74.xlsx"/></Relationships>
</file>

<file path=ppt/charts/_rels/chart7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75.xlsx"/></Relationships>
</file>

<file path=ppt/charts/_rels/chart7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76.xlsx"/></Relationships>
</file>

<file path=ppt/charts/_rels/chart7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77.xlsx"/></Relationships>
</file>

<file path=ppt/charts/_rels/chart7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78.xlsx"/></Relationships>
</file>

<file path=ppt/charts/_rels/chart7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79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8.xlsx"/></Relationships>
</file>

<file path=ppt/charts/_rels/chart8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80.xlsx"/></Relationships>
</file>

<file path=ppt/charts/_rels/chart8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81.xlsx"/></Relationships>
</file>

<file path=ppt/charts/_rels/chart8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82.xlsx"/></Relationships>
</file>

<file path=ppt/charts/_rels/chart8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83.xlsx"/></Relationships>
</file>

<file path=ppt/charts/_rels/chart8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84.xlsx"/></Relationships>
</file>

<file path=ppt/charts/_rels/chart8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85.xlsx"/></Relationships>
</file>

<file path=ppt/charts/_rels/chart8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86.xlsx"/></Relationships>
</file>

<file path=ppt/charts/_rels/chart8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87.xlsx"/></Relationships>
</file>

<file path=ppt/charts/_rels/chart8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88.xlsx"/></Relationships>
</file>

<file path=ppt/charts/_rels/chart8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89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9.xlsx"/></Relationships>
</file>

<file path=ppt/charts/_rels/chart9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90.xlsx"/></Relationships>
</file>

<file path=ppt/charts/_rels/chart9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91.xlsx"/></Relationships>
</file>

<file path=ppt/charts/_rels/chart9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92.xlsx"/></Relationships>
</file>

<file path=ppt/charts/_rels/chart9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93.xlsx"/></Relationships>
</file>

<file path=ppt/charts/_rels/chart9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94.xlsx"/></Relationships>
</file>

<file path=ppt/charts/_rels/chart9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95.xlsx"/></Relationships>
</file>

<file path=ppt/charts/_rels/chart9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96.xlsx"/></Relationships>
</file>

<file path=ppt/charts/_rels/chart9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97.xlsx"/></Relationships>
</file>

<file path=ppt/charts/_rels/chart9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98.xlsx"/></Relationships>
</file>

<file path=ppt/charts/_rels/chart9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9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Hoja1!$A$2:$A$8</c:f>
              <c:strCache>
                <c:ptCount val="7"/>
                <c:pt idx="0">
                  <c:v>Primera</c:v>
                </c:pt>
                <c:pt idx="1">
                  <c:v>Segunda</c:v>
                </c:pt>
                <c:pt idx="2">
                  <c:v>Tercera</c:v>
                </c:pt>
                <c:pt idx="3">
                  <c:v>Cuarta</c:v>
                </c:pt>
                <c:pt idx="4">
                  <c:v>Quinta</c:v>
                </c:pt>
                <c:pt idx="5">
                  <c:v>Sexta</c:v>
                </c:pt>
                <c:pt idx="6">
                  <c:v>Especial</c:v>
                </c:pt>
              </c:strCache>
            </c:strRef>
          </c:cat>
          <c:val>
            <c:numRef>
              <c:f>Hoja1!$B$2:$B$8</c:f>
              <c:numCache>
                <c:formatCode>0%</c:formatCode>
                <c:ptCount val="7"/>
                <c:pt idx="0">
                  <c:v>0.17872112807614104</c:v>
                </c:pt>
                <c:pt idx="1">
                  <c:v>9.6100601690720447E-2</c:v>
                </c:pt>
                <c:pt idx="2">
                  <c:v>5.6968574841861845E-2</c:v>
                </c:pt>
                <c:pt idx="3">
                  <c:v>4.5383882754979024E-2</c:v>
                </c:pt>
                <c:pt idx="4">
                  <c:v>2.5054294849377202E-2</c:v>
                </c:pt>
                <c:pt idx="5">
                  <c:v>0.19415817245138514</c:v>
                </c:pt>
                <c:pt idx="6">
                  <c:v>0.40361334533553522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Hoja1!$A$2:$A$8</c:f>
              <c:strCache>
                <c:ptCount val="7"/>
                <c:pt idx="0">
                  <c:v>Primera</c:v>
                </c:pt>
                <c:pt idx="1">
                  <c:v>Segunda</c:v>
                </c:pt>
                <c:pt idx="2">
                  <c:v>Tercera</c:v>
                </c:pt>
                <c:pt idx="3">
                  <c:v>Cuarta</c:v>
                </c:pt>
                <c:pt idx="4">
                  <c:v>Quinta</c:v>
                </c:pt>
                <c:pt idx="5">
                  <c:v>Sexta</c:v>
                </c:pt>
                <c:pt idx="6">
                  <c:v>Especial</c:v>
                </c:pt>
              </c:strCache>
            </c:strRef>
          </c:cat>
          <c:val>
            <c:numRef>
              <c:f>Hoja1!$C$2:$C$8</c:f>
              <c:numCache>
                <c:formatCode>0%</c:formatCode>
                <c:ptCount val="7"/>
                <c:pt idx="0">
                  <c:v>0.18888241734033195</c:v>
                </c:pt>
                <c:pt idx="1">
                  <c:v>6.6215644126757373E-2</c:v>
                </c:pt>
                <c:pt idx="2">
                  <c:v>2.9258882361993081E-2</c:v>
                </c:pt>
                <c:pt idx="3">
                  <c:v>4.2797153662389086E-2</c:v>
                </c:pt>
                <c:pt idx="4">
                  <c:v>3.2471449381203263E-2</c:v>
                </c:pt>
                <c:pt idx="5">
                  <c:v>0.18769572287828121</c:v>
                </c:pt>
                <c:pt idx="6">
                  <c:v>0.45267873024904692</c:v>
                </c:pt>
              </c:numCache>
            </c:numRef>
          </c:val>
        </c:ser>
        <c:gapWidth val="30"/>
        <c:axId val="79879552"/>
        <c:axId val="80209024"/>
      </c:barChart>
      <c:catAx>
        <c:axId val="79879552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/>
            </a:pPr>
            <a:endParaRPr lang="es-CO"/>
          </a:p>
        </c:txPr>
        <c:crossAx val="80209024"/>
        <c:crosses val="autoZero"/>
        <c:auto val="1"/>
        <c:lblAlgn val="ctr"/>
        <c:lblOffset val="100"/>
      </c:catAx>
      <c:valAx>
        <c:axId val="80209024"/>
        <c:scaling>
          <c:orientation val="minMax"/>
        </c:scaling>
        <c:delete val="1"/>
        <c:axPos val="t"/>
        <c:numFmt formatCode="0%" sourceLinked="1"/>
        <c:tickLblPos val="none"/>
        <c:crossAx val="798795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>
          <a:solidFill>
            <a:schemeClr val="tx2"/>
          </a:solidFill>
        </a:defRPr>
      </a:pPr>
      <a:endParaRPr lang="es-CO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8"/>
              <c:spPr/>
              <c:txPr>
                <a:bodyPr/>
                <a:lstStyle/>
                <a:p>
                  <a:pPr>
                    <a:defRPr lang="es-CO" sz="900" b="0">
                      <a:solidFill>
                        <a:schemeClr val="tx2">
                          <a:lumMod val="75000"/>
                        </a:schemeClr>
                      </a:solidFill>
                    </a:defRPr>
                  </a:pPr>
                  <a:endParaRPr lang="es-CO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Hoja1!$A$2:$A$10</c:f>
              <c:strCache>
                <c:ptCount val="9"/>
                <c:pt idx="0">
                  <c:v>Internet</c:v>
                </c:pt>
                <c:pt idx="1">
                  <c:v>Prensa / periódicos</c:v>
                </c:pt>
                <c:pt idx="2">
                  <c:v>Radio</c:v>
                </c:pt>
                <c:pt idx="3">
                  <c:v>Revistas</c:v>
                </c:pt>
                <c:pt idx="4">
                  <c:v>Teléfono Celular</c:v>
                </c:pt>
                <c:pt idx="5">
                  <c:v>Teléfono Fijo</c:v>
                </c:pt>
                <c:pt idx="6">
                  <c:v>Televisión Nacional</c:v>
                </c:pt>
                <c:pt idx="7">
                  <c:v>Televisión por cable</c:v>
                </c:pt>
                <c:pt idx="8">
                  <c:v>Ninguno </c:v>
                </c:pt>
              </c:strCache>
            </c:strRef>
          </c:cat>
          <c:val>
            <c:numRef>
              <c:f>Hoja1!$B$2:$B$10</c:f>
              <c:numCache>
                <c:formatCode>###0%</c:formatCode>
                <c:ptCount val="9"/>
                <c:pt idx="0">
                  <c:v>0.69567309202742966</c:v>
                </c:pt>
                <c:pt idx="1">
                  <c:v>0.34879198404915607</c:v>
                </c:pt>
                <c:pt idx="2">
                  <c:v>0.84191707306301833</c:v>
                </c:pt>
                <c:pt idx="3">
                  <c:v>0.33741072606079742</c:v>
                </c:pt>
                <c:pt idx="4">
                  <c:v>0.9195289404638336</c:v>
                </c:pt>
                <c:pt idx="5">
                  <c:v>0.59876774280997458</c:v>
                </c:pt>
                <c:pt idx="6">
                  <c:v>0.67261547663296151</c:v>
                </c:pt>
                <c:pt idx="7">
                  <c:v>0.84049479378761349</c:v>
                </c:pt>
                <c:pt idx="8">
                  <c:v>6.7976473406308876E-3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dLbl>
              <c:idx val="8"/>
              <c:spPr/>
              <c:txPr>
                <a:bodyPr/>
                <a:lstStyle/>
                <a:p>
                  <a:pPr>
                    <a:defRPr lang="es-CO" sz="900" b="0">
                      <a:solidFill>
                        <a:schemeClr val="tx2">
                          <a:lumMod val="75000"/>
                        </a:schemeClr>
                      </a:solidFill>
                    </a:defRPr>
                  </a:pPr>
                  <a:endParaRPr lang="es-CO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Hoja1!$A$2:$A$10</c:f>
              <c:strCache>
                <c:ptCount val="9"/>
                <c:pt idx="0">
                  <c:v>Internet</c:v>
                </c:pt>
                <c:pt idx="1">
                  <c:v>Prensa / periódicos</c:v>
                </c:pt>
                <c:pt idx="2">
                  <c:v>Radio</c:v>
                </c:pt>
                <c:pt idx="3">
                  <c:v>Revistas</c:v>
                </c:pt>
                <c:pt idx="4">
                  <c:v>Teléfono Celular</c:v>
                </c:pt>
                <c:pt idx="5">
                  <c:v>Teléfono Fijo</c:v>
                </c:pt>
                <c:pt idx="6">
                  <c:v>Televisión Nacional</c:v>
                </c:pt>
                <c:pt idx="7">
                  <c:v>Televisión por cable</c:v>
                </c:pt>
                <c:pt idx="8">
                  <c:v>Ninguno </c:v>
                </c:pt>
              </c:strCache>
            </c:strRef>
          </c:cat>
          <c:val>
            <c:numRef>
              <c:f>Hoja1!$C$2:$C$10</c:f>
              <c:numCache>
                <c:formatCode>###0%</c:formatCode>
                <c:ptCount val="9"/>
                <c:pt idx="0">
                  <c:v>0.7476999322861102</c:v>
                </c:pt>
                <c:pt idx="1">
                  <c:v>0.40750519579312777</c:v>
                </c:pt>
                <c:pt idx="2">
                  <c:v>0.7896229014363445</c:v>
                </c:pt>
                <c:pt idx="3">
                  <c:v>0.37916819309652888</c:v>
                </c:pt>
                <c:pt idx="4">
                  <c:v>0.95970246030675344</c:v>
                </c:pt>
                <c:pt idx="5">
                  <c:v>0.61330905694468274</c:v>
                </c:pt>
                <c:pt idx="6">
                  <c:v>0.87316751432902473</c:v>
                </c:pt>
                <c:pt idx="7">
                  <c:v>0.86756743001868863</c:v>
                </c:pt>
                <c:pt idx="8">
                  <c:v>7.8153569696893313E-3</c:v>
                </c:pt>
              </c:numCache>
            </c:numRef>
          </c:val>
        </c:ser>
        <c:gapWidth val="30"/>
        <c:axId val="96843648"/>
        <c:axId val="96845184"/>
      </c:barChart>
      <c:catAx>
        <c:axId val="96843648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bg1">
                    <a:lumMod val="95000"/>
                  </a:schemeClr>
                </a:solidFill>
              </a:defRPr>
            </a:pPr>
            <a:endParaRPr lang="es-CO"/>
          </a:p>
        </c:txPr>
        <c:crossAx val="96845184"/>
        <c:crosses val="autoZero"/>
        <c:auto val="1"/>
        <c:lblAlgn val="ctr"/>
        <c:lblOffset val="100"/>
      </c:catAx>
      <c:valAx>
        <c:axId val="96845184"/>
        <c:scaling>
          <c:orientation val="minMax"/>
        </c:scaling>
        <c:delete val="1"/>
        <c:axPos val="t"/>
        <c:numFmt formatCode="###0%" sourceLinked="1"/>
        <c:tickLblPos val="none"/>
        <c:crossAx val="968436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>
          <a:solidFill>
            <a:schemeClr val="tx2"/>
          </a:solidFill>
        </a:defRPr>
      </a:pPr>
      <a:endParaRPr lang="es-CO"/>
    </a:p>
  </c:txPr>
  <c:externalData r:id="rId1"/>
</c:chartSpace>
</file>

<file path=ppt/charts/chart10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0.85100000000000064</c:v>
                </c:pt>
                <c:pt idx="1">
                  <c:v>0.14900000000000016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10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0.21300000000000016</c:v>
                </c:pt>
                <c:pt idx="1">
                  <c:v>0.78700000000000003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10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0.45800000000000002</c:v>
                </c:pt>
                <c:pt idx="1">
                  <c:v>0.54200000000000004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10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0.43500000000000033</c:v>
                </c:pt>
                <c:pt idx="1">
                  <c:v>0.56499999999999995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10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0.18558284464166183</c:v>
                </c:pt>
                <c:pt idx="1">
                  <c:v>0.81441715535833759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10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0.27860804347035439</c:v>
                </c:pt>
                <c:pt idx="1">
                  <c:v>0.72139195652964672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10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0.25397679233490666</c:v>
                </c:pt>
                <c:pt idx="1">
                  <c:v>0.74602320766509611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10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58002691541217644"/>
          <c:y val="4.1116617853559773E-2"/>
          <c:w val="0.41997308458782473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Hoja1!$A$2:$A$12</c:f>
              <c:strCache>
                <c:ptCount val="11"/>
                <c:pt idx="0">
                  <c:v>No le interesa utilizarlo/ Falta de interes</c:v>
                </c:pt>
                <c:pt idx="1">
                  <c:v>No ha tenido la necesidad de utilizarlo</c:v>
                </c:pt>
                <c:pt idx="2">
                  <c:v>No sabe utilizarlos/Falta de conocimiento</c:v>
                </c:pt>
                <c:pt idx="3">
                  <c:v>Falta de tiempo</c:v>
                </c:pt>
                <c:pt idx="4">
                  <c:v>No creo que tengan en cuenta la opinión</c:v>
                </c:pt>
                <c:pt idx="5">
                  <c:v>Falta información del tema/ Falta conocimiento en el tema</c:v>
                </c:pt>
                <c:pt idx="6">
                  <c:v>No ha tenido la oportunidad de participar</c:v>
                </c:pt>
                <c:pt idx="7">
                  <c:v>No tiene Internet /no sabe usar Internet</c:v>
                </c:pt>
                <c:pt idx="8">
                  <c:v>No lo conoce</c:v>
                </c:pt>
                <c:pt idx="9">
                  <c:v>Otro</c:v>
                </c:pt>
                <c:pt idx="10">
                  <c:v>No Sabe/No Responde</c:v>
                </c:pt>
              </c:strCache>
            </c:strRef>
          </c:cat>
          <c:val>
            <c:numRef>
              <c:f>Hoja1!$B$2:$B$12</c:f>
              <c:numCache>
                <c:formatCode>###0%</c:formatCode>
                <c:ptCount val="11"/>
                <c:pt idx="0">
                  <c:v>0.21374988727403929</c:v>
                </c:pt>
                <c:pt idx="1">
                  <c:v>0.30640276773694097</c:v>
                </c:pt>
                <c:pt idx="2">
                  <c:v>3.7484057773231452E-2</c:v>
                </c:pt>
                <c:pt idx="3">
                  <c:v>0.13837786924327533</c:v>
                </c:pt>
                <c:pt idx="5">
                  <c:v>0.19228345655540677</c:v>
                </c:pt>
                <c:pt idx="6">
                  <c:v>4.0787487229893747E-2</c:v>
                </c:pt>
                <c:pt idx="8">
                  <c:v>0.15242981153357593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ES" sz="1000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Hoja1!$A$2:$A$12</c:f>
              <c:strCache>
                <c:ptCount val="11"/>
                <c:pt idx="0">
                  <c:v>No le interesa utilizarlo/ Falta de interes</c:v>
                </c:pt>
                <c:pt idx="1">
                  <c:v>No ha tenido la necesidad de utilizarlo</c:v>
                </c:pt>
                <c:pt idx="2">
                  <c:v>No sabe utilizarlos/Falta de conocimiento</c:v>
                </c:pt>
                <c:pt idx="3">
                  <c:v>Falta de tiempo</c:v>
                </c:pt>
                <c:pt idx="4">
                  <c:v>No creo que tengan en cuenta la opinión</c:v>
                </c:pt>
                <c:pt idx="5">
                  <c:v>Falta información del tema/ Falta conocimiento en el tema</c:v>
                </c:pt>
                <c:pt idx="6">
                  <c:v>No ha tenido la oportunidad de participar</c:v>
                </c:pt>
                <c:pt idx="7">
                  <c:v>No tiene Internet /no sabe usar Internet</c:v>
                </c:pt>
                <c:pt idx="8">
                  <c:v>No lo conoce</c:v>
                </c:pt>
                <c:pt idx="9">
                  <c:v>Otro</c:v>
                </c:pt>
                <c:pt idx="10">
                  <c:v>No Sabe/No Responde</c:v>
                </c:pt>
              </c:strCache>
            </c:strRef>
          </c:cat>
          <c:val>
            <c:numRef>
              <c:f>Hoja1!$C$2:$C$12</c:f>
              <c:numCache>
                <c:formatCode>###0%</c:formatCode>
                <c:ptCount val="11"/>
                <c:pt idx="0">
                  <c:v>0.2867975962576258</c:v>
                </c:pt>
                <c:pt idx="1">
                  <c:v>0.25307220828815841</c:v>
                </c:pt>
                <c:pt idx="2">
                  <c:v>0.19646093661471442</c:v>
                </c:pt>
                <c:pt idx="3">
                  <c:v>9.8489282035725503E-2</c:v>
                </c:pt>
                <c:pt idx="4">
                  <c:v>9.1537693279861748E-2</c:v>
                </c:pt>
                <c:pt idx="5">
                  <c:v>7.4074416867099271E-2</c:v>
                </c:pt>
                <c:pt idx="6">
                  <c:v>5.8967641494460224E-2</c:v>
                </c:pt>
                <c:pt idx="7">
                  <c:v>3.9476213832779113E-2</c:v>
                </c:pt>
                <c:pt idx="8">
                  <c:v>1.875911456837202E-2</c:v>
                </c:pt>
                <c:pt idx="9">
                  <c:v>1.8117417793439363E-2</c:v>
                </c:pt>
                <c:pt idx="10">
                  <c:v>1.6579738738089163E-2</c:v>
                </c:pt>
              </c:numCache>
            </c:numRef>
          </c:val>
        </c:ser>
        <c:gapWidth val="10"/>
        <c:axId val="131657088"/>
        <c:axId val="131662976"/>
      </c:barChart>
      <c:catAx>
        <c:axId val="131657088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 sz="900">
                <a:solidFill>
                  <a:schemeClr val="tx2"/>
                </a:solidFill>
              </a:defRPr>
            </a:pPr>
            <a:endParaRPr lang="es-CO"/>
          </a:p>
        </c:txPr>
        <c:crossAx val="131662976"/>
        <c:crosses val="autoZero"/>
        <c:auto val="1"/>
        <c:lblAlgn val="ctr"/>
        <c:lblOffset val="100"/>
      </c:catAx>
      <c:valAx>
        <c:axId val="131662976"/>
        <c:scaling>
          <c:orientation val="minMax"/>
          <c:max val="0.4"/>
        </c:scaling>
        <c:delete val="1"/>
        <c:axPos val="t"/>
        <c:numFmt formatCode="###0%" sourceLinked="1"/>
        <c:tickLblPos val="none"/>
        <c:crossAx val="1316570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0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Hoja1!$A$2:$A$10</c:f>
              <c:strCache>
                <c:ptCount val="9"/>
                <c:pt idx="0">
                  <c:v>No le interesa utilizarlo/ Falta de interes</c:v>
                </c:pt>
                <c:pt idx="1">
                  <c:v>Falta de tiempo</c:v>
                </c:pt>
                <c:pt idx="2">
                  <c:v>No ha tenido la necesidad de utilizarlo</c:v>
                </c:pt>
                <c:pt idx="3">
                  <c:v>Falta información del tema/ Falta conocimiento en el tema</c:v>
                </c:pt>
                <c:pt idx="4">
                  <c:v>No sabe utilizarlos/Falta de conocimiento</c:v>
                </c:pt>
                <c:pt idx="5">
                  <c:v>No lo conoce</c:v>
                </c:pt>
                <c:pt idx="6">
                  <c:v>No ha tenido la oportunidad de participar</c:v>
                </c:pt>
                <c:pt idx="7">
                  <c:v>No creo que tengan en cuenta la opinión</c:v>
                </c:pt>
                <c:pt idx="8">
                  <c:v>No tiene Internet /no sabe usar Internet</c:v>
                </c:pt>
              </c:strCache>
            </c:strRef>
          </c:cat>
          <c:val>
            <c:numRef>
              <c:f>Hoja1!$B$2:$B$10</c:f>
              <c:numCache>
                <c:formatCode>General</c:formatCode>
                <c:ptCount val="9"/>
                <c:pt idx="0" formatCode="###0%">
                  <c:v>0.8343849816640605</c:v>
                </c:pt>
                <c:pt idx="3" formatCode="###0%">
                  <c:v>0.16561501833593956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Hoja1!$A$2:$A$10</c:f>
              <c:strCache>
                <c:ptCount val="9"/>
                <c:pt idx="0">
                  <c:v>No le interesa utilizarlo/ Falta de interes</c:v>
                </c:pt>
                <c:pt idx="1">
                  <c:v>Falta de tiempo</c:v>
                </c:pt>
                <c:pt idx="2">
                  <c:v>No ha tenido la necesidad de utilizarlo</c:v>
                </c:pt>
                <c:pt idx="3">
                  <c:v>Falta información del tema/ Falta conocimiento en el tema</c:v>
                </c:pt>
                <c:pt idx="4">
                  <c:v>No sabe utilizarlos/Falta de conocimiento</c:v>
                </c:pt>
                <c:pt idx="5">
                  <c:v>No lo conoce</c:v>
                </c:pt>
                <c:pt idx="6">
                  <c:v>No ha tenido la oportunidad de participar</c:v>
                </c:pt>
                <c:pt idx="7">
                  <c:v>No creo que tengan en cuenta la opinión</c:v>
                </c:pt>
                <c:pt idx="8">
                  <c:v>No tiene Internet /no sabe usar Internet</c:v>
                </c:pt>
              </c:strCache>
            </c:strRef>
          </c:cat>
          <c:val>
            <c:numRef>
              <c:f>Hoja1!$C$2:$C$10</c:f>
              <c:numCache>
                <c:formatCode>###0%</c:formatCode>
                <c:ptCount val="9"/>
                <c:pt idx="0">
                  <c:v>0.18215357901966467</c:v>
                </c:pt>
                <c:pt idx="1">
                  <c:v>0.38312992771616339</c:v>
                </c:pt>
                <c:pt idx="2">
                  <c:v>0.11772039747193735</c:v>
                </c:pt>
                <c:pt idx="3">
                  <c:v>0.19547226907974177</c:v>
                </c:pt>
                <c:pt idx="6">
                  <c:v>0.17464394982419887</c:v>
                </c:pt>
              </c:numCache>
            </c:numRef>
          </c:val>
        </c:ser>
        <c:gapWidth val="10"/>
        <c:axId val="131766144"/>
        <c:axId val="131767680"/>
      </c:barChart>
      <c:catAx>
        <c:axId val="131766144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tx2"/>
                </a:solidFill>
              </a:defRPr>
            </a:pPr>
            <a:endParaRPr lang="es-CO"/>
          </a:p>
        </c:txPr>
        <c:crossAx val="131767680"/>
        <c:crosses val="autoZero"/>
        <c:auto val="1"/>
        <c:lblAlgn val="ctr"/>
        <c:lblOffset val="100"/>
      </c:catAx>
      <c:valAx>
        <c:axId val="131767680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317661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0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Hoja1!$A$2:$A$10</c:f>
              <c:strCache>
                <c:ptCount val="9"/>
                <c:pt idx="0">
                  <c:v>No le interesa utilizarlo/ Falta de interes</c:v>
                </c:pt>
                <c:pt idx="1">
                  <c:v>Falta de tiempo</c:v>
                </c:pt>
                <c:pt idx="2">
                  <c:v>No ha tenido la necesidad de utilizarlo</c:v>
                </c:pt>
                <c:pt idx="3">
                  <c:v>Falta información del tema/ Falta conocimiento en el tema</c:v>
                </c:pt>
                <c:pt idx="4">
                  <c:v>No sabe utilizarlos/Falta de conocimiento</c:v>
                </c:pt>
                <c:pt idx="5">
                  <c:v>No lo conoce</c:v>
                </c:pt>
                <c:pt idx="6">
                  <c:v>No ha tenido la oportunidad de participar</c:v>
                </c:pt>
                <c:pt idx="7">
                  <c:v>No creo que tengan en cuenta la opinión</c:v>
                </c:pt>
                <c:pt idx="8">
                  <c:v>No tiene Internet /no sabe usar Internet</c:v>
                </c:pt>
              </c:strCache>
            </c:strRef>
          </c:cat>
          <c:val>
            <c:numRef>
              <c:f>Hoja1!$B$2:$B$10</c:f>
              <c:numCache>
                <c:formatCode>###0%</c:formatCode>
                <c:ptCount val="9"/>
                <c:pt idx="0">
                  <c:v>0.21610939226257614</c:v>
                </c:pt>
                <c:pt idx="1">
                  <c:v>0.264909532133357</c:v>
                </c:pt>
                <c:pt idx="2">
                  <c:v>0.26905534343144011</c:v>
                </c:pt>
                <c:pt idx="3">
                  <c:v>0.18643178599560672</c:v>
                </c:pt>
                <c:pt idx="4">
                  <c:v>7.1761247567575384E-3</c:v>
                </c:pt>
                <c:pt idx="5">
                  <c:v>0.15164507807671945</c:v>
                </c:pt>
                <c:pt idx="6">
                  <c:v>3.9390927365871492E-2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Hoja1!$A$2:$A$10</c:f>
              <c:strCache>
                <c:ptCount val="9"/>
                <c:pt idx="0">
                  <c:v>No le interesa utilizarlo/ Falta de interes</c:v>
                </c:pt>
                <c:pt idx="1">
                  <c:v>Falta de tiempo</c:v>
                </c:pt>
                <c:pt idx="2">
                  <c:v>No ha tenido la necesidad de utilizarlo</c:v>
                </c:pt>
                <c:pt idx="3">
                  <c:v>Falta información del tema/ Falta conocimiento en el tema</c:v>
                </c:pt>
                <c:pt idx="4">
                  <c:v>No sabe utilizarlos/Falta de conocimiento</c:v>
                </c:pt>
                <c:pt idx="5">
                  <c:v>No lo conoce</c:v>
                </c:pt>
                <c:pt idx="6">
                  <c:v>No ha tenido la oportunidad de participar</c:v>
                </c:pt>
                <c:pt idx="7">
                  <c:v>No creo que tengan en cuenta la opinión</c:v>
                </c:pt>
                <c:pt idx="8">
                  <c:v>No tiene Internet /no sabe usar Internet</c:v>
                </c:pt>
              </c:strCache>
            </c:strRef>
          </c:cat>
          <c:val>
            <c:numRef>
              <c:f>Hoja1!$C$2:$C$10</c:f>
              <c:numCache>
                <c:formatCode>###0%</c:formatCode>
                <c:ptCount val="9"/>
                <c:pt idx="0">
                  <c:v>0.29639879382380707</c:v>
                </c:pt>
                <c:pt idx="1">
                  <c:v>6.7177542427372505E-2</c:v>
                </c:pt>
                <c:pt idx="2">
                  <c:v>0.24331078447599747</c:v>
                </c:pt>
                <c:pt idx="3">
                  <c:v>0.10097373103458362</c:v>
                </c:pt>
                <c:pt idx="4">
                  <c:v>0.19066739359655141</c:v>
                </c:pt>
                <c:pt idx="5">
                  <c:v>2.9712845962972686E-2</c:v>
                </c:pt>
                <c:pt idx="6">
                  <c:v>2.1394048248934344E-2</c:v>
                </c:pt>
                <c:pt idx="7">
                  <c:v>0.14001487326706474</c:v>
                </c:pt>
                <c:pt idx="8">
                  <c:v>1.7596887228921606E-2</c:v>
                </c:pt>
              </c:numCache>
            </c:numRef>
          </c:val>
        </c:ser>
        <c:gapWidth val="10"/>
        <c:axId val="131907584"/>
        <c:axId val="131909120"/>
      </c:barChart>
      <c:catAx>
        <c:axId val="131907584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tx2"/>
                </a:solidFill>
              </a:defRPr>
            </a:pPr>
            <a:endParaRPr lang="es-CO"/>
          </a:p>
        </c:txPr>
        <c:crossAx val="131909120"/>
        <c:crosses val="autoZero"/>
        <c:auto val="1"/>
        <c:lblAlgn val="ctr"/>
        <c:lblOffset val="100"/>
      </c:catAx>
      <c:valAx>
        <c:axId val="131909120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319075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8"/>
              <c:spPr/>
              <c:txPr>
                <a:bodyPr/>
                <a:lstStyle/>
                <a:p>
                  <a:pPr>
                    <a:defRPr lang="es-CO" sz="900" b="0">
                      <a:solidFill>
                        <a:schemeClr val="tx2">
                          <a:lumMod val="75000"/>
                        </a:schemeClr>
                      </a:solidFill>
                    </a:defRPr>
                  </a:pPr>
                  <a:endParaRPr lang="es-CO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Hoja1!$A$2:$A$10</c:f>
              <c:strCache>
                <c:ptCount val="9"/>
                <c:pt idx="0">
                  <c:v>Internet</c:v>
                </c:pt>
                <c:pt idx="1">
                  <c:v>Prensa / periódicos</c:v>
                </c:pt>
                <c:pt idx="2">
                  <c:v>Radio</c:v>
                </c:pt>
                <c:pt idx="3">
                  <c:v>Revistas</c:v>
                </c:pt>
                <c:pt idx="4">
                  <c:v>Teléfono Celular</c:v>
                </c:pt>
                <c:pt idx="5">
                  <c:v>Teléfono Fijo</c:v>
                </c:pt>
                <c:pt idx="6">
                  <c:v>Televisión Nacional</c:v>
                </c:pt>
                <c:pt idx="7">
                  <c:v>Televisión por cable</c:v>
                </c:pt>
                <c:pt idx="8">
                  <c:v>Ninguno </c:v>
                </c:pt>
              </c:strCache>
            </c:strRef>
          </c:cat>
          <c:val>
            <c:numRef>
              <c:f>Hoja1!$B$2:$B$10</c:f>
              <c:numCache>
                <c:formatCode>###0%</c:formatCode>
                <c:ptCount val="9"/>
                <c:pt idx="0">
                  <c:v>0.5345354985647236</c:v>
                </c:pt>
                <c:pt idx="1">
                  <c:v>0.34567253893549232</c:v>
                </c:pt>
                <c:pt idx="2">
                  <c:v>0.73852045235287433</c:v>
                </c:pt>
                <c:pt idx="3">
                  <c:v>0.20209505932009214</c:v>
                </c:pt>
                <c:pt idx="4">
                  <c:v>0.85176068089423951</c:v>
                </c:pt>
                <c:pt idx="5">
                  <c:v>0.32705195247189772</c:v>
                </c:pt>
                <c:pt idx="6">
                  <c:v>0.71418526224899248</c:v>
                </c:pt>
                <c:pt idx="7">
                  <c:v>0.66734965723868667</c:v>
                </c:pt>
                <c:pt idx="8">
                  <c:v>1.7726170620487931E-2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dLbl>
              <c:idx val="8"/>
              <c:spPr/>
              <c:txPr>
                <a:bodyPr/>
                <a:lstStyle/>
                <a:p>
                  <a:pPr>
                    <a:defRPr lang="es-CO" sz="900" b="0">
                      <a:solidFill>
                        <a:schemeClr val="tx2">
                          <a:lumMod val="75000"/>
                        </a:schemeClr>
                      </a:solidFill>
                    </a:defRPr>
                  </a:pPr>
                  <a:endParaRPr lang="es-CO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Hoja1!$A$2:$A$10</c:f>
              <c:strCache>
                <c:ptCount val="9"/>
                <c:pt idx="0">
                  <c:v>Internet</c:v>
                </c:pt>
                <c:pt idx="1">
                  <c:v>Prensa / periódicos</c:v>
                </c:pt>
                <c:pt idx="2">
                  <c:v>Radio</c:v>
                </c:pt>
                <c:pt idx="3">
                  <c:v>Revistas</c:v>
                </c:pt>
                <c:pt idx="4">
                  <c:v>Teléfono Celular</c:v>
                </c:pt>
                <c:pt idx="5">
                  <c:v>Teléfono Fijo</c:v>
                </c:pt>
                <c:pt idx="6">
                  <c:v>Televisión Nacional</c:v>
                </c:pt>
                <c:pt idx="7">
                  <c:v>Televisión por cable</c:v>
                </c:pt>
                <c:pt idx="8">
                  <c:v>Ninguno </c:v>
                </c:pt>
              </c:strCache>
            </c:strRef>
          </c:cat>
          <c:val>
            <c:numRef>
              <c:f>Hoja1!$C$2:$C$10</c:f>
              <c:numCache>
                <c:formatCode>###0%</c:formatCode>
                <c:ptCount val="9"/>
                <c:pt idx="0">
                  <c:v>0.59108261949093377</c:v>
                </c:pt>
                <c:pt idx="1">
                  <c:v>0.46700456126949397</c:v>
                </c:pt>
                <c:pt idx="2">
                  <c:v>0.78240982552150373</c:v>
                </c:pt>
                <c:pt idx="3">
                  <c:v>0.32955739890964836</c:v>
                </c:pt>
                <c:pt idx="4">
                  <c:v>0.90786267500474849</c:v>
                </c:pt>
                <c:pt idx="5">
                  <c:v>0.37888270144758446</c:v>
                </c:pt>
                <c:pt idx="6">
                  <c:v>0.75782394329821989</c:v>
                </c:pt>
                <c:pt idx="7">
                  <c:v>0.72845624312546942</c:v>
                </c:pt>
                <c:pt idx="8">
                  <c:v>1.6513120713912227E-2</c:v>
                </c:pt>
              </c:numCache>
            </c:numRef>
          </c:val>
        </c:ser>
        <c:gapWidth val="30"/>
        <c:axId val="101413632"/>
        <c:axId val="101415168"/>
      </c:barChart>
      <c:catAx>
        <c:axId val="101413632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bg1">
                    <a:lumMod val="95000"/>
                  </a:schemeClr>
                </a:solidFill>
              </a:defRPr>
            </a:pPr>
            <a:endParaRPr lang="es-CO"/>
          </a:p>
        </c:txPr>
        <c:crossAx val="101415168"/>
        <c:crosses val="autoZero"/>
        <c:auto val="1"/>
        <c:lblAlgn val="ctr"/>
        <c:lblOffset val="100"/>
      </c:catAx>
      <c:valAx>
        <c:axId val="101415168"/>
        <c:scaling>
          <c:orientation val="minMax"/>
        </c:scaling>
        <c:delete val="1"/>
        <c:axPos val="t"/>
        <c:numFmt formatCode="###0%" sourceLinked="1"/>
        <c:tickLblPos val="none"/>
        <c:crossAx val="1014136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>
          <a:solidFill>
            <a:schemeClr val="tx2"/>
          </a:solidFill>
        </a:defRPr>
      </a:pPr>
      <a:endParaRPr lang="es-CO"/>
    </a:p>
  </c:txPr>
  <c:externalData r:id="rId1"/>
</c:chartSpace>
</file>

<file path=ppt/charts/chart1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Hoja1!$A$2:$A$10</c:f>
              <c:strCache>
                <c:ptCount val="9"/>
                <c:pt idx="0">
                  <c:v>No le interesa utilizarlo/ Falta de interes</c:v>
                </c:pt>
                <c:pt idx="1">
                  <c:v>Falta de tiempo</c:v>
                </c:pt>
                <c:pt idx="2">
                  <c:v>No ha tenido la necesidad de utilizarlo</c:v>
                </c:pt>
                <c:pt idx="3">
                  <c:v>Falta información del tema/ Falta conocimiento en el tema</c:v>
                </c:pt>
                <c:pt idx="4">
                  <c:v>No sabe utilizarlos/Falta de conocimiento</c:v>
                </c:pt>
                <c:pt idx="5">
                  <c:v>No lo conoce</c:v>
                </c:pt>
                <c:pt idx="6">
                  <c:v>No ha tenido la oportunidad de participar</c:v>
                </c:pt>
                <c:pt idx="7">
                  <c:v>No creo que tengan en cuenta la opinión</c:v>
                </c:pt>
                <c:pt idx="8">
                  <c:v>No tiene Internet /no sabe usar Internet</c:v>
                </c:pt>
              </c:strCache>
            </c:strRef>
          </c:cat>
          <c:val>
            <c:numRef>
              <c:f>Hoja1!$B$2:$B$10</c:f>
              <c:numCache>
                <c:formatCode>###0%</c:formatCode>
                <c:ptCount val="9"/>
                <c:pt idx="0">
                  <c:v>0.17634497241280517</c:v>
                </c:pt>
                <c:pt idx="1">
                  <c:v>2.5029728718594272E-2</c:v>
                </c:pt>
                <c:pt idx="2">
                  <c:v>0.35952268735376702</c:v>
                </c:pt>
                <c:pt idx="3">
                  <c:v>0.19939799462759791</c:v>
                </c:pt>
                <c:pt idx="4">
                  <c:v>6.8633746765329878E-2</c:v>
                </c:pt>
                <c:pt idx="5">
                  <c:v>0.16181312756764721</c:v>
                </c:pt>
                <c:pt idx="6">
                  <c:v>4.443472634475315E-2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Hoja1!$A$2:$A$10</c:f>
              <c:strCache>
                <c:ptCount val="9"/>
                <c:pt idx="0">
                  <c:v>No le interesa utilizarlo/ Falta de interes</c:v>
                </c:pt>
                <c:pt idx="1">
                  <c:v>Falta de tiempo</c:v>
                </c:pt>
                <c:pt idx="2">
                  <c:v>No ha tenido la necesidad de utilizarlo</c:v>
                </c:pt>
                <c:pt idx="3">
                  <c:v>Falta información del tema/ Falta conocimiento en el tema</c:v>
                </c:pt>
                <c:pt idx="4">
                  <c:v>No sabe utilizarlos/Falta de conocimiento</c:v>
                </c:pt>
                <c:pt idx="5">
                  <c:v>No lo conoce</c:v>
                </c:pt>
                <c:pt idx="6">
                  <c:v>No ha tenido la oportunidad de participar</c:v>
                </c:pt>
                <c:pt idx="7">
                  <c:v>No creo que tengan en cuenta la opinión</c:v>
                </c:pt>
                <c:pt idx="8">
                  <c:v>No tiene Internet /no sabe usar Internet</c:v>
                </c:pt>
              </c:strCache>
            </c:strRef>
          </c:cat>
          <c:val>
            <c:numRef>
              <c:f>Hoja1!$C$2:$C$10</c:f>
              <c:numCache>
                <c:formatCode>###0%</c:formatCode>
                <c:ptCount val="9"/>
                <c:pt idx="0">
                  <c:v>0.28880210292319308</c:v>
                </c:pt>
                <c:pt idx="1">
                  <c:v>9.799629782790098E-2</c:v>
                </c:pt>
                <c:pt idx="2">
                  <c:v>0.27683662032235951</c:v>
                </c:pt>
                <c:pt idx="3">
                  <c:v>3.5440660106010761E-2</c:v>
                </c:pt>
                <c:pt idx="4">
                  <c:v>0.22296035449251433</c:v>
                </c:pt>
                <c:pt idx="5">
                  <c:v>1.0305646816386646E-2</c:v>
                </c:pt>
                <c:pt idx="6">
                  <c:v>8.2486242108424923E-2</c:v>
                </c:pt>
                <c:pt idx="7">
                  <c:v>5.5034796585562498E-2</c:v>
                </c:pt>
                <c:pt idx="8">
                  <c:v>6.457430140406098E-2</c:v>
                </c:pt>
              </c:numCache>
            </c:numRef>
          </c:val>
        </c:ser>
        <c:gapWidth val="10"/>
        <c:axId val="134163456"/>
        <c:axId val="134165248"/>
      </c:barChart>
      <c:catAx>
        <c:axId val="134163456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 sz="700">
                <a:solidFill>
                  <a:schemeClr val="tx2"/>
                </a:solidFill>
              </a:defRPr>
            </a:pPr>
            <a:endParaRPr lang="es-CO"/>
          </a:p>
        </c:txPr>
        <c:crossAx val="134165248"/>
        <c:crosses val="autoZero"/>
        <c:auto val="1"/>
        <c:lblAlgn val="ctr"/>
        <c:lblOffset val="100"/>
      </c:catAx>
      <c:valAx>
        <c:axId val="134165248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341634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Hoja1!$A$2:$A$10</c:f>
              <c:strCache>
                <c:ptCount val="9"/>
                <c:pt idx="0">
                  <c:v>No le interesa utilizarlo/ Falta de interes</c:v>
                </c:pt>
                <c:pt idx="1">
                  <c:v>Falta de tiempo</c:v>
                </c:pt>
                <c:pt idx="2">
                  <c:v>No ha tenido la necesidad de utilizarlo</c:v>
                </c:pt>
                <c:pt idx="3">
                  <c:v>Falta información del tema/ Falta conocimiento en el tema</c:v>
                </c:pt>
                <c:pt idx="4">
                  <c:v>No sabe utilizarlos/Falta de conocimiento</c:v>
                </c:pt>
                <c:pt idx="5">
                  <c:v>No lo conoce</c:v>
                </c:pt>
                <c:pt idx="6">
                  <c:v>No ha tenido la oportunidad de participar</c:v>
                </c:pt>
                <c:pt idx="7">
                  <c:v>No creo que tengan en cuenta la opinión</c:v>
                </c:pt>
                <c:pt idx="8">
                  <c:v>No tiene Internet /no sabe usar Internet</c:v>
                </c:pt>
              </c:strCache>
            </c:strRef>
          </c:cat>
          <c:val>
            <c:numRef>
              <c:f>Hoja1!$B$2:$B$10</c:f>
              <c:numCache>
                <c:formatCode>###0%</c:formatCode>
                <c:ptCount val="9"/>
                <c:pt idx="0">
                  <c:v>0.26254680930033947</c:v>
                </c:pt>
                <c:pt idx="1">
                  <c:v>0.15796048703705401</c:v>
                </c:pt>
                <c:pt idx="2">
                  <c:v>0.30738516798525051</c:v>
                </c:pt>
                <c:pt idx="3">
                  <c:v>0.18686821954918967</c:v>
                </c:pt>
                <c:pt idx="4">
                  <c:v>1.0228424877552477E-2</c:v>
                </c:pt>
                <c:pt idx="5">
                  <c:v>0.11348619747184539</c:v>
                </c:pt>
                <c:pt idx="6">
                  <c:v>4.942518392876661E-2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Hoja1!$A$2:$A$10</c:f>
              <c:strCache>
                <c:ptCount val="9"/>
                <c:pt idx="0">
                  <c:v>No le interesa utilizarlo/ Falta de interes</c:v>
                </c:pt>
                <c:pt idx="1">
                  <c:v>Falta de tiempo</c:v>
                </c:pt>
                <c:pt idx="2">
                  <c:v>No ha tenido la necesidad de utilizarlo</c:v>
                </c:pt>
                <c:pt idx="3">
                  <c:v>Falta información del tema/ Falta conocimiento en el tema</c:v>
                </c:pt>
                <c:pt idx="4">
                  <c:v>No sabe utilizarlos/Falta de conocimiento</c:v>
                </c:pt>
                <c:pt idx="5">
                  <c:v>No lo conoce</c:v>
                </c:pt>
                <c:pt idx="6">
                  <c:v>No ha tenido la oportunidad de participar</c:v>
                </c:pt>
                <c:pt idx="7">
                  <c:v>No creo que tengan en cuenta la opinión</c:v>
                </c:pt>
                <c:pt idx="8">
                  <c:v>No tiene Internet /no sabe usar Internet</c:v>
                </c:pt>
              </c:strCache>
            </c:strRef>
          </c:cat>
          <c:val>
            <c:numRef>
              <c:f>Hoja1!$C$2:$C$10</c:f>
              <c:numCache>
                <c:formatCode>###0%</c:formatCode>
                <c:ptCount val="9"/>
                <c:pt idx="0">
                  <c:v>0.29584268073959158</c:v>
                </c:pt>
                <c:pt idx="1">
                  <c:v>6.0458953749539093E-2</c:v>
                </c:pt>
                <c:pt idx="2">
                  <c:v>0.27042558430256275</c:v>
                </c:pt>
                <c:pt idx="3">
                  <c:v>8.2179098146545254E-2</c:v>
                </c:pt>
                <c:pt idx="4">
                  <c:v>0.21247382826681277</c:v>
                </c:pt>
                <c:pt idx="5">
                  <c:v>2.5037353454371393E-2</c:v>
                </c:pt>
                <c:pt idx="6">
                  <c:v>6.4643779070826926E-2</c:v>
                </c:pt>
                <c:pt idx="7">
                  <c:v>0.10122272497093711</c:v>
                </c:pt>
                <c:pt idx="8">
                  <c:v>1.4465408279572621E-2</c:v>
                </c:pt>
              </c:numCache>
            </c:numRef>
          </c:val>
        </c:ser>
        <c:gapWidth val="10"/>
        <c:axId val="131848448"/>
        <c:axId val="134167168"/>
      </c:barChart>
      <c:catAx>
        <c:axId val="131848448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tx2"/>
                </a:solidFill>
              </a:defRPr>
            </a:pPr>
            <a:endParaRPr lang="es-CO"/>
          </a:p>
        </c:txPr>
        <c:crossAx val="134167168"/>
        <c:crosses val="autoZero"/>
        <c:auto val="1"/>
        <c:lblAlgn val="ctr"/>
        <c:lblOffset val="100"/>
      </c:catAx>
      <c:valAx>
        <c:axId val="134167168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318484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Hoja1!$A$2:$A$10</c:f>
              <c:strCache>
                <c:ptCount val="9"/>
                <c:pt idx="0">
                  <c:v>No le interesa utilizarlo/ Falta de interes</c:v>
                </c:pt>
                <c:pt idx="1">
                  <c:v>Falta de tiempo</c:v>
                </c:pt>
                <c:pt idx="2">
                  <c:v>No ha tenido la necesidad de utilizarlo</c:v>
                </c:pt>
                <c:pt idx="3">
                  <c:v>Falta información del tema/ Falta conocimiento en el tema</c:v>
                </c:pt>
                <c:pt idx="4">
                  <c:v>No sabe utilizarlos/Falta de conocimiento</c:v>
                </c:pt>
                <c:pt idx="5">
                  <c:v>No lo conoce</c:v>
                </c:pt>
                <c:pt idx="6">
                  <c:v>No ha tenido la oportunidad de participar</c:v>
                </c:pt>
                <c:pt idx="7">
                  <c:v>No creo que tengan en cuenta la opinión</c:v>
                </c:pt>
                <c:pt idx="8">
                  <c:v>No tiene Internet /no sabe usar Internet</c:v>
                </c:pt>
              </c:strCache>
            </c:strRef>
          </c:cat>
          <c:val>
            <c:numRef>
              <c:f>Hoja1!$B$2:$B$10</c:f>
              <c:numCache>
                <c:formatCode>###0%</c:formatCode>
                <c:ptCount val="9"/>
                <c:pt idx="0">
                  <c:v>0.18922561307729979</c:v>
                </c:pt>
                <c:pt idx="1">
                  <c:v>0.20241273786035857</c:v>
                </c:pt>
                <c:pt idx="2">
                  <c:v>0.1867999340564597</c:v>
                </c:pt>
                <c:pt idx="3">
                  <c:v>0.19570343363199888</c:v>
                </c:pt>
                <c:pt idx="4">
                  <c:v>0.10457087462019271</c:v>
                </c:pt>
                <c:pt idx="5">
                  <c:v>0.23421021393744751</c:v>
                </c:pt>
                <c:pt idx="6">
                  <c:v>4.0591111182755796E-2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Hoja1!$A$2:$A$10</c:f>
              <c:strCache>
                <c:ptCount val="9"/>
                <c:pt idx="0">
                  <c:v>No le interesa utilizarlo/ Falta de interes</c:v>
                </c:pt>
                <c:pt idx="1">
                  <c:v>Falta de tiempo</c:v>
                </c:pt>
                <c:pt idx="2">
                  <c:v>No ha tenido la necesidad de utilizarlo</c:v>
                </c:pt>
                <c:pt idx="3">
                  <c:v>Falta información del tema/ Falta conocimiento en el tema</c:v>
                </c:pt>
                <c:pt idx="4">
                  <c:v>No sabe utilizarlos/Falta de conocimiento</c:v>
                </c:pt>
                <c:pt idx="5">
                  <c:v>No lo conoce</c:v>
                </c:pt>
                <c:pt idx="6">
                  <c:v>No ha tenido la oportunidad de participar</c:v>
                </c:pt>
                <c:pt idx="7">
                  <c:v>No creo que tengan en cuenta la opinión</c:v>
                </c:pt>
                <c:pt idx="8">
                  <c:v>No tiene Internet /no sabe usar Internet</c:v>
                </c:pt>
              </c:strCache>
            </c:strRef>
          </c:cat>
          <c:val>
            <c:numRef>
              <c:f>Hoja1!$C$2:$C$10</c:f>
              <c:numCache>
                <c:formatCode>###0%</c:formatCode>
                <c:ptCount val="9"/>
                <c:pt idx="0">
                  <c:v>0.46216651578015738</c:v>
                </c:pt>
                <c:pt idx="1">
                  <c:v>8.5870821671295297E-2</c:v>
                </c:pt>
                <c:pt idx="2">
                  <c:v>0.26502265932794794</c:v>
                </c:pt>
                <c:pt idx="3">
                  <c:v>4.4818777821190606E-2</c:v>
                </c:pt>
                <c:pt idx="4">
                  <c:v>0.14063044559052884</c:v>
                </c:pt>
                <c:pt idx="6">
                  <c:v>9.5611452211373044E-2</c:v>
                </c:pt>
                <c:pt idx="7">
                  <c:v>6.6290830497675743E-2</c:v>
                </c:pt>
                <c:pt idx="8">
                  <c:v>7.675058232861573E-2</c:v>
                </c:pt>
              </c:numCache>
            </c:numRef>
          </c:val>
        </c:ser>
        <c:gapWidth val="10"/>
        <c:axId val="134324608"/>
        <c:axId val="134326144"/>
      </c:barChart>
      <c:catAx>
        <c:axId val="134324608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tx2"/>
                </a:solidFill>
              </a:defRPr>
            </a:pPr>
            <a:endParaRPr lang="es-CO"/>
          </a:p>
        </c:txPr>
        <c:crossAx val="134326144"/>
        <c:crosses val="autoZero"/>
        <c:auto val="1"/>
        <c:lblAlgn val="ctr"/>
        <c:lblOffset val="100"/>
      </c:catAx>
      <c:valAx>
        <c:axId val="134326144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343246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35103359788359789"/>
          <c:y val="4.1116496598639501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Hoja1!$A$2:$A$10</c:f>
              <c:strCache>
                <c:ptCount val="9"/>
                <c:pt idx="0">
                  <c:v>No le interesa utilizarlo/ Falta de interes</c:v>
                </c:pt>
                <c:pt idx="1">
                  <c:v>Falta de tiempo</c:v>
                </c:pt>
                <c:pt idx="2">
                  <c:v>No ha tenido la necesidad de utilizarlo</c:v>
                </c:pt>
                <c:pt idx="3">
                  <c:v>Falta información del tema/ Falta conocimiento en el tema</c:v>
                </c:pt>
                <c:pt idx="4">
                  <c:v>No sabe utilizarlos/Falta de conocimiento</c:v>
                </c:pt>
                <c:pt idx="5">
                  <c:v>No lo conoce</c:v>
                </c:pt>
                <c:pt idx="6">
                  <c:v>No ha tenido la oportunidad de participar</c:v>
                </c:pt>
                <c:pt idx="7">
                  <c:v>No creo que tengan en cuenta la opinión</c:v>
                </c:pt>
                <c:pt idx="8">
                  <c:v>No tiene Internet /no sabe usar Internet</c:v>
                </c:pt>
              </c:strCache>
            </c:strRef>
          </c:cat>
          <c:val>
            <c:numRef>
              <c:f>Hoja1!$B$2:$B$10</c:f>
              <c:numCache>
                <c:formatCode>General</c:formatCode>
                <c:ptCount val="9"/>
                <c:pt idx="2" formatCode="###0%">
                  <c:v>0.38690198954723776</c:v>
                </c:pt>
                <c:pt idx="3" formatCode="###0%">
                  <c:v>0.21550710431390246</c:v>
                </c:pt>
                <c:pt idx="4" formatCode="###0%">
                  <c:v>0.11886318870118549</c:v>
                </c:pt>
                <c:pt idx="5" formatCode="###0%">
                  <c:v>0.27872771743767488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Hoja1!$A$2:$A$10</c:f>
              <c:strCache>
                <c:ptCount val="9"/>
                <c:pt idx="0">
                  <c:v>No le interesa utilizarlo/ Falta de interes</c:v>
                </c:pt>
                <c:pt idx="1">
                  <c:v>Falta de tiempo</c:v>
                </c:pt>
                <c:pt idx="2">
                  <c:v>No ha tenido la necesidad de utilizarlo</c:v>
                </c:pt>
                <c:pt idx="3">
                  <c:v>Falta información del tema/ Falta conocimiento en el tema</c:v>
                </c:pt>
                <c:pt idx="4">
                  <c:v>No sabe utilizarlos/Falta de conocimiento</c:v>
                </c:pt>
                <c:pt idx="5">
                  <c:v>No lo conoce</c:v>
                </c:pt>
                <c:pt idx="6">
                  <c:v>No ha tenido la oportunidad de participar</c:v>
                </c:pt>
                <c:pt idx="7">
                  <c:v>No creo que tengan en cuenta la opinión</c:v>
                </c:pt>
                <c:pt idx="8">
                  <c:v>No tiene Internet /no sabe usar Internet</c:v>
                </c:pt>
              </c:strCache>
            </c:strRef>
          </c:cat>
          <c:val>
            <c:numRef>
              <c:f>Hoja1!$C$2:$C$10</c:f>
              <c:numCache>
                <c:formatCode>###0%</c:formatCode>
                <c:ptCount val="9"/>
                <c:pt idx="0">
                  <c:v>0.19337300104160537</c:v>
                </c:pt>
                <c:pt idx="1">
                  <c:v>0.25354066779877577</c:v>
                </c:pt>
                <c:pt idx="2">
                  <c:v>0.18029014194971396</c:v>
                </c:pt>
                <c:pt idx="3">
                  <c:v>5.1511137898492154E-2</c:v>
                </c:pt>
                <c:pt idx="4">
                  <c:v>0.15123454817015441</c:v>
                </c:pt>
                <c:pt idx="6">
                  <c:v>2.4422168298901193E-2</c:v>
                </c:pt>
                <c:pt idx="7">
                  <c:v>6.1388147756483373E-2</c:v>
                </c:pt>
                <c:pt idx="8">
                  <c:v>0.12649564093334095</c:v>
                </c:pt>
              </c:numCache>
            </c:numRef>
          </c:val>
        </c:ser>
        <c:gapWidth val="10"/>
        <c:axId val="134552960"/>
        <c:axId val="134558848"/>
      </c:barChart>
      <c:catAx>
        <c:axId val="134552960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 sz="700">
                <a:solidFill>
                  <a:schemeClr val="tx2"/>
                </a:solidFill>
              </a:defRPr>
            </a:pPr>
            <a:endParaRPr lang="es-CO"/>
          </a:p>
        </c:txPr>
        <c:crossAx val="134558848"/>
        <c:crosses val="autoZero"/>
        <c:auto val="1"/>
        <c:lblAlgn val="ctr"/>
        <c:lblOffset val="100"/>
      </c:catAx>
      <c:valAx>
        <c:axId val="134558848"/>
        <c:scaling>
          <c:orientation val="minMax"/>
          <c:max val="1"/>
        </c:scaling>
        <c:delete val="1"/>
        <c:axPos val="t"/>
        <c:numFmt formatCode="General" sourceLinked="1"/>
        <c:tickLblPos val="none"/>
        <c:crossAx val="1345529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>
        <c:manualLayout>
          <c:layoutTarget val="inner"/>
          <c:xMode val="edge"/>
          <c:yMode val="edge"/>
          <c:x val="0.58002691541217644"/>
          <c:y val="4.1116617853559773E-2"/>
          <c:w val="0.41997308458782473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Hoja1!$B$2:$B$15</c:f>
              <c:numCache>
                <c:formatCode>###0%</c:formatCode>
                <c:ptCount val="14"/>
                <c:pt idx="0">
                  <c:v>0.4977300603037243</c:v>
                </c:pt>
                <c:pt idx="1">
                  <c:v>0.47062493036899983</c:v>
                </c:pt>
                <c:pt idx="2">
                  <c:v>0.17338408527789267</c:v>
                </c:pt>
                <c:pt idx="3">
                  <c:v>0.13993934090880394</c:v>
                </c:pt>
                <c:pt idx="4">
                  <c:v>6.3754102931088991E-2</c:v>
                </c:pt>
                <c:pt idx="5">
                  <c:v>7.2973428413266109E-2</c:v>
                </c:pt>
                <c:pt idx="6">
                  <c:v>0.12758242353481997</c:v>
                </c:pt>
                <c:pt idx="7">
                  <c:v>0.17629892577947492</c:v>
                </c:pt>
                <c:pt idx="8">
                  <c:v>4.732996569090106E-2</c:v>
                </c:pt>
                <c:pt idx="9">
                  <c:v>7.4084171493544002E-2</c:v>
                </c:pt>
                <c:pt idx="10">
                  <c:v>8.0133445476620463E-2</c:v>
                </c:pt>
                <c:pt idx="11">
                  <c:v>4.5776522651101922E-2</c:v>
                </c:pt>
                <c:pt idx="12">
                  <c:v>9.3701330489652124E-2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ES" sz="900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Hoja1!$C$2:$C$15</c:f>
              <c:numCache>
                <c:formatCode>###0%</c:formatCode>
                <c:ptCount val="14"/>
                <c:pt idx="0">
                  <c:v>0.86486319112722976</c:v>
                </c:pt>
                <c:pt idx="1">
                  <c:v>0.40915139180574234</c:v>
                </c:pt>
                <c:pt idx="2">
                  <c:v>0.16440026964313303</c:v>
                </c:pt>
                <c:pt idx="3">
                  <c:v>0.116542079464136</c:v>
                </c:pt>
                <c:pt idx="4">
                  <c:v>7.4848667241605923E-2</c:v>
                </c:pt>
                <c:pt idx="5">
                  <c:v>7.0334403865955838E-2</c:v>
                </c:pt>
                <c:pt idx="6">
                  <c:v>6.5802665533603283E-2</c:v>
                </c:pt>
                <c:pt idx="7">
                  <c:v>5.8737552386754315E-2</c:v>
                </c:pt>
                <c:pt idx="8">
                  <c:v>5.7339000669630713E-2</c:v>
                </c:pt>
                <c:pt idx="9">
                  <c:v>5.5525491973375113E-2</c:v>
                </c:pt>
                <c:pt idx="10">
                  <c:v>5.0425120041564415E-2</c:v>
                </c:pt>
                <c:pt idx="11">
                  <c:v>4.6307623384939503E-2</c:v>
                </c:pt>
                <c:pt idx="12">
                  <c:v>2.938912775973394E-2</c:v>
                </c:pt>
                <c:pt idx="13">
                  <c:v>7.2075990249842292E-2</c:v>
                </c:pt>
              </c:numCache>
            </c:numRef>
          </c:val>
        </c:ser>
        <c:gapWidth val="10"/>
        <c:axId val="134692864"/>
        <c:axId val="134694400"/>
      </c:barChart>
      <c:catAx>
        <c:axId val="134692864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 sz="900">
                <a:solidFill>
                  <a:schemeClr val="tx2"/>
                </a:solidFill>
              </a:defRPr>
            </a:pPr>
            <a:endParaRPr lang="es-CO"/>
          </a:p>
        </c:txPr>
        <c:crossAx val="134694400"/>
        <c:crosses val="autoZero"/>
        <c:auto val="1"/>
        <c:lblAlgn val="ctr"/>
        <c:lblOffset val="100"/>
      </c:catAx>
      <c:valAx>
        <c:axId val="134694400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346928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Hoja1!$B$2:$B$15</c:f>
              <c:numCache>
                <c:formatCode>###0%</c:formatCode>
                <c:ptCount val="14"/>
                <c:pt idx="0">
                  <c:v>0.5109935402144582</c:v>
                </c:pt>
                <c:pt idx="1">
                  <c:v>0.75261732850987551</c:v>
                </c:pt>
                <c:pt idx="2">
                  <c:v>7.3699893716709639E-2</c:v>
                </c:pt>
                <c:pt idx="3">
                  <c:v>0.28230954546613413</c:v>
                </c:pt>
                <c:pt idx="5">
                  <c:v>9.3482438498470946E-2</c:v>
                </c:pt>
                <c:pt idx="6">
                  <c:v>7.3699893716709639E-2</c:v>
                </c:pt>
                <c:pt idx="7">
                  <c:v>7.3699893716709639E-2</c:v>
                </c:pt>
                <c:pt idx="8">
                  <c:v>7.3699893716709639E-2</c:v>
                </c:pt>
                <c:pt idx="10">
                  <c:v>7.3699893716709639E-2</c:v>
                </c:pt>
                <c:pt idx="11">
                  <c:v>1.9782544781761283E-2</c:v>
                </c:pt>
                <c:pt idx="12">
                  <c:v>7.3699893716709639E-2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Hoja1!$C$2:$C$15</c:f>
              <c:numCache>
                <c:formatCode>###0%</c:formatCode>
                <c:ptCount val="14"/>
                <c:pt idx="0">
                  <c:v>0.80110452131608467</c:v>
                </c:pt>
                <c:pt idx="1">
                  <c:v>0.72638302290377565</c:v>
                </c:pt>
                <c:pt idx="3">
                  <c:v>0.13680848854811262</c:v>
                </c:pt>
                <c:pt idx="4">
                  <c:v>4.6868376462625545E-2</c:v>
                </c:pt>
                <c:pt idx="5">
                  <c:v>4.6868376462625545E-2</c:v>
                </c:pt>
                <c:pt idx="6">
                  <c:v>0.15202710222128971</c:v>
                </c:pt>
                <c:pt idx="9">
                  <c:v>4.6868376462625545E-2</c:v>
                </c:pt>
                <c:pt idx="11">
                  <c:v>4.6868376462625545E-2</c:v>
                </c:pt>
                <c:pt idx="12">
                  <c:v>4.6868376462625545E-2</c:v>
                </c:pt>
              </c:numCache>
            </c:numRef>
          </c:val>
        </c:ser>
        <c:gapWidth val="10"/>
        <c:axId val="134695936"/>
        <c:axId val="134705920"/>
      </c:barChart>
      <c:catAx>
        <c:axId val="134695936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tx2"/>
                </a:solidFill>
              </a:defRPr>
            </a:pPr>
            <a:endParaRPr lang="es-CO"/>
          </a:p>
        </c:txPr>
        <c:crossAx val="134705920"/>
        <c:crosses val="autoZero"/>
        <c:auto val="1"/>
        <c:lblAlgn val="ctr"/>
        <c:lblOffset val="100"/>
      </c:catAx>
      <c:valAx>
        <c:axId val="134705920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346959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Hoja1!$B$2:$B$15</c:f>
              <c:numCache>
                <c:formatCode>###0%</c:formatCode>
                <c:ptCount val="14"/>
                <c:pt idx="0">
                  <c:v>0.48475382071712914</c:v>
                </c:pt>
                <c:pt idx="1">
                  <c:v>0.34351085574582912</c:v>
                </c:pt>
                <c:pt idx="2">
                  <c:v>0.12937530194142174</c:v>
                </c:pt>
                <c:pt idx="3">
                  <c:v>7.6034260246995902E-2</c:v>
                </c:pt>
                <c:pt idx="4">
                  <c:v>0.10533378616138662</c:v>
                </c:pt>
                <c:pt idx="5">
                  <c:v>0.10483540927317032</c:v>
                </c:pt>
                <c:pt idx="6">
                  <c:v>0.18515159506743178</c:v>
                </c:pt>
                <c:pt idx="7">
                  <c:v>0.26443199615523899</c:v>
                </c:pt>
                <c:pt idx="8">
                  <c:v>7.6034260246995902E-2</c:v>
                </c:pt>
                <c:pt idx="9">
                  <c:v>0.14397256732814737</c:v>
                </c:pt>
                <c:pt idx="10">
                  <c:v>7.6034260246995902E-2</c:v>
                </c:pt>
                <c:pt idx="11">
                  <c:v>0.10533378616138662</c:v>
                </c:pt>
                <c:pt idx="12">
                  <c:v>4.5249851088391288E-2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Hoja1!$C$2:$C$15</c:f>
              <c:numCache>
                <c:formatCode>###0%</c:formatCode>
                <c:ptCount val="14"/>
                <c:pt idx="0">
                  <c:v>0.79869513564141859</c:v>
                </c:pt>
                <c:pt idx="1">
                  <c:v>0.36145753108526524</c:v>
                </c:pt>
                <c:pt idx="2">
                  <c:v>0.16815915684306121</c:v>
                </c:pt>
                <c:pt idx="3">
                  <c:v>5.6567922224620176E-2</c:v>
                </c:pt>
                <c:pt idx="4">
                  <c:v>0.15669976440757424</c:v>
                </c:pt>
                <c:pt idx="5">
                  <c:v>7.9443692240114994E-2</c:v>
                </c:pt>
                <c:pt idx="6">
                  <c:v>0.10368907172631452</c:v>
                </c:pt>
                <c:pt idx="9">
                  <c:v>5.7552156319556597E-2</c:v>
                </c:pt>
                <c:pt idx="10">
                  <c:v>5.7552156319556597E-2</c:v>
                </c:pt>
                <c:pt idx="11">
                  <c:v>7.4436389996498556E-2</c:v>
                </c:pt>
                <c:pt idx="12">
                  <c:v>4.1047870407647395E-2</c:v>
                </c:pt>
                <c:pt idx="13">
                  <c:v>0.16025699395093454</c:v>
                </c:pt>
              </c:numCache>
            </c:numRef>
          </c:val>
        </c:ser>
        <c:gapWidth val="10"/>
        <c:axId val="134824320"/>
        <c:axId val="134825856"/>
      </c:barChart>
      <c:catAx>
        <c:axId val="134824320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tx2"/>
                </a:solidFill>
              </a:defRPr>
            </a:pPr>
            <a:endParaRPr lang="es-CO"/>
          </a:p>
        </c:txPr>
        <c:crossAx val="134825856"/>
        <c:crosses val="autoZero"/>
        <c:auto val="1"/>
        <c:lblAlgn val="ctr"/>
        <c:lblOffset val="100"/>
      </c:catAx>
      <c:valAx>
        <c:axId val="134825856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348243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Hoja1!$B$2:$B$15</c:f>
              <c:numCache>
                <c:formatCode>###0%</c:formatCode>
                <c:ptCount val="14"/>
                <c:pt idx="0">
                  <c:v>0.49841974260467253</c:v>
                </c:pt>
                <c:pt idx="1">
                  <c:v>0.40913779710607445</c:v>
                </c:pt>
                <c:pt idx="2">
                  <c:v>0.2406465473751899</c:v>
                </c:pt>
                <c:pt idx="3">
                  <c:v>0.10875730106125713</c:v>
                </c:pt>
                <c:pt idx="4">
                  <c:v>7.1082490488703534E-2</c:v>
                </c:pt>
                <c:pt idx="5">
                  <c:v>4.7460515499594895E-2</c:v>
                </c:pt>
                <c:pt idx="6">
                  <c:v>0.12229626319170651</c:v>
                </c:pt>
                <c:pt idx="7">
                  <c:v>0.17723116751562901</c:v>
                </c:pt>
                <c:pt idx="8">
                  <c:v>2.0803100872953204E-2</c:v>
                </c:pt>
                <c:pt idx="9">
                  <c:v>7.1558323052910031E-2</c:v>
                </c:pt>
                <c:pt idx="10">
                  <c:v>8.5118896385847756E-2</c:v>
                </c:pt>
                <c:pt idx="11">
                  <c:v>2.695697000675705E-2</c:v>
                </c:pt>
                <c:pt idx="12">
                  <c:v>0.12747798245076444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Hoja1!$C$2:$C$15</c:f>
              <c:numCache>
                <c:formatCode>###0%</c:formatCode>
                <c:ptCount val="14"/>
                <c:pt idx="0">
                  <c:v>0.931008443480282</c:v>
                </c:pt>
                <c:pt idx="1">
                  <c:v>0.37748119629569754</c:v>
                </c:pt>
                <c:pt idx="2">
                  <c:v>0.19735132073853318</c:v>
                </c:pt>
                <c:pt idx="3">
                  <c:v>0.15944213816997649</c:v>
                </c:pt>
                <c:pt idx="4">
                  <c:v>1.6370019426051041E-2</c:v>
                </c:pt>
                <c:pt idx="5">
                  <c:v>6.8272674330355915E-2</c:v>
                </c:pt>
                <c:pt idx="6">
                  <c:v>1.7067272384885462E-2</c:v>
                </c:pt>
                <c:pt idx="7">
                  <c:v>0.11792214027499263</c:v>
                </c:pt>
                <c:pt idx="8">
                  <c:v>0.11511439284482065</c:v>
                </c:pt>
                <c:pt idx="9">
                  <c:v>5.5817540413122438E-2</c:v>
                </c:pt>
                <c:pt idx="10">
                  <c:v>5.5817540413122438E-2</c:v>
                </c:pt>
                <c:pt idx="11">
                  <c:v>2.3987693952611678E-2</c:v>
                </c:pt>
                <c:pt idx="12">
                  <c:v>1.6370019426051041E-2</c:v>
                </c:pt>
                <c:pt idx="13">
                  <c:v>1.8235987292355343E-2</c:v>
                </c:pt>
              </c:numCache>
            </c:numRef>
          </c:val>
        </c:ser>
        <c:gapWidth val="10"/>
        <c:axId val="135011712"/>
        <c:axId val="135013504"/>
      </c:barChart>
      <c:catAx>
        <c:axId val="135011712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 sz="800">
                <a:solidFill>
                  <a:schemeClr val="bg1">
                    <a:lumMod val="95000"/>
                  </a:schemeClr>
                </a:solidFill>
              </a:defRPr>
            </a:pPr>
            <a:endParaRPr lang="es-CO"/>
          </a:p>
        </c:txPr>
        <c:crossAx val="135013504"/>
        <c:crosses val="autoZero"/>
        <c:auto val="1"/>
        <c:lblAlgn val="ctr"/>
        <c:lblOffset val="100"/>
      </c:catAx>
      <c:valAx>
        <c:axId val="135013504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350117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Hoja1!$B$2:$B$15</c:f>
              <c:numCache>
                <c:formatCode>###0%</c:formatCode>
                <c:ptCount val="14"/>
                <c:pt idx="0">
                  <c:v>0.50217236790381059</c:v>
                </c:pt>
                <c:pt idx="1">
                  <c:v>0.48826028421776113</c:v>
                </c:pt>
                <c:pt idx="2">
                  <c:v>0.17052685906852669</c:v>
                </c:pt>
                <c:pt idx="3">
                  <c:v>0.14367058095793503</c:v>
                </c:pt>
                <c:pt idx="4">
                  <c:v>7.8966656232947519E-2</c:v>
                </c:pt>
                <c:pt idx="5">
                  <c:v>7.7365521699721121E-2</c:v>
                </c:pt>
                <c:pt idx="6">
                  <c:v>0.13427362881806643</c:v>
                </c:pt>
                <c:pt idx="7">
                  <c:v>0.13732236372687331</c:v>
                </c:pt>
                <c:pt idx="8">
                  <c:v>5.5932376157436847E-2</c:v>
                </c:pt>
                <c:pt idx="9">
                  <c:v>9.1761612722506561E-2</c:v>
                </c:pt>
                <c:pt idx="10">
                  <c:v>9.0249996443161382E-2</c:v>
                </c:pt>
                <c:pt idx="11">
                  <c:v>5.1244650711635094E-2</c:v>
                </c:pt>
                <c:pt idx="12">
                  <c:v>9.2308068888752245E-2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Hoja1!$C$2:$C$15</c:f>
              <c:numCache>
                <c:formatCode>###0%</c:formatCode>
                <c:ptCount val="14"/>
                <c:pt idx="0">
                  <c:v>0.85101756538508921</c:v>
                </c:pt>
                <c:pt idx="1">
                  <c:v>0.40940872927372107</c:v>
                </c:pt>
                <c:pt idx="2">
                  <c:v>0.16837782060502338</c:v>
                </c:pt>
                <c:pt idx="3">
                  <c:v>0.11696519873658612</c:v>
                </c:pt>
                <c:pt idx="4">
                  <c:v>9.4493782358065395E-2</c:v>
                </c:pt>
                <c:pt idx="5">
                  <c:v>3.7102729341291239E-2</c:v>
                </c:pt>
                <c:pt idx="6">
                  <c:v>7.2340955605203094E-2</c:v>
                </c:pt>
                <c:pt idx="7">
                  <c:v>6.7773334179183922E-2</c:v>
                </c:pt>
                <c:pt idx="8">
                  <c:v>6.2095776561616023E-2</c:v>
                </c:pt>
                <c:pt idx="9">
                  <c:v>5.1455411953616713E-2</c:v>
                </c:pt>
                <c:pt idx="10">
                  <c:v>4.5016373650983994E-2</c:v>
                </c:pt>
                <c:pt idx="11">
                  <c:v>3.6930572698348013E-2</c:v>
                </c:pt>
                <c:pt idx="12">
                  <c:v>3.7102729341291239E-2</c:v>
                </c:pt>
                <c:pt idx="13">
                  <c:v>9.0993376193675091E-2</c:v>
                </c:pt>
              </c:numCache>
            </c:numRef>
          </c:val>
        </c:ser>
        <c:gapWidth val="10"/>
        <c:axId val="135027328"/>
        <c:axId val="135106944"/>
      </c:barChart>
      <c:catAx>
        <c:axId val="135027328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tx2"/>
                </a:solidFill>
              </a:defRPr>
            </a:pPr>
            <a:endParaRPr lang="es-CO"/>
          </a:p>
        </c:txPr>
        <c:crossAx val="135106944"/>
        <c:crosses val="autoZero"/>
        <c:auto val="1"/>
        <c:lblAlgn val="ctr"/>
        <c:lblOffset val="100"/>
      </c:catAx>
      <c:valAx>
        <c:axId val="135106944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350273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Hoja1!$B$2:$B$15</c:f>
              <c:numCache>
                <c:formatCode>###0%</c:formatCode>
                <c:ptCount val="14"/>
                <c:pt idx="0">
                  <c:v>0.55012054986827497</c:v>
                </c:pt>
                <c:pt idx="1">
                  <c:v>0.4307031286599613</c:v>
                </c:pt>
                <c:pt idx="2">
                  <c:v>0.12437750340531764</c:v>
                </c:pt>
                <c:pt idx="3">
                  <c:v>3.5887674035664494E-2</c:v>
                </c:pt>
                <c:pt idx="5">
                  <c:v>7.9084335848090742E-2</c:v>
                </c:pt>
                <c:pt idx="7">
                  <c:v>4.2937343749543194E-2</c:v>
                </c:pt>
                <c:pt idx="8">
                  <c:v>1.6345719029089923E-2</c:v>
                </c:pt>
                <c:pt idx="10">
                  <c:v>5.4691560102583123E-2</c:v>
                </c:pt>
                <c:pt idx="11">
                  <c:v>3.3131672725659131E-2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Hoja1!$C$2:$C$15</c:f>
              <c:numCache>
                <c:formatCode>###0%</c:formatCode>
                <c:ptCount val="14"/>
                <c:pt idx="0">
                  <c:v>0.76944659457479481</c:v>
                </c:pt>
                <c:pt idx="1">
                  <c:v>0.17321397492037988</c:v>
                </c:pt>
                <c:pt idx="2">
                  <c:v>0.21887959695025605</c:v>
                </c:pt>
                <c:pt idx="3">
                  <c:v>0.32163236617078406</c:v>
                </c:pt>
                <c:pt idx="6">
                  <c:v>0.11443521457099792</c:v>
                </c:pt>
                <c:pt idx="7">
                  <c:v>6.8034131306759157E-2</c:v>
                </c:pt>
                <c:pt idx="8">
                  <c:v>0.10974484598305873</c:v>
                </c:pt>
                <c:pt idx="11">
                  <c:v>0.22957429775218929</c:v>
                </c:pt>
              </c:numCache>
            </c:numRef>
          </c:val>
        </c:ser>
        <c:gapWidth val="10"/>
        <c:axId val="118797056"/>
        <c:axId val="118798592"/>
      </c:barChart>
      <c:catAx>
        <c:axId val="118797056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tx2"/>
                </a:solidFill>
              </a:defRPr>
            </a:pPr>
            <a:endParaRPr lang="es-CO"/>
          </a:p>
        </c:txPr>
        <c:crossAx val="118798592"/>
        <c:crosses val="autoZero"/>
        <c:auto val="1"/>
        <c:lblAlgn val="ctr"/>
        <c:lblOffset val="100"/>
      </c:catAx>
      <c:valAx>
        <c:axId val="118798592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187970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8"/>
              <c:spPr/>
              <c:txPr>
                <a:bodyPr/>
                <a:lstStyle/>
                <a:p>
                  <a:pPr>
                    <a:defRPr lang="es-CO" sz="900" b="0">
                      <a:solidFill>
                        <a:schemeClr val="tx2">
                          <a:lumMod val="75000"/>
                        </a:schemeClr>
                      </a:solidFill>
                    </a:defRPr>
                  </a:pPr>
                  <a:endParaRPr lang="es-CO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Hoja1!$A$2:$A$10</c:f>
              <c:strCache>
                <c:ptCount val="9"/>
                <c:pt idx="0">
                  <c:v>Internet</c:v>
                </c:pt>
                <c:pt idx="1">
                  <c:v>Prensa / periódicos</c:v>
                </c:pt>
                <c:pt idx="2">
                  <c:v>Radio</c:v>
                </c:pt>
                <c:pt idx="3">
                  <c:v>Revistas</c:v>
                </c:pt>
                <c:pt idx="4">
                  <c:v>Teléfono Celular</c:v>
                </c:pt>
                <c:pt idx="5">
                  <c:v>Teléfono Fijo</c:v>
                </c:pt>
                <c:pt idx="6">
                  <c:v>Televisión Nacional</c:v>
                </c:pt>
                <c:pt idx="7">
                  <c:v>Televisión por cable</c:v>
                </c:pt>
                <c:pt idx="8">
                  <c:v>Ninguno </c:v>
                </c:pt>
              </c:strCache>
            </c:strRef>
          </c:cat>
          <c:val>
            <c:numRef>
              <c:f>Hoja1!$B$2:$B$10</c:f>
              <c:numCache>
                <c:formatCode>###0%</c:formatCode>
                <c:ptCount val="9"/>
                <c:pt idx="0">
                  <c:v>0.36227388687091294</c:v>
                </c:pt>
                <c:pt idx="1">
                  <c:v>0.16971335141304394</c:v>
                </c:pt>
                <c:pt idx="2">
                  <c:v>0.81380298951739649</c:v>
                </c:pt>
                <c:pt idx="3">
                  <c:v>0.22934916293256749</c:v>
                </c:pt>
                <c:pt idx="4">
                  <c:v>0.90003130689699851</c:v>
                </c:pt>
                <c:pt idx="5">
                  <c:v>0.29448439210007843</c:v>
                </c:pt>
                <c:pt idx="6">
                  <c:v>0.72323815346349574</c:v>
                </c:pt>
                <c:pt idx="7">
                  <c:v>0.61079694749616964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dLbl>
              <c:idx val="8"/>
              <c:spPr/>
              <c:txPr>
                <a:bodyPr/>
                <a:lstStyle/>
                <a:p>
                  <a:pPr>
                    <a:defRPr lang="es-CO" sz="900" b="0">
                      <a:solidFill>
                        <a:schemeClr val="tx2">
                          <a:lumMod val="75000"/>
                        </a:schemeClr>
                      </a:solidFill>
                    </a:defRPr>
                  </a:pPr>
                  <a:endParaRPr lang="es-CO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Hoja1!$A$2:$A$10</c:f>
              <c:strCache>
                <c:ptCount val="9"/>
                <c:pt idx="0">
                  <c:v>Internet</c:v>
                </c:pt>
                <c:pt idx="1">
                  <c:v>Prensa / periódicos</c:v>
                </c:pt>
                <c:pt idx="2">
                  <c:v>Radio</c:v>
                </c:pt>
                <c:pt idx="3">
                  <c:v>Revistas</c:v>
                </c:pt>
                <c:pt idx="4">
                  <c:v>Teléfono Celular</c:v>
                </c:pt>
                <c:pt idx="5">
                  <c:v>Teléfono Fijo</c:v>
                </c:pt>
                <c:pt idx="6">
                  <c:v>Televisión Nacional</c:v>
                </c:pt>
                <c:pt idx="7">
                  <c:v>Televisión por cable</c:v>
                </c:pt>
                <c:pt idx="8">
                  <c:v>Ninguno </c:v>
                </c:pt>
              </c:strCache>
            </c:strRef>
          </c:cat>
          <c:val>
            <c:numRef>
              <c:f>Hoja1!$C$2:$C$10</c:f>
              <c:numCache>
                <c:formatCode>###0%</c:formatCode>
                <c:ptCount val="9"/>
                <c:pt idx="0">
                  <c:v>0.53856516358277606</c:v>
                </c:pt>
                <c:pt idx="1">
                  <c:v>0.49156378149178481</c:v>
                </c:pt>
                <c:pt idx="2">
                  <c:v>0.88856858380890202</c:v>
                </c:pt>
                <c:pt idx="3">
                  <c:v>0.34136301597597185</c:v>
                </c:pt>
                <c:pt idx="4">
                  <c:v>0.92142730684757201</c:v>
                </c:pt>
                <c:pt idx="5">
                  <c:v>0.37790062631439414</c:v>
                </c:pt>
                <c:pt idx="6">
                  <c:v>0.80972245903730566</c:v>
                </c:pt>
                <c:pt idx="7">
                  <c:v>0.64928544530141163</c:v>
                </c:pt>
              </c:numCache>
            </c:numRef>
          </c:val>
        </c:ser>
        <c:gapWidth val="30"/>
        <c:axId val="101556608"/>
        <c:axId val="101558144"/>
      </c:barChart>
      <c:catAx>
        <c:axId val="101556608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/>
            </a:pPr>
            <a:endParaRPr lang="es-CO"/>
          </a:p>
        </c:txPr>
        <c:crossAx val="101558144"/>
        <c:crosses val="autoZero"/>
        <c:auto val="1"/>
        <c:lblAlgn val="ctr"/>
        <c:lblOffset val="100"/>
      </c:catAx>
      <c:valAx>
        <c:axId val="101558144"/>
        <c:scaling>
          <c:orientation val="minMax"/>
        </c:scaling>
        <c:delete val="1"/>
        <c:axPos val="t"/>
        <c:numFmt formatCode="###0%" sourceLinked="1"/>
        <c:tickLblPos val="none"/>
        <c:crossAx val="1015566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>
          <a:solidFill>
            <a:schemeClr val="tx2"/>
          </a:solidFill>
        </a:defRPr>
      </a:pPr>
      <a:endParaRPr lang="es-CO"/>
    </a:p>
  </c:txPr>
  <c:externalData r:id="rId1"/>
</c:chartSpace>
</file>

<file path=ppt/charts/chart1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Hoja1!$B$2:$B$15</c:f>
              <c:numCache>
                <c:formatCode>###0%</c:formatCode>
                <c:ptCount val="14"/>
                <c:pt idx="0">
                  <c:v>0.32107777046086777</c:v>
                </c:pt>
                <c:pt idx="1">
                  <c:v>0.32107777046086777</c:v>
                </c:pt>
                <c:pt idx="2">
                  <c:v>0.32107777046086777</c:v>
                </c:pt>
                <c:pt idx="3">
                  <c:v>0.32107777046086777</c:v>
                </c:pt>
                <c:pt idx="6">
                  <c:v>0.32107777046086777</c:v>
                </c:pt>
                <c:pt idx="7">
                  <c:v>1</c:v>
                </c:pt>
                <c:pt idx="12">
                  <c:v>0.32107777046086777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Hoja1!$C$2:$C$15</c:f>
              <c:numCache>
                <c:formatCode>###0%</c:formatCode>
                <c:ptCount val="14"/>
                <c:pt idx="0">
                  <c:v>1</c:v>
                </c:pt>
                <c:pt idx="1">
                  <c:v>0.53881091282971161</c:v>
                </c:pt>
                <c:pt idx="2">
                  <c:v>0.11052800189614875</c:v>
                </c:pt>
                <c:pt idx="5">
                  <c:v>0.30645499966426248</c:v>
                </c:pt>
                <c:pt idx="9">
                  <c:v>0.11052800189614875</c:v>
                </c:pt>
                <c:pt idx="10">
                  <c:v>0.11052800189614875</c:v>
                </c:pt>
              </c:numCache>
            </c:numRef>
          </c:val>
        </c:ser>
        <c:gapWidth val="10"/>
        <c:axId val="135532544"/>
        <c:axId val="135534080"/>
      </c:barChart>
      <c:catAx>
        <c:axId val="135532544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 sz="800">
                <a:solidFill>
                  <a:schemeClr val="bg1">
                    <a:lumMod val="95000"/>
                  </a:schemeClr>
                </a:solidFill>
              </a:defRPr>
            </a:pPr>
            <a:endParaRPr lang="es-CO"/>
          </a:p>
        </c:txPr>
        <c:crossAx val="135534080"/>
        <c:crosses val="autoZero"/>
        <c:auto val="1"/>
        <c:lblAlgn val="ctr"/>
        <c:lblOffset val="100"/>
      </c:catAx>
      <c:valAx>
        <c:axId val="135534080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355325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Hoja1!$B$2:$B$21</c:f>
              <c:numCache>
                <c:formatCode>###0%</c:formatCode>
                <c:ptCount val="20"/>
                <c:pt idx="0">
                  <c:v>0.50457716596589608</c:v>
                </c:pt>
                <c:pt idx="1">
                  <c:v>0.58591083201410099</c:v>
                </c:pt>
                <c:pt idx="3">
                  <c:v>0.29264819237481637</c:v>
                </c:pt>
                <c:pt idx="4">
                  <c:v>0.35631881737994664</c:v>
                </c:pt>
                <c:pt idx="6">
                  <c:v>0.23878422519212025</c:v>
                </c:pt>
                <c:pt idx="7">
                  <c:v>0.24894322743358269</c:v>
                </c:pt>
                <c:pt idx="9">
                  <c:v>0.2588361037255803</c:v>
                </c:pt>
                <c:pt idx="10">
                  <c:v>0.21680212890411937</c:v>
                </c:pt>
                <c:pt idx="12">
                  <c:v>0.19619216473415668</c:v>
                </c:pt>
                <c:pt idx="13">
                  <c:v>0.20583817783995073</c:v>
                </c:pt>
                <c:pt idx="15">
                  <c:v>0.17086507622259878</c:v>
                </c:pt>
                <c:pt idx="16">
                  <c:v>0.19988686997872068</c:v>
                </c:pt>
                <c:pt idx="18">
                  <c:v>0.2023478993829573</c:v>
                </c:pt>
                <c:pt idx="19">
                  <c:v>0.16352107588027653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Hoja1!$C$2:$C$21</c:f>
              <c:numCache>
                <c:formatCode>###0%</c:formatCode>
                <c:ptCount val="20"/>
                <c:pt idx="0">
                  <c:v>0.49542283403410364</c:v>
                </c:pt>
                <c:pt idx="1">
                  <c:v>0.41408916798590012</c:v>
                </c:pt>
                <c:pt idx="3">
                  <c:v>0.70735180762518612</c:v>
                </c:pt>
                <c:pt idx="4">
                  <c:v>0.64368118262005503</c:v>
                </c:pt>
                <c:pt idx="6">
                  <c:v>0.76121577480788061</c:v>
                </c:pt>
                <c:pt idx="7">
                  <c:v>0.75105677256641745</c:v>
                </c:pt>
                <c:pt idx="9">
                  <c:v>0.74116389627442092</c:v>
                </c:pt>
                <c:pt idx="10">
                  <c:v>0.78319787109588079</c:v>
                </c:pt>
                <c:pt idx="12">
                  <c:v>0.80380783526584365</c:v>
                </c:pt>
                <c:pt idx="13">
                  <c:v>0.79416182216004882</c:v>
                </c:pt>
                <c:pt idx="15">
                  <c:v>0.82913492377740128</c:v>
                </c:pt>
                <c:pt idx="16">
                  <c:v>0.80011313002127848</c:v>
                </c:pt>
                <c:pt idx="18">
                  <c:v>0.7976521006170425</c:v>
                </c:pt>
                <c:pt idx="19">
                  <c:v>0.83647892411972302</c:v>
                </c:pt>
              </c:numCache>
            </c:numRef>
          </c:val>
        </c:ser>
        <c:gapWidth val="10"/>
        <c:overlap val="100"/>
        <c:axId val="136252800"/>
        <c:axId val="137083136"/>
      </c:barChart>
      <c:catAx>
        <c:axId val="13625280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37083136"/>
        <c:crosses val="autoZero"/>
        <c:auto val="1"/>
        <c:lblAlgn val="ctr"/>
        <c:lblOffset val="100"/>
      </c:catAx>
      <c:valAx>
        <c:axId val="137083136"/>
        <c:scaling>
          <c:orientation val="minMax"/>
        </c:scaling>
        <c:delete val="1"/>
        <c:axPos val="t"/>
        <c:numFmt formatCode="0%" sourceLinked="1"/>
        <c:tickLblPos val="none"/>
        <c:crossAx val="1362528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1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Hoja1!$A$2:$A$19</c:f>
              <c:numCache>
                <c:formatCode>General</c:formatCode>
                <c:ptCount val="1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Hoja1!$B$2:$B$19</c:f>
              <c:numCache>
                <c:formatCode>####%</c:formatCode>
                <c:ptCount val="18"/>
                <c:pt idx="0">
                  <c:v>0.22078822972149972</c:v>
                </c:pt>
                <c:pt idx="1">
                  <c:v>0.14892638599227351</c:v>
                </c:pt>
                <c:pt idx="3">
                  <c:v>0.18338408022737174</c:v>
                </c:pt>
                <c:pt idx="4">
                  <c:v>0.13984299052065421</c:v>
                </c:pt>
                <c:pt idx="6">
                  <c:v>0.23205225263512891</c:v>
                </c:pt>
                <c:pt idx="7">
                  <c:v>0.1316946278461204</c:v>
                </c:pt>
                <c:pt idx="9">
                  <c:v>0.23998301109493259</c:v>
                </c:pt>
                <c:pt idx="10">
                  <c:v>0.12871074459707843</c:v>
                </c:pt>
                <c:pt idx="12">
                  <c:v>0.1025992917812132</c:v>
                </c:pt>
                <c:pt idx="13">
                  <c:v>4.5922460738837913E-2</c:v>
                </c:pt>
                <c:pt idx="15">
                  <c:v>0.11575969630745298</c:v>
                </c:pt>
                <c:pt idx="16">
                  <c:v>4.3266141612504555E-2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Hoja1!$A$2:$A$19</c:f>
              <c:numCache>
                <c:formatCode>General</c:formatCode>
                <c:ptCount val="1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Hoja1!$C$2:$C$19</c:f>
              <c:numCache>
                <c:formatCode>####%</c:formatCode>
                <c:ptCount val="18"/>
                <c:pt idx="0">
                  <c:v>0.77921177027850175</c:v>
                </c:pt>
                <c:pt idx="1">
                  <c:v>0.85107361400772674</c:v>
                </c:pt>
                <c:pt idx="3">
                  <c:v>0.81661591977262848</c:v>
                </c:pt>
                <c:pt idx="4">
                  <c:v>0.8601570094793457</c:v>
                </c:pt>
                <c:pt idx="6">
                  <c:v>0.76794774736487292</c:v>
                </c:pt>
                <c:pt idx="7">
                  <c:v>0.86830537215388115</c:v>
                </c:pt>
                <c:pt idx="9">
                  <c:v>0.76001698890506653</c:v>
                </c:pt>
                <c:pt idx="10">
                  <c:v>0.87128925540292168</c:v>
                </c:pt>
                <c:pt idx="12">
                  <c:v>0.8974007082187867</c:v>
                </c:pt>
                <c:pt idx="13">
                  <c:v>0.95407753926116168</c:v>
                </c:pt>
                <c:pt idx="15">
                  <c:v>0.88424030369254725</c:v>
                </c:pt>
                <c:pt idx="16">
                  <c:v>0.95673385838749625</c:v>
                </c:pt>
              </c:numCache>
            </c:numRef>
          </c:val>
        </c:ser>
        <c:gapWidth val="10"/>
        <c:overlap val="100"/>
        <c:axId val="138845184"/>
        <c:axId val="138890240"/>
      </c:barChart>
      <c:catAx>
        <c:axId val="138845184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38890240"/>
        <c:crosses val="autoZero"/>
        <c:auto val="1"/>
        <c:lblAlgn val="ctr"/>
        <c:lblOffset val="100"/>
      </c:catAx>
      <c:valAx>
        <c:axId val="138890240"/>
        <c:scaling>
          <c:orientation val="minMax"/>
        </c:scaling>
        <c:delete val="1"/>
        <c:axPos val="t"/>
        <c:numFmt formatCode="0%" sourceLinked="1"/>
        <c:tickLblPos val="none"/>
        <c:crossAx val="1388451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1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Hoja1!$B$2:$B$21</c:f>
              <c:numCache>
                <c:formatCode>####%</c:formatCode>
                <c:ptCount val="20"/>
                <c:pt idx="0">
                  <c:v>0.24810250805831507</c:v>
                </c:pt>
                <c:pt idx="1">
                  <c:v>0.86828975925859886</c:v>
                </c:pt>
                <c:pt idx="3">
                  <c:v>0.24021910453420953</c:v>
                </c:pt>
                <c:pt idx="4">
                  <c:v>0.42116189461747988</c:v>
                </c:pt>
                <c:pt idx="6">
                  <c:v>0.23400185746191343</c:v>
                </c:pt>
                <c:pt idx="7">
                  <c:v>0.34372734386923637</c:v>
                </c:pt>
                <c:pt idx="9">
                  <c:v>0.33013646718749751</c:v>
                </c:pt>
                <c:pt idx="10">
                  <c:v>0.19670383782542997</c:v>
                </c:pt>
                <c:pt idx="12">
                  <c:v>0.12276053644259939</c:v>
                </c:pt>
                <c:pt idx="13">
                  <c:v>0.29068921616240895</c:v>
                </c:pt>
                <c:pt idx="15">
                  <c:v>0.24896927246761763</c:v>
                </c:pt>
                <c:pt idx="16">
                  <c:v>0.37013066901295527</c:v>
                </c:pt>
                <c:pt idx="18">
                  <c:v>7.0713309488769929E-2</c:v>
                </c:pt>
                <c:pt idx="19">
                  <c:v>1.5894831490401481E-2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Hoja1!$C$2:$C$21</c:f>
              <c:numCache>
                <c:formatCode>####%</c:formatCode>
                <c:ptCount val="20"/>
                <c:pt idx="0">
                  <c:v>0.75189749194168565</c:v>
                </c:pt>
                <c:pt idx="1">
                  <c:v>0.13171024074140242</c:v>
                </c:pt>
                <c:pt idx="3">
                  <c:v>0.75978089546579208</c:v>
                </c:pt>
                <c:pt idx="4">
                  <c:v>0.57883810538252001</c:v>
                </c:pt>
                <c:pt idx="6">
                  <c:v>0.76599814253808807</c:v>
                </c:pt>
                <c:pt idx="7">
                  <c:v>0.65627265613076424</c:v>
                </c:pt>
                <c:pt idx="9">
                  <c:v>0.6698635328125041</c:v>
                </c:pt>
                <c:pt idx="10">
                  <c:v>0.80329616217457089</c:v>
                </c:pt>
                <c:pt idx="12">
                  <c:v>0.87723946355740179</c:v>
                </c:pt>
                <c:pt idx="13">
                  <c:v>0.70931078383759127</c:v>
                </c:pt>
                <c:pt idx="15">
                  <c:v>0.75103072753238342</c:v>
                </c:pt>
                <c:pt idx="16">
                  <c:v>0.62986933098704512</c:v>
                </c:pt>
                <c:pt idx="18">
                  <c:v>0.92928669051122958</c:v>
                </c:pt>
                <c:pt idx="19">
                  <c:v>0.98410516850959862</c:v>
                </c:pt>
              </c:numCache>
            </c:numRef>
          </c:val>
        </c:ser>
        <c:gapWidth val="10"/>
        <c:overlap val="100"/>
        <c:axId val="138538368"/>
        <c:axId val="138649600"/>
      </c:barChart>
      <c:catAx>
        <c:axId val="13853836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bg1">
                    <a:lumMod val="95000"/>
                  </a:schemeClr>
                </a:solidFill>
              </a:defRPr>
            </a:pPr>
            <a:endParaRPr lang="es-CO"/>
          </a:p>
        </c:txPr>
        <c:crossAx val="138649600"/>
        <c:crosses val="autoZero"/>
        <c:auto val="1"/>
        <c:lblAlgn val="ctr"/>
        <c:lblOffset val="100"/>
      </c:catAx>
      <c:valAx>
        <c:axId val="138649600"/>
        <c:scaling>
          <c:orientation val="minMax"/>
        </c:scaling>
        <c:delete val="1"/>
        <c:axPos val="t"/>
        <c:numFmt formatCode="0%" sourceLinked="1"/>
        <c:tickLblPos val="none"/>
        <c:crossAx val="1385383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1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Hoja1!$B$2:$B$21</c:f>
              <c:numCache>
                <c:formatCode>###0%</c:formatCode>
                <c:ptCount val="20"/>
                <c:pt idx="0">
                  <c:v>0.53537626174431074</c:v>
                </c:pt>
                <c:pt idx="1">
                  <c:v>0.64765611543097512</c:v>
                </c:pt>
                <c:pt idx="3">
                  <c:v>0.42271259802863381</c:v>
                </c:pt>
                <c:pt idx="4">
                  <c:v>0.41493590426028232</c:v>
                </c:pt>
                <c:pt idx="6">
                  <c:v>0.31261847931746728</c:v>
                </c:pt>
                <c:pt idx="7">
                  <c:v>0.35876872616796301</c:v>
                </c:pt>
                <c:pt idx="9">
                  <c:v>0.3092719166039623</c:v>
                </c:pt>
                <c:pt idx="10">
                  <c:v>0.24145615415395499</c:v>
                </c:pt>
                <c:pt idx="12">
                  <c:v>0.21175392010220237</c:v>
                </c:pt>
                <c:pt idx="13">
                  <c:v>0.32904659453207324</c:v>
                </c:pt>
                <c:pt idx="15">
                  <c:v>0.17772722023065488</c:v>
                </c:pt>
                <c:pt idx="16">
                  <c:v>0.22110185457298179</c:v>
                </c:pt>
                <c:pt idx="18">
                  <c:v>0.25087805748034936</c:v>
                </c:pt>
                <c:pt idx="19">
                  <c:v>0.25024651819898724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Hoja1!$C$2:$C$21</c:f>
              <c:numCache>
                <c:formatCode>###0%</c:formatCode>
                <c:ptCount val="20"/>
                <c:pt idx="0">
                  <c:v>0.46462373825568881</c:v>
                </c:pt>
                <c:pt idx="1">
                  <c:v>0.35234388456902582</c:v>
                </c:pt>
                <c:pt idx="3">
                  <c:v>0.57728740197136519</c:v>
                </c:pt>
                <c:pt idx="4">
                  <c:v>0.58506409573971718</c:v>
                </c:pt>
                <c:pt idx="6">
                  <c:v>0.68738152068253355</c:v>
                </c:pt>
                <c:pt idx="7">
                  <c:v>0.64123127383203771</c:v>
                </c:pt>
                <c:pt idx="9">
                  <c:v>0.69072808339603764</c:v>
                </c:pt>
                <c:pt idx="10">
                  <c:v>0.75854384584604451</c:v>
                </c:pt>
                <c:pt idx="12">
                  <c:v>0.78824607989779749</c:v>
                </c:pt>
                <c:pt idx="13">
                  <c:v>0.6709534054679277</c:v>
                </c:pt>
                <c:pt idx="15">
                  <c:v>0.82227277976934421</c:v>
                </c:pt>
                <c:pt idx="16">
                  <c:v>0.77889814542701863</c:v>
                </c:pt>
                <c:pt idx="18">
                  <c:v>0.74912194251965125</c:v>
                </c:pt>
                <c:pt idx="19">
                  <c:v>0.74975348180101298</c:v>
                </c:pt>
              </c:numCache>
            </c:numRef>
          </c:val>
        </c:ser>
        <c:gapWidth val="10"/>
        <c:overlap val="100"/>
        <c:axId val="138936704"/>
        <c:axId val="138938240"/>
      </c:barChart>
      <c:catAx>
        <c:axId val="138936704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bg1">
                    <a:lumMod val="95000"/>
                  </a:schemeClr>
                </a:solidFill>
              </a:defRPr>
            </a:pPr>
            <a:endParaRPr lang="es-CO"/>
          </a:p>
        </c:txPr>
        <c:crossAx val="138938240"/>
        <c:crosses val="autoZero"/>
        <c:auto val="1"/>
        <c:lblAlgn val="ctr"/>
        <c:lblOffset val="100"/>
      </c:catAx>
      <c:valAx>
        <c:axId val="138938240"/>
        <c:scaling>
          <c:orientation val="minMax"/>
        </c:scaling>
        <c:delete val="1"/>
        <c:axPos val="t"/>
        <c:numFmt formatCode="0%" sourceLinked="1"/>
        <c:tickLblPos val="none"/>
        <c:crossAx val="1389367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1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Hoja1!$B$2:$B$21</c:f>
              <c:numCache>
                <c:formatCode>###0%</c:formatCode>
                <c:ptCount val="20"/>
                <c:pt idx="0">
                  <c:v>0.51907816273851204</c:v>
                </c:pt>
                <c:pt idx="1">
                  <c:v>0.4916824731387478</c:v>
                </c:pt>
                <c:pt idx="3">
                  <c:v>0.18821907552501047</c:v>
                </c:pt>
                <c:pt idx="4">
                  <c:v>0.29501587779194954</c:v>
                </c:pt>
                <c:pt idx="6">
                  <c:v>0.18124578426845342</c:v>
                </c:pt>
                <c:pt idx="7">
                  <c:v>0.13321323214527575</c:v>
                </c:pt>
                <c:pt idx="9">
                  <c:v>0.20073161174238591</c:v>
                </c:pt>
                <c:pt idx="10">
                  <c:v>0.1968183989737198</c:v>
                </c:pt>
                <c:pt idx="12">
                  <c:v>0.20022237027887452</c:v>
                </c:pt>
                <c:pt idx="13">
                  <c:v>8.4573548584347277E-2</c:v>
                </c:pt>
                <c:pt idx="15">
                  <c:v>0.14909755096754609</c:v>
                </c:pt>
                <c:pt idx="16">
                  <c:v>0.15725875596121675</c:v>
                </c:pt>
                <c:pt idx="18">
                  <c:v>0.19452895823455124</c:v>
                </c:pt>
                <c:pt idx="19">
                  <c:v>0.10469807266614872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Hoja1!$C$2:$C$21</c:f>
              <c:numCache>
                <c:formatCode>###0%</c:formatCode>
                <c:ptCount val="20"/>
                <c:pt idx="0">
                  <c:v>0.48092183726148857</c:v>
                </c:pt>
                <c:pt idx="1">
                  <c:v>0.50831752686125131</c:v>
                </c:pt>
                <c:pt idx="3">
                  <c:v>0.81178092447498973</c:v>
                </c:pt>
                <c:pt idx="4">
                  <c:v>0.70498412220805085</c:v>
                </c:pt>
                <c:pt idx="6">
                  <c:v>0.81875421573154661</c:v>
                </c:pt>
                <c:pt idx="7">
                  <c:v>0.86678676785472453</c:v>
                </c:pt>
                <c:pt idx="9">
                  <c:v>0.79926838825761337</c:v>
                </c:pt>
                <c:pt idx="10">
                  <c:v>0.80318160102627989</c:v>
                </c:pt>
                <c:pt idx="12">
                  <c:v>0.79977762972112498</c:v>
                </c:pt>
                <c:pt idx="13">
                  <c:v>0.91542645141565249</c:v>
                </c:pt>
                <c:pt idx="15">
                  <c:v>0.85090244903245349</c:v>
                </c:pt>
                <c:pt idx="16">
                  <c:v>0.84274124403878492</c:v>
                </c:pt>
                <c:pt idx="18">
                  <c:v>0.80547104176544759</c:v>
                </c:pt>
                <c:pt idx="19">
                  <c:v>0.89530192733385161</c:v>
                </c:pt>
              </c:numCache>
            </c:numRef>
          </c:val>
        </c:ser>
        <c:gapWidth val="10"/>
        <c:overlap val="100"/>
        <c:axId val="139038080"/>
        <c:axId val="139039872"/>
      </c:barChart>
      <c:catAx>
        <c:axId val="13903808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39039872"/>
        <c:crosses val="autoZero"/>
        <c:auto val="1"/>
        <c:lblAlgn val="ctr"/>
        <c:lblOffset val="100"/>
      </c:catAx>
      <c:valAx>
        <c:axId val="139039872"/>
        <c:scaling>
          <c:orientation val="minMax"/>
        </c:scaling>
        <c:delete val="1"/>
        <c:axPos val="t"/>
        <c:numFmt formatCode="0%" sourceLinked="1"/>
        <c:tickLblPos val="none"/>
        <c:crossAx val="1390380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1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Hoja1!$A$2:$A$19</c:f>
              <c:numCache>
                <c:formatCode>General</c:formatCode>
                <c:ptCount val="1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Hoja1!$B$2:$B$19</c:f>
              <c:numCache>
                <c:formatCode>###0%</c:formatCode>
                <c:ptCount val="18"/>
                <c:pt idx="0">
                  <c:v>7.3897300735866582E-3</c:v>
                </c:pt>
                <c:pt idx="1">
                  <c:v>0.32316898160646407</c:v>
                </c:pt>
                <c:pt idx="3">
                  <c:v>7.2569943506391914E-3</c:v>
                </c:pt>
                <c:pt idx="4">
                  <c:v>7.6954056615562663E-2</c:v>
                </c:pt>
                <c:pt idx="6">
                  <c:v>0.36090859367073364</c:v>
                </c:pt>
                <c:pt idx="7">
                  <c:v>7.6954056615562663E-2</c:v>
                </c:pt>
                <c:pt idx="9">
                  <c:v>0.51530793297764188</c:v>
                </c:pt>
                <c:pt idx="12">
                  <c:v>0.21651809319762835</c:v>
                </c:pt>
                <c:pt idx="13">
                  <c:v>4.8753924910953067E-2</c:v>
                </c:pt>
                <c:pt idx="15">
                  <c:v>8.1167194719879557E-2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Hoja1!$A$2:$A$19</c:f>
              <c:numCache>
                <c:formatCode>General</c:formatCode>
                <c:ptCount val="1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Hoja1!$C$2:$C$19</c:f>
              <c:numCache>
                <c:formatCode>###0%</c:formatCode>
                <c:ptCount val="18"/>
                <c:pt idx="0">
                  <c:v>0.99261026992641255</c:v>
                </c:pt>
                <c:pt idx="1">
                  <c:v>0.67683101839353854</c:v>
                </c:pt>
                <c:pt idx="3">
                  <c:v>0.99274300564936102</c:v>
                </c:pt>
                <c:pt idx="4">
                  <c:v>0.92304594338443802</c:v>
                </c:pt>
                <c:pt idx="6">
                  <c:v>0.63909140632926809</c:v>
                </c:pt>
                <c:pt idx="7">
                  <c:v>0.92304594338443802</c:v>
                </c:pt>
                <c:pt idx="9">
                  <c:v>0.48469206702235784</c:v>
                </c:pt>
                <c:pt idx="10">
                  <c:v>1</c:v>
                </c:pt>
                <c:pt idx="12">
                  <c:v>0.78348190680237206</c:v>
                </c:pt>
                <c:pt idx="13">
                  <c:v>0.95124607508904713</c:v>
                </c:pt>
                <c:pt idx="15">
                  <c:v>0.91883280528012079</c:v>
                </c:pt>
                <c:pt idx="16">
                  <c:v>1</c:v>
                </c:pt>
              </c:numCache>
            </c:numRef>
          </c:val>
        </c:ser>
        <c:gapWidth val="10"/>
        <c:overlap val="100"/>
        <c:axId val="139048832"/>
        <c:axId val="139050368"/>
      </c:barChart>
      <c:catAx>
        <c:axId val="139048832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bg1">
                    <a:lumMod val="95000"/>
                  </a:schemeClr>
                </a:solidFill>
              </a:defRPr>
            </a:pPr>
            <a:endParaRPr lang="es-CO"/>
          </a:p>
        </c:txPr>
        <c:crossAx val="139050368"/>
        <c:crosses val="autoZero"/>
        <c:auto val="1"/>
        <c:lblAlgn val="ctr"/>
        <c:lblOffset val="100"/>
      </c:catAx>
      <c:valAx>
        <c:axId val="139050368"/>
        <c:scaling>
          <c:orientation val="minMax"/>
        </c:scaling>
        <c:delete val="1"/>
        <c:axPos val="t"/>
        <c:numFmt formatCode="0%" sourceLinked="1"/>
        <c:tickLblPos val="none"/>
        <c:crossAx val="1390488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1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Hoja1!$A$2:$A$19</c:f>
              <c:numCache>
                <c:formatCode>General</c:formatCode>
                <c:ptCount val="1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Hoja1!$B$2:$B$19</c:f>
              <c:numCache>
                <c:formatCode>####%</c:formatCode>
                <c:ptCount val="18"/>
                <c:pt idx="0">
                  <c:v>0.36074414520269932</c:v>
                </c:pt>
                <c:pt idx="1">
                  <c:v>0.15346062117168291</c:v>
                </c:pt>
                <c:pt idx="3">
                  <c:v>0.2453262981626913</c:v>
                </c:pt>
                <c:pt idx="4">
                  <c:v>0.18768888407130452</c:v>
                </c:pt>
                <c:pt idx="6">
                  <c:v>0.25816656288099082</c:v>
                </c:pt>
                <c:pt idx="7">
                  <c:v>0.21500823782388173</c:v>
                </c:pt>
                <c:pt idx="9">
                  <c:v>0.28032398715585893</c:v>
                </c:pt>
                <c:pt idx="10">
                  <c:v>0.17057969470810722</c:v>
                </c:pt>
                <c:pt idx="12">
                  <c:v>6.6917013713049589E-2</c:v>
                </c:pt>
                <c:pt idx="13">
                  <c:v>4.8753924910953067E-2</c:v>
                </c:pt>
                <c:pt idx="15">
                  <c:v>0.13641400554624544</c:v>
                </c:pt>
                <c:pt idx="16">
                  <c:v>5.4854317510533109E-2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Hoja1!$A$2:$A$19</c:f>
              <c:numCache>
                <c:formatCode>General</c:formatCode>
                <c:ptCount val="1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Hoja1!$C$2:$C$19</c:f>
              <c:numCache>
                <c:formatCode>####%</c:formatCode>
                <c:ptCount val="18"/>
                <c:pt idx="0">
                  <c:v>0.63925585479730074</c:v>
                </c:pt>
                <c:pt idx="1">
                  <c:v>0.84653937882831731</c:v>
                </c:pt>
                <c:pt idx="3">
                  <c:v>0.75467370183730909</c:v>
                </c:pt>
                <c:pt idx="4">
                  <c:v>0.81231111592869576</c:v>
                </c:pt>
                <c:pt idx="6">
                  <c:v>0.74183343711901029</c:v>
                </c:pt>
                <c:pt idx="7">
                  <c:v>0.78499176217611943</c:v>
                </c:pt>
                <c:pt idx="9">
                  <c:v>0.71967601284414284</c:v>
                </c:pt>
                <c:pt idx="10">
                  <c:v>0.82942030529189315</c:v>
                </c:pt>
                <c:pt idx="12">
                  <c:v>0.93308298628694952</c:v>
                </c:pt>
                <c:pt idx="13">
                  <c:v>0.95124607508904713</c:v>
                </c:pt>
                <c:pt idx="15">
                  <c:v>0.86358599445375472</c:v>
                </c:pt>
                <c:pt idx="16">
                  <c:v>0.94514568248946806</c:v>
                </c:pt>
              </c:numCache>
            </c:numRef>
          </c:val>
        </c:ser>
        <c:gapWidth val="10"/>
        <c:overlap val="100"/>
        <c:axId val="139124736"/>
        <c:axId val="139126272"/>
      </c:barChart>
      <c:catAx>
        <c:axId val="13912473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bg1">
                    <a:lumMod val="95000"/>
                  </a:schemeClr>
                </a:solidFill>
              </a:defRPr>
            </a:pPr>
            <a:endParaRPr lang="es-CO"/>
          </a:p>
        </c:txPr>
        <c:crossAx val="139126272"/>
        <c:crosses val="autoZero"/>
        <c:auto val="1"/>
        <c:lblAlgn val="ctr"/>
        <c:lblOffset val="100"/>
      </c:catAx>
      <c:valAx>
        <c:axId val="139126272"/>
        <c:scaling>
          <c:orientation val="minMax"/>
        </c:scaling>
        <c:delete val="1"/>
        <c:axPos val="t"/>
        <c:numFmt formatCode="0%" sourceLinked="1"/>
        <c:tickLblPos val="none"/>
        <c:crossAx val="1391247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1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Hoja1!$A$2:$A$19</c:f>
              <c:numCache>
                <c:formatCode>General</c:formatCode>
                <c:ptCount val="1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Hoja1!$B$2:$B$19</c:f>
              <c:numCache>
                <c:formatCode>###0%</c:formatCode>
                <c:ptCount val="18"/>
                <c:pt idx="0">
                  <c:v>0.15817767346307687</c:v>
                </c:pt>
                <c:pt idx="1">
                  <c:v>0.12139599804815894</c:v>
                </c:pt>
                <c:pt idx="3">
                  <c:v>0.17498310195983596</c:v>
                </c:pt>
                <c:pt idx="4">
                  <c:v>0.10353339349447928</c:v>
                </c:pt>
                <c:pt idx="6">
                  <c:v>0.18525831418688993</c:v>
                </c:pt>
                <c:pt idx="7">
                  <c:v>6.0931382373263288E-2</c:v>
                </c:pt>
                <c:pt idx="9">
                  <c:v>0.146181104065326</c:v>
                </c:pt>
                <c:pt idx="10">
                  <c:v>0.10865502772729599</c:v>
                </c:pt>
                <c:pt idx="12">
                  <c:v>0.10388152902172365</c:v>
                </c:pt>
                <c:pt idx="13">
                  <c:v>4.947706383718492E-2</c:v>
                </c:pt>
                <c:pt idx="15">
                  <c:v>0.10671556009352069</c:v>
                </c:pt>
                <c:pt idx="16">
                  <c:v>3.8464003366162909E-2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Hoja1!$A$2:$A$19</c:f>
              <c:numCache>
                <c:formatCode>General</c:formatCode>
                <c:ptCount val="1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Hoja1!$C$2:$C$19</c:f>
              <c:numCache>
                <c:formatCode>###0%</c:formatCode>
                <c:ptCount val="18"/>
                <c:pt idx="0">
                  <c:v>0.8418223265369229</c:v>
                </c:pt>
                <c:pt idx="1">
                  <c:v>0.87860400195184163</c:v>
                </c:pt>
                <c:pt idx="3">
                  <c:v>0.82501689804016398</c:v>
                </c:pt>
                <c:pt idx="4">
                  <c:v>0.89646660650552068</c:v>
                </c:pt>
                <c:pt idx="6">
                  <c:v>0.81474168581311113</c:v>
                </c:pt>
                <c:pt idx="7">
                  <c:v>0.93906861762673732</c:v>
                </c:pt>
                <c:pt idx="9">
                  <c:v>0.85381889593467464</c:v>
                </c:pt>
                <c:pt idx="10">
                  <c:v>0.89134497227270415</c:v>
                </c:pt>
                <c:pt idx="12">
                  <c:v>0.89611847097827635</c:v>
                </c:pt>
                <c:pt idx="13">
                  <c:v>0.95052293616281569</c:v>
                </c:pt>
                <c:pt idx="15">
                  <c:v>0.8932844399064791</c:v>
                </c:pt>
                <c:pt idx="16">
                  <c:v>0.96153599663383815</c:v>
                </c:pt>
              </c:numCache>
            </c:numRef>
          </c:val>
        </c:ser>
        <c:gapWidth val="10"/>
        <c:overlap val="100"/>
        <c:axId val="139820032"/>
        <c:axId val="139825920"/>
      </c:barChart>
      <c:catAx>
        <c:axId val="139820032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39825920"/>
        <c:crosses val="autoZero"/>
        <c:auto val="1"/>
        <c:lblAlgn val="ctr"/>
        <c:lblOffset val="100"/>
      </c:catAx>
      <c:valAx>
        <c:axId val="139825920"/>
        <c:scaling>
          <c:orientation val="minMax"/>
        </c:scaling>
        <c:delete val="1"/>
        <c:axPos val="t"/>
        <c:numFmt formatCode="0%" sourceLinked="1"/>
        <c:tickLblPos val="none"/>
        <c:crossAx val="1398200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12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Hoja1!$B$2:$B$21</c:f>
              <c:numCache>
                <c:formatCode>###0%</c:formatCode>
                <c:ptCount val="20"/>
                <c:pt idx="0">
                  <c:v>0.42734483149324953</c:v>
                </c:pt>
                <c:pt idx="1">
                  <c:v>0.60568142074052966</c:v>
                </c:pt>
                <c:pt idx="3">
                  <c:v>0.14665606863548658</c:v>
                </c:pt>
                <c:pt idx="4">
                  <c:v>0.39727163336723786</c:v>
                </c:pt>
                <c:pt idx="6">
                  <c:v>0.24708917777553191</c:v>
                </c:pt>
                <c:pt idx="7">
                  <c:v>0.2864531325477509</c:v>
                </c:pt>
                <c:pt idx="9">
                  <c:v>0.14665606863548658</c:v>
                </c:pt>
                <c:pt idx="10">
                  <c:v>0.24985108470256964</c:v>
                </c:pt>
                <c:pt idx="12">
                  <c:v>0.38216625115421138</c:v>
                </c:pt>
                <c:pt idx="13">
                  <c:v>0.24828042242086557</c:v>
                </c:pt>
                <c:pt idx="15">
                  <c:v>0.21100596087301374</c:v>
                </c:pt>
                <c:pt idx="16">
                  <c:v>0.23218596670834868</c:v>
                </c:pt>
                <c:pt idx="18">
                  <c:v>0.13663676336257061</c:v>
                </c:pt>
                <c:pt idx="19">
                  <c:v>0.17123636703425421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Hoja1!$C$2:$C$21</c:f>
              <c:numCache>
                <c:formatCode>###0%</c:formatCode>
                <c:ptCount val="20"/>
                <c:pt idx="0">
                  <c:v>0.57265516850675102</c:v>
                </c:pt>
                <c:pt idx="1">
                  <c:v>0.39431857925947167</c:v>
                </c:pt>
                <c:pt idx="3">
                  <c:v>0.85334393136451425</c:v>
                </c:pt>
                <c:pt idx="4">
                  <c:v>0.60272836663276264</c:v>
                </c:pt>
                <c:pt idx="6">
                  <c:v>0.75291082222446903</c:v>
                </c:pt>
                <c:pt idx="7">
                  <c:v>0.71354686745224949</c:v>
                </c:pt>
                <c:pt idx="9">
                  <c:v>0.85334393136451425</c:v>
                </c:pt>
                <c:pt idx="10">
                  <c:v>0.75014891529743144</c:v>
                </c:pt>
                <c:pt idx="12">
                  <c:v>0.61783374884578923</c:v>
                </c:pt>
                <c:pt idx="13">
                  <c:v>0.75171957757913666</c:v>
                </c:pt>
                <c:pt idx="15">
                  <c:v>0.78899403912698662</c:v>
                </c:pt>
                <c:pt idx="16">
                  <c:v>0.76781403329165243</c:v>
                </c:pt>
                <c:pt idx="18">
                  <c:v>0.86336323663742964</c:v>
                </c:pt>
                <c:pt idx="19">
                  <c:v>0.82876363296574662</c:v>
                </c:pt>
              </c:numCache>
            </c:numRef>
          </c:val>
        </c:ser>
        <c:gapWidth val="10"/>
        <c:overlap val="100"/>
        <c:axId val="139838976"/>
        <c:axId val="139840512"/>
      </c:barChart>
      <c:catAx>
        <c:axId val="13983897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bg1">
                    <a:lumMod val="95000"/>
                  </a:schemeClr>
                </a:solidFill>
              </a:defRPr>
            </a:pPr>
            <a:endParaRPr lang="es-CO"/>
          </a:p>
        </c:txPr>
        <c:crossAx val="139840512"/>
        <c:crosses val="autoZero"/>
        <c:auto val="1"/>
        <c:lblAlgn val="ctr"/>
        <c:lblOffset val="100"/>
      </c:catAx>
      <c:valAx>
        <c:axId val="139840512"/>
        <c:scaling>
          <c:orientation val="minMax"/>
        </c:scaling>
        <c:delete val="1"/>
        <c:axPos val="t"/>
        <c:numFmt formatCode="0%" sourceLinked="1"/>
        <c:tickLblPos val="none"/>
        <c:crossAx val="1398389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Todos los días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0.42793406711422816</c:v>
                </c:pt>
                <c:pt idx="1">
                  <c:v>0.50343967582642646</c:v>
                </c:pt>
                <c:pt idx="3">
                  <c:v>0.15291981528451776</c:v>
                </c:pt>
                <c:pt idx="4">
                  <c:v>0.17001926482030508</c:v>
                </c:pt>
                <c:pt idx="6">
                  <c:v>0.52280203082642152</c:v>
                </c:pt>
                <c:pt idx="7">
                  <c:v>0.52639414923874928</c:v>
                </c:pt>
                <c:pt idx="9">
                  <c:v>9.9679188520337525E-2</c:v>
                </c:pt>
                <c:pt idx="10">
                  <c:v>0.1003010904649832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Entre 4 y 6 veces por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5.5650725406430623E-2</c:v>
                </c:pt>
                <c:pt idx="1">
                  <c:v>9.3777358942427058E-2</c:v>
                </c:pt>
                <c:pt idx="3">
                  <c:v>5.2269079892357254E-2</c:v>
                </c:pt>
                <c:pt idx="4">
                  <c:v>9.381465889502931E-2</c:v>
                </c:pt>
                <c:pt idx="6">
                  <c:v>8.8617974787744247E-2</c:v>
                </c:pt>
                <c:pt idx="7">
                  <c:v>0.13015970272463992</c:v>
                </c:pt>
                <c:pt idx="9">
                  <c:v>3.4310962891903996E-2</c:v>
                </c:pt>
                <c:pt idx="10">
                  <c:v>5.1643975070228984E-2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Entre 2 y 3 veces por semana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8.1144579727873381E-2</c:v>
                </c:pt>
                <c:pt idx="1">
                  <c:v>6.6563261994744619E-2</c:v>
                </c:pt>
                <c:pt idx="3">
                  <c:v>0.10709455290104176</c:v>
                </c:pt>
                <c:pt idx="4">
                  <c:v>9.6056017633560711E-2</c:v>
                </c:pt>
                <c:pt idx="6">
                  <c:v>0.12926655756337771</c:v>
                </c:pt>
                <c:pt idx="7">
                  <c:v>9.8166317265635544E-2</c:v>
                </c:pt>
                <c:pt idx="9">
                  <c:v>9.6981041274514984E-2</c:v>
                </c:pt>
                <c:pt idx="10">
                  <c:v>0.10466291893998873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1 vez a la semana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###0%</c:formatCode>
                <c:ptCount val="11"/>
                <c:pt idx="0">
                  <c:v>7.2333582444141481E-2</c:v>
                </c:pt>
                <c:pt idx="1">
                  <c:v>6.6492262531938934E-2</c:v>
                </c:pt>
                <c:pt idx="3">
                  <c:v>0.10732006965609374</c:v>
                </c:pt>
                <c:pt idx="4">
                  <c:v>8.2129619219020192E-2</c:v>
                </c:pt>
                <c:pt idx="6">
                  <c:v>4.3756566018481824E-2</c:v>
                </c:pt>
                <c:pt idx="7">
                  <c:v>6.2890094943681946E-2</c:v>
                </c:pt>
                <c:pt idx="9">
                  <c:v>0.12828261392038037</c:v>
                </c:pt>
                <c:pt idx="10">
                  <c:v>0.12101481827596254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Ocasionalmente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###0%</c:formatCode>
                <c:ptCount val="11"/>
                <c:pt idx="0">
                  <c:v>0.13188425033034776</c:v>
                </c:pt>
                <c:pt idx="1">
                  <c:v>0.11488011521245015</c:v>
                </c:pt>
                <c:pt idx="3">
                  <c:v>0.29672072717333492</c:v>
                </c:pt>
                <c:pt idx="4">
                  <c:v>0.34165331939283095</c:v>
                </c:pt>
                <c:pt idx="6">
                  <c:v>0.14151521598185826</c:v>
                </c:pt>
                <c:pt idx="7">
                  <c:v>0.11382073697747</c:v>
                </c:pt>
                <c:pt idx="9">
                  <c:v>0.26072529658847893</c:v>
                </c:pt>
                <c:pt idx="10">
                  <c:v>0.36696695472758639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Nunca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0.23105279497697859</c:v>
                </c:pt>
                <c:pt idx="1">
                  <c:v>0.15484732549201446</c:v>
                </c:pt>
                <c:pt idx="3">
                  <c:v>0.28367575509265452</c:v>
                </c:pt>
                <c:pt idx="4">
                  <c:v>0.21632712003925647</c:v>
                </c:pt>
                <c:pt idx="6">
                  <c:v>7.4041654822116387E-2</c:v>
                </c:pt>
                <c:pt idx="7">
                  <c:v>6.8568998849824814E-2</c:v>
                </c:pt>
                <c:pt idx="9">
                  <c:v>0.38002089680438417</c:v>
                </c:pt>
                <c:pt idx="10">
                  <c:v>0.25541024252125233</c:v>
                </c:pt>
              </c:numCache>
            </c:numRef>
          </c:val>
        </c:ser>
        <c:gapWidth val="10"/>
        <c:overlap val="100"/>
        <c:axId val="109414272"/>
        <c:axId val="109415808"/>
      </c:barChart>
      <c:catAx>
        <c:axId val="109414272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09415808"/>
        <c:crosses val="autoZero"/>
        <c:auto val="1"/>
        <c:lblAlgn val="ctr"/>
        <c:lblOffset val="100"/>
      </c:catAx>
      <c:valAx>
        <c:axId val="109415808"/>
        <c:scaling>
          <c:orientation val="minMax"/>
        </c:scaling>
        <c:delete val="1"/>
        <c:axPos val="t"/>
        <c:numFmt formatCode="0%" sourceLinked="1"/>
        <c:tickLblPos val="none"/>
        <c:crossAx val="1094142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1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Hoja1!$B$2:$B$21</c:f>
              <c:numCache>
                <c:formatCode>###0%</c:formatCode>
                <c:ptCount val="20"/>
                <c:pt idx="0">
                  <c:v>0.58760273322989842</c:v>
                </c:pt>
                <c:pt idx="1">
                  <c:v>0.5208533639216496</c:v>
                </c:pt>
                <c:pt idx="3">
                  <c:v>0.29365268437530884</c:v>
                </c:pt>
                <c:pt idx="4">
                  <c:v>0.40383655534726176</c:v>
                </c:pt>
                <c:pt idx="6">
                  <c:v>0.28810415185984706</c:v>
                </c:pt>
                <c:pt idx="7">
                  <c:v>0.29836304663009061</c:v>
                </c:pt>
                <c:pt idx="9">
                  <c:v>0.20535632771784926</c:v>
                </c:pt>
                <c:pt idx="10">
                  <c:v>0.24487155229349658</c:v>
                </c:pt>
                <c:pt idx="12">
                  <c:v>0.22579414756065389</c:v>
                </c:pt>
                <c:pt idx="13">
                  <c:v>0.21032808817204682</c:v>
                </c:pt>
                <c:pt idx="15">
                  <c:v>0.23442232504886221</c:v>
                </c:pt>
                <c:pt idx="16">
                  <c:v>0.23928414122723907</c:v>
                </c:pt>
                <c:pt idx="18">
                  <c:v>0.25736284864569231</c:v>
                </c:pt>
                <c:pt idx="19">
                  <c:v>0.2785232864989009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Hoja1!$C$2:$C$21</c:f>
              <c:numCache>
                <c:formatCode>###0%</c:formatCode>
                <c:ptCount val="20"/>
                <c:pt idx="0">
                  <c:v>0.4123972667701023</c:v>
                </c:pt>
                <c:pt idx="1">
                  <c:v>0.47914663607834934</c:v>
                </c:pt>
                <c:pt idx="3">
                  <c:v>0.70634731562469233</c:v>
                </c:pt>
                <c:pt idx="4">
                  <c:v>0.59616344465273841</c:v>
                </c:pt>
                <c:pt idx="6">
                  <c:v>0.71189584814015439</c:v>
                </c:pt>
                <c:pt idx="7">
                  <c:v>0.70163695336990961</c:v>
                </c:pt>
                <c:pt idx="9">
                  <c:v>0.79464367228215138</c:v>
                </c:pt>
                <c:pt idx="10">
                  <c:v>0.75512844770650434</c:v>
                </c:pt>
                <c:pt idx="12">
                  <c:v>0.77420585243934736</c:v>
                </c:pt>
                <c:pt idx="13">
                  <c:v>0.78967191182795349</c:v>
                </c:pt>
                <c:pt idx="15">
                  <c:v>0.7655776749511376</c:v>
                </c:pt>
                <c:pt idx="16">
                  <c:v>0.7607158587727616</c:v>
                </c:pt>
                <c:pt idx="18">
                  <c:v>0.74263715135430763</c:v>
                </c:pt>
                <c:pt idx="19">
                  <c:v>0.72147671350109965</c:v>
                </c:pt>
              </c:numCache>
            </c:numRef>
          </c:val>
        </c:ser>
        <c:gapWidth val="10"/>
        <c:overlap val="100"/>
        <c:axId val="140094848"/>
        <c:axId val="140113024"/>
      </c:barChart>
      <c:catAx>
        <c:axId val="14009484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bg1">
                    <a:lumMod val="95000"/>
                  </a:schemeClr>
                </a:solidFill>
              </a:defRPr>
            </a:pPr>
            <a:endParaRPr lang="es-CO"/>
          </a:p>
        </c:txPr>
        <c:crossAx val="140113024"/>
        <c:crosses val="autoZero"/>
        <c:auto val="1"/>
        <c:lblAlgn val="ctr"/>
        <c:lblOffset val="100"/>
      </c:catAx>
      <c:valAx>
        <c:axId val="140113024"/>
        <c:scaling>
          <c:orientation val="minMax"/>
        </c:scaling>
        <c:delete val="1"/>
        <c:axPos val="t"/>
        <c:numFmt formatCode="0%" sourceLinked="1"/>
        <c:tickLblPos val="none"/>
        <c:crossAx val="1400948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1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Hoja1!$B$2:$B$21</c:f>
              <c:numCache>
                <c:formatCode>###0%</c:formatCode>
                <c:ptCount val="20"/>
                <c:pt idx="0">
                  <c:v>0.42734483149324953</c:v>
                </c:pt>
                <c:pt idx="1">
                  <c:v>0.52672146363140548</c:v>
                </c:pt>
                <c:pt idx="3">
                  <c:v>0.14665606863548658</c:v>
                </c:pt>
                <c:pt idx="4">
                  <c:v>0.16108671369569766</c:v>
                </c:pt>
                <c:pt idx="6">
                  <c:v>0.24708917777553191</c:v>
                </c:pt>
                <c:pt idx="7">
                  <c:v>7.4614437989396654E-2</c:v>
                </c:pt>
                <c:pt idx="9">
                  <c:v>0.14665606863548658</c:v>
                </c:pt>
                <c:pt idx="10">
                  <c:v>6.69203798751421E-2</c:v>
                </c:pt>
                <c:pt idx="12">
                  <c:v>0.38216625115421138</c:v>
                </c:pt>
                <c:pt idx="13">
                  <c:v>2.374689857610791E-2</c:v>
                </c:pt>
                <c:pt idx="15">
                  <c:v>0.21100596087301374</c:v>
                </c:pt>
                <c:pt idx="16">
                  <c:v>4.3773537841966727E-2</c:v>
                </c:pt>
                <c:pt idx="18">
                  <c:v>0.13663676336257061</c:v>
                </c:pt>
                <c:pt idx="19">
                  <c:v>9.0543296299048046E-2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Hoja1!$C$2:$C$21</c:f>
              <c:numCache>
                <c:formatCode>###0%</c:formatCode>
                <c:ptCount val="20"/>
                <c:pt idx="0">
                  <c:v>0.57265516850675102</c:v>
                </c:pt>
                <c:pt idx="1">
                  <c:v>0.47327853636859535</c:v>
                </c:pt>
                <c:pt idx="3">
                  <c:v>0.85334393136451425</c:v>
                </c:pt>
                <c:pt idx="4">
                  <c:v>0.83891328630430262</c:v>
                </c:pt>
                <c:pt idx="6">
                  <c:v>0.75291082222446903</c:v>
                </c:pt>
                <c:pt idx="7">
                  <c:v>0.9253855620106034</c:v>
                </c:pt>
                <c:pt idx="9">
                  <c:v>0.85334393136451425</c:v>
                </c:pt>
                <c:pt idx="10">
                  <c:v>0.93307962012485846</c:v>
                </c:pt>
                <c:pt idx="12">
                  <c:v>0.61783374884578923</c:v>
                </c:pt>
                <c:pt idx="13">
                  <c:v>0.97625310142389266</c:v>
                </c:pt>
                <c:pt idx="15">
                  <c:v>0.78899403912698662</c:v>
                </c:pt>
                <c:pt idx="16">
                  <c:v>0.95622646215803364</c:v>
                </c:pt>
                <c:pt idx="18">
                  <c:v>0.86336323663742964</c:v>
                </c:pt>
                <c:pt idx="19">
                  <c:v>0.90945670370095044</c:v>
                </c:pt>
              </c:numCache>
            </c:numRef>
          </c:val>
        </c:ser>
        <c:gapWidth val="10"/>
        <c:overlap val="100"/>
        <c:axId val="140184192"/>
        <c:axId val="140185984"/>
      </c:barChart>
      <c:catAx>
        <c:axId val="140184192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40185984"/>
        <c:crosses val="autoZero"/>
        <c:auto val="1"/>
        <c:lblAlgn val="ctr"/>
        <c:lblOffset val="100"/>
      </c:catAx>
      <c:valAx>
        <c:axId val="140185984"/>
        <c:scaling>
          <c:orientation val="minMax"/>
        </c:scaling>
        <c:delete val="1"/>
        <c:axPos val="t"/>
        <c:numFmt formatCode="0%" sourceLinked="1"/>
        <c:tickLblPos val="none"/>
        <c:crossAx val="1401841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1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Hoja1!$A$2:$A$19</c:f>
              <c:numCache>
                <c:formatCode>General</c:formatCode>
                <c:ptCount val="1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Hoja1!$B$2:$B$19</c:f>
              <c:numCache>
                <c:formatCode>###0%</c:formatCode>
                <c:ptCount val="18"/>
                <c:pt idx="0">
                  <c:v>0.24011277385842683</c:v>
                </c:pt>
                <c:pt idx="1">
                  <c:v>0.15921258897903803</c:v>
                </c:pt>
                <c:pt idx="3">
                  <c:v>0.18070559146777157</c:v>
                </c:pt>
                <c:pt idx="4">
                  <c:v>0.15239030780786908</c:v>
                </c:pt>
                <c:pt idx="6">
                  <c:v>0.2447580649856885</c:v>
                </c:pt>
                <c:pt idx="7">
                  <c:v>0.15312686568955189</c:v>
                </c:pt>
                <c:pt idx="9">
                  <c:v>0.27845486498779326</c:v>
                </c:pt>
                <c:pt idx="10">
                  <c:v>0.14240203852711614</c:v>
                </c:pt>
                <c:pt idx="12">
                  <c:v>9.333641527375286E-2</c:v>
                </c:pt>
                <c:pt idx="13">
                  <c:v>4.7294794988256561E-2</c:v>
                </c:pt>
                <c:pt idx="15">
                  <c:v>0.10516244796765299</c:v>
                </c:pt>
                <c:pt idx="16">
                  <c:v>4.8982324916355777E-2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Hoja1!$A$2:$A$19</c:f>
              <c:numCache>
                <c:formatCode>General</c:formatCode>
                <c:ptCount val="1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Hoja1!$C$2:$C$19</c:f>
              <c:numCache>
                <c:formatCode>###0%</c:formatCode>
                <c:ptCount val="18"/>
                <c:pt idx="0">
                  <c:v>0.75988722614157433</c:v>
                </c:pt>
                <c:pt idx="1">
                  <c:v>0.84078741102096255</c:v>
                </c:pt>
                <c:pt idx="3">
                  <c:v>0.81929440853222868</c:v>
                </c:pt>
                <c:pt idx="4">
                  <c:v>0.84760969219213311</c:v>
                </c:pt>
                <c:pt idx="6">
                  <c:v>0.75524193501431236</c:v>
                </c:pt>
                <c:pt idx="7">
                  <c:v>0.84687313431044864</c:v>
                </c:pt>
                <c:pt idx="9">
                  <c:v>0.72154513501220729</c:v>
                </c:pt>
                <c:pt idx="10">
                  <c:v>0.8575979614728847</c:v>
                </c:pt>
                <c:pt idx="12">
                  <c:v>0.90666358472624575</c:v>
                </c:pt>
                <c:pt idx="13">
                  <c:v>0.95270520501174361</c:v>
                </c:pt>
                <c:pt idx="15">
                  <c:v>0.89483755203234727</c:v>
                </c:pt>
                <c:pt idx="16">
                  <c:v>0.95101767508364432</c:v>
                </c:pt>
              </c:numCache>
            </c:numRef>
          </c:val>
        </c:ser>
        <c:gapWidth val="10"/>
        <c:overlap val="100"/>
        <c:axId val="140199040"/>
        <c:axId val="140200576"/>
      </c:barChart>
      <c:catAx>
        <c:axId val="14019904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bg1">
                    <a:lumMod val="95000"/>
                  </a:schemeClr>
                </a:solidFill>
              </a:defRPr>
            </a:pPr>
            <a:endParaRPr lang="es-CO"/>
          </a:p>
        </c:txPr>
        <c:crossAx val="140200576"/>
        <c:crosses val="autoZero"/>
        <c:auto val="1"/>
        <c:lblAlgn val="ctr"/>
        <c:lblOffset val="100"/>
      </c:catAx>
      <c:valAx>
        <c:axId val="140200576"/>
        <c:scaling>
          <c:orientation val="minMax"/>
        </c:scaling>
        <c:delete val="1"/>
        <c:axPos val="t"/>
        <c:numFmt formatCode="0%" sourceLinked="1"/>
        <c:tickLblPos val="none"/>
        <c:crossAx val="1401990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1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Hoja1!$A$2:$A$19</c:f>
              <c:numCache>
                <c:formatCode>General</c:formatCode>
                <c:ptCount val="1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Hoja1!$B$2:$B$19</c:f>
              <c:numCache>
                <c:formatCode>####%</c:formatCode>
                <c:ptCount val="18"/>
                <c:pt idx="0">
                  <c:v>0.24999236319756518</c:v>
                </c:pt>
                <c:pt idx="1">
                  <c:v>0.24790980242914187</c:v>
                </c:pt>
                <c:pt idx="3">
                  <c:v>0.20144996810649701</c:v>
                </c:pt>
                <c:pt idx="4">
                  <c:v>0.14591419639308228</c:v>
                </c:pt>
                <c:pt idx="6">
                  <c:v>0.24522576058696263</c:v>
                </c:pt>
                <c:pt idx="7">
                  <c:v>0.24397828068065799</c:v>
                </c:pt>
                <c:pt idx="9">
                  <c:v>0.16865381533134419</c:v>
                </c:pt>
                <c:pt idx="10">
                  <c:v>0.17332352641647489</c:v>
                </c:pt>
                <c:pt idx="12">
                  <c:v>0.12649768434309136</c:v>
                </c:pt>
                <c:pt idx="13">
                  <c:v>0.15152925412038531</c:v>
                </c:pt>
                <c:pt idx="15">
                  <c:v>0.21897484689835567</c:v>
                </c:pt>
                <c:pt idx="16" formatCode="###0%">
                  <c:v>9.3856614374501504E-2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Hoja1!$A$2:$A$19</c:f>
              <c:numCache>
                <c:formatCode>General</c:formatCode>
                <c:ptCount val="1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Hoja1!$C$2:$C$19</c:f>
              <c:numCache>
                <c:formatCode>####%</c:formatCode>
                <c:ptCount val="18"/>
                <c:pt idx="0">
                  <c:v>0.75000763680243565</c:v>
                </c:pt>
                <c:pt idx="1">
                  <c:v>0.75209019757085926</c:v>
                </c:pt>
                <c:pt idx="3">
                  <c:v>0.7985500318935036</c:v>
                </c:pt>
                <c:pt idx="4">
                  <c:v>0.85408580360691877</c:v>
                </c:pt>
                <c:pt idx="6">
                  <c:v>0.75477423941303856</c:v>
                </c:pt>
                <c:pt idx="7">
                  <c:v>0.75602171931934325</c:v>
                </c:pt>
                <c:pt idx="9">
                  <c:v>0.83134618466865551</c:v>
                </c:pt>
                <c:pt idx="10">
                  <c:v>0.82667647358352692</c:v>
                </c:pt>
                <c:pt idx="12">
                  <c:v>0.8735023156569085</c:v>
                </c:pt>
                <c:pt idx="13">
                  <c:v>0.84847074587961457</c:v>
                </c:pt>
                <c:pt idx="15">
                  <c:v>0.78102515310164411</c:v>
                </c:pt>
                <c:pt idx="16" formatCode="###0%">
                  <c:v>0.90614338562549879</c:v>
                </c:pt>
              </c:numCache>
            </c:numRef>
          </c:val>
        </c:ser>
        <c:gapWidth val="10"/>
        <c:overlap val="100"/>
        <c:axId val="140467200"/>
        <c:axId val="140468992"/>
      </c:barChart>
      <c:catAx>
        <c:axId val="14046720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bg1">
                    <a:lumMod val="95000"/>
                  </a:schemeClr>
                </a:solidFill>
              </a:defRPr>
            </a:pPr>
            <a:endParaRPr lang="es-CO"/>
          </a:p>
        </c:txPr>
        <c:crossAx val="140468992"/>
        <c:crosses val="autoZero"/>
        <c:auto val="1"/>
        <c:lblAlgn val="ctr"/>
        <c:lblOffset val="100"/>
      </c:catAx>
      <c:valAx>
        <c:axId val="140468992"/>
        <c:scaling>
          <c:orientation val="minMax"/>
        </c:scaling>
        <c:delete val="1"/>
        <c:axPos val="t"/>
        <c:numFmt formatCode="0%" sourceLinked="1"/>
        <c:tickLblPos val="none"/>
        <c:crossAx val="1404672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13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Hoja1!$A$2:$A$19</c:f>
              <c:numCache>
                <c:formatCode>General</c:formatCode>
                <c:ptCount val="1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Hoja1!$B$2:$B$19</c:f>
              <c:numCache>
                <c:formatCode>###0%</c:formatCode>
                <c:ptCount val="18"/>
                <c:pt idx="0">
                  <c:v>6.8318381681285303E-2</c:v>
                </c:pt>
                <c:pt idx="1">
                  <c:v>6.3253946241543138E-2</c:v>
                </c:pt>
                <c:pt idx="3">
                  <c:v>0.18125463121486809</c:v>
                </c:pt>
                <c:pt idx="4">
                  <c:v>8.4217776632102559E-2</c:v>
                </c:pt>
                <c:pt idx="6">
                  <c:v>0.13663676336257061</c:v>
                </c:pt>
                <c:pt idx="9">
                  <c:v>6.8318381681285303E-2</c:v>
                </c:pt>
                <c:pt idx="10">
                  <c:v>5.4300499414143756E-2</c:v>
                </c:pt>
                <c:pt idx="12">
                  <c:v>0.13663676336257061</c:v>
                </c:pt>
                <c:pt idx="15">
                  <c:v>7.3328034317743387E-2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Hoja1!$A$2:$A$19</c:f>
              <c:numCache>
                <c:formatCode>General</c:formatCode>
                <c:ptCount val="1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Hoja1!$C$2:$C$19</c:f>
              <c:numCache>
                <c:formatCode>###0%</c:formatCode>
                <c:ptCount val="18"/>
                <c:pt idx="0">
                  <c:v>0.93168161831871599</c:v>
                </c:pt>
                <c:pt idx="1">
                  <c:v>0.93674605375845743</c:v>
                </c:pt>
                <c:pt idx="3">
                  <c:v>0.81874536878513193</c:v>
                </c:pt>
                <c:pt idx="4">
                  <c:v>0.91578222336789761</c:v>
                </c:pt>
                <c:pt idx="6">
                  <c:v>0.86336323663742964</c:v>
                </c:pt>
                <c:pt idx="7">
                  <c:v>1</c:v>
                </c:pt>
                <c:pt idx="9">
                  <c:v>0.93168161831871599</c:v>
                </c:pt>
                <c:pt idx="10">
                  <c:v>0.94569950058585728</c:v>
                </c:pt>
                <c:pt idx="12">
                  <c:v>0.86336323663742964</c:v>
                </c:pt>
                <c:pt idx="13">
                  <c:v>1</c:v>
                </c:pt>
                <c:pt idx="15">
                  <c:v>0.92667196568225652</c:v>
                </c:pt>
                <c:pt idx="16">
                  <c:v>1</c:v>
                </c:pt>
              </c:numCache>
            </c:numRef>
          </c:val>
        </c:ser>
        <c:gapWidth val="10"/>
        <c:overlap val="100"/>
        <c:axId val="140634368"/>
        <c:axId val="140509184"/>
      </c:barChart>
      <c:catAx>
        <c:axId val="14063436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40509184"/>
        <c:crosses val="autoZero"/>
        <c:auto val="1"/>
        <c:lblAlgn val="ctr"/>
        <c:lblOffset val="100"/>
      </c:catAx>
      <c:valAx>
        <c:axId val="140509184"/>
        <c:scaling>
          <c:orientation val="minMax"/>
        </c:scaling>
        <c:delete val="1"/>
        <c:axPos val="t"/>
        <c:numFmt formatCode="0%" sourceLinked="1"/>
        <c:tickLblPos val="none"/>
        <c:crossAx val="1406343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1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.26309042684862333"/>
          <c:y val="3.7308888755950204E-2"/>
          <c:w val="0.7110832080375642"/>
          <c:h val="0.92538222248809965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Hoja1!$B$2:$B$39</c:f>
              <c:numCache>
                <c:formatCode>###0%</c:formatCode>
                <c:ptCount val="38"/>
                <c:pt idx="0">
                  <c:v>0.71967875825563765</c:v>
                </c:pt>
                <c:pt idx="1">
                  <c:v>0.72641218576512778</c:v>
                </c:pt>
                <c:pt idx="3">
                  <c:v>0.47021027331069765</c:v>
                </c:pt>
                <c:pt idx="4">
                  <c:v>0.5317686900327846</c:v>
                </c:pt>
                <c:pt idx="6">
                  <c:v>0.40784189395033021</c:v>
                </c:pt>
                <c:pt idx="7">
                  <c:v>0.49318629634535605</c:v>
                </c:pt>
                <c:pt idx="9">
                  <c:v>0.4388606940256764</c:v>
                </c:pt>
                <c:pt idx="10">
                  <c:v>0.48563782540518025</c:v>
                </c:pt>
                <c:pt idx="12">
                  <c:v>0.33784579384442787</c:v>
                </c:pt>
                <c:pt idx="13">
                  <c:v>0.44715891861162865</c:v>
                </c:pt>
                <c:pt idx="15">
                  <c:v>0.40899096795407086</c:v>
                </c:pt>
                <c:pt idx="16">
                  <c:v>0.4446110386422894</c:v>
                </c:pt>
                <c:pt idx="18">
                  <c:v>0.43295345593361995</c:v>
                </c:pt>
                <c:pt idx="19">
                  <c:v>0.40273992136406001</c:v>
                </c:pt>
                <c:pt idx="21">
                  <c:v>0.38871537985153132</c:v>
                </c:pt>
                <c:pt idx="22">
                  <c:v>0.40088671141923155</c:v>
                </c:pt>
                <c:pt idx="24">
                  <c:v>0.34926542592005932</c:v>
                </c:pt>
                <c:pt idx="25">
                  <c:v>0.36008778997288376</c:v>
                </c:pt>
                <c:pt idx="27">
                  <c:v>0.37289617241025785</c:v>
                </c:pt>
                <c:pt idx="28">
                  <c:v>0.33169434726556202</c:v>
                </c:pt>
                <c:pt idx="30">
                  <c:v>0.39951714501145114</c:v>
                </c:pt>
                <c:pt idx="31">
                  <c:v>0.3147764127708354</c:v>
                </c:pt>
                <c:pt idx="33">
                  <c:v>0.28251347058024601</c:v>
                </c:pt>
                <c:pt idx="34">
                  <c:v>0.29024748099106684</c:v>
                </c:pt>
                <c:pt idx="36">
                  <c:v>0.26919531333240498</c:v>
                </c:pt>
                <c:pt idx="37">
                  <c:v>0.20851927426635991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Hoja1!$C$2:$C$39</c:f>
              <c:numCache>
                <c:formatCode>###0%</c:formatCode>
                <c:ptCount val="38"/>
                <c:pt idx="0">
                  <c:v>0.28032124174436324</c:v>
                </c:pt>
                <c:pt idx="1">
                  <c:v>0.27358781423487094</c:v>
                </c:pt>
                <c:pt idx="3">
                  <c:v>0.5297897266893038</c:v>
                </c:pt>
                <c:pt idx="4">
                  <c:v>0.46823130996721507</c:v>
                </c:pt>
                <c:pt idx="6">
                  <c:v>0.59215810604967023</c:v>
                </c:pt>
                <c:pt idx="7">
                  <c:v>0.50681370365464407</c:v>
                </c:pt>
                <c:pt idx="9">
                  <c:v>0.56113930597432449</c:v>
                </c:pt>
                <c:pt idx="10">
                  <c:v>0.51436217459481948</c:v>
                </c:pt>
                <c:pt idx="12">
                  <c:v>0.66215420615557441</c:v>
                </c:pt>
                <c:pt idx="13">
                  <c:v>0.55284108138837196</c:v>
                </c:pt>
                <c:pt idx="15">
                  <c:v>0.59100903204593014</c:v>
                </c:pt>
                <c:pt idx="16">
                  <c:v>0.5553889613577091</c:v>
                </c:pt>
                <c:pt idx="18">
                  <c:v>0.56704654406638066</c:v>
                </c:pt>
                <c:pt idx="19">
                  <c:v>0.59726007863593944</c:v>
                </c:pt>
                <c:pt idx="21">
                  <c:v>0.61128462014846952</c:v>
                </c:pt>
                <c:pt idx="22">
                  <c:v>0.59911328858076796</c:v>
                </c:pt>
                <c:pt idx="24">
                  <c:v>0.65073457407994095</c:v>
                </c:pt>
                <c:pt idx="25">
                  <c:v>0.63991221002711662</c:v>
                </c:pt>
                <c:pt idx="27">
                  <c:v>0.62710382758974326</c:v>
                </c:pt>
                <c:pt idx="28">
                  <c:v>0.6683056527344392</c:v>
                </c:pt>
                <c:pt idx="30">
                  <c:v>0.6004828549885497</c:v>
                </c:pt>
                <c:pt idx="31">
                  <c:v>0.68522358722916432</c:v>
                </c:pt>
                <c:pt idx="33">
                  <c:v>0.7174865294197541</c:v>
                </c:pt>
                <c:pt idx="34">
                  <c:v>0.70975251900893244</c:v>
                </c:pt>
                <c:pt idx="36">
                  <c:v>0.73080468666759646</c:v>
                </c:pt>
                <c:pt idx="37">
                  <c:v>0.79148072573363926</c:v>
                </c:pt>
              </c:numCache>
            </c:numRef>
          </c:val>
        </c:ser>
        <c:gapWidth val="10"/>
        <c:overlap val="100"/>
        <c:axId val="140838784"/>
        <c:axId val="140840320"/>
      </c:barChart>
      <c:catAx>
        <c:axId val="140838784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600">
                <a:solidFill>
                  <a:schemeClr val="tx2"/>
                </a:solidFill>
              </a:defRPr>
            </a:pPr>
            <a:endParaRPr lang="es-CO"/>
          </a:p>
        </c:txPr>
        <c:crossAx val="140840320"/>
        <c:crosses val="autoZero"/>
        <c:auto val="1"/>
        <c:lblAlgn val="ctr"/>
        <c:lblOffset val="100"/>
      </c:catAx>
      <c:valAx>
        <c:axId val="140840320"/>
        <c:scaling>
          <c:orientation val="minMax"/>
        </c:scaling>
        <c:delete val="1"/>
        <c:axPos val="t"/>
        <c:numFmt formatCode="0%" sourceLinked="1"/>
        <c:tickLblPos val="nextTo"/>
        <c:crossAx val="1408387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es-CO"/>
    </a:p>
  </c:txPr>
  <c:externalData r:id="rId1"/>
</c:chartSpace>
</file>

<file path=ppt/charts/chart1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.26309042684862333"/>
          <c:y val="3.7308888755950204E-2"/>
          <c:w val="0.7110832080375642"/>
          <c:h val="0.92538222248809965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Hoja1!$B$2:$B$39</c:f>
              <c:numCache>
                <c:formatCode>###0%</c:formatCode>
                <c:ptCount val="38"/>
                <c:pt idx="0">
                  <c:v>0.78151062922454617</c:v>
                </c:pt>
                <c:pt idx="1">
                  <c:v>0.73901499668320725</c:v>
                </c:pt>
                <c:pt idx="3">
                  <c:v>0.54358278952041728</c:v>
                </c:pt>
                <c:pt idx="4">
                  <c:v>0.54836631591505725</c:v>
                </c:pt>
                <c:pt idx="6">
                  <c:v>0.35885791717448301</c:v>
                </c:pt>
                <c:pt idx="7">
                  <c:v>0.4742529215710643</c:v>
                </c:pt>
                <c:pt idx="9">
                  <c:v>0.42726207523355464</c:v>
                </c:pt>
                <c:pt idx="10">
                  <c:v>0.39105989161776433</c:v>
                </c:pt>
                <c:pt idx="12">
                  <c:v>0.34095604324677231</c:v>
                </c:pt>
                <c:pt idx="13">
                  <c:v>0.40751030936753763</c:v>
                </c:pt>
                <c:pt idx="15">
                  <c:v>0.46824681801113799</c:v>
                </c:pt>
                <c:pt idx="16">
                  <c:v>0.43692266650960643</c:v>
                </c:pt>
                <c:pt idx="18">
                  <c:v>0.43396590815281727</c:v>
                </c:pt>
                <c:pt idx="19">
                  <c:v>0.37645292893040139</c:v>
                </c:pt>
                <c:pt idx="21">
                  <c:v>0.35582927432245848</c:v>
                </c:pt>
                <c:pt idx="22">
                  <c:v>0.38704659655467555</c:v>
                </c:pt>
                <c:pt idx="24">
                  <c:v>0.35126781644126093</c:v>
                </c:pt>
                <c:pt idx="25">
                  <c:v>0.32772658216651385</c:v>
                </c:pt>
                <c:pt idx="27">
                  <c:v>0.29958007850032731</c:v>
                </c:pt>
                <c:pt idx="28">
                  <c:v>0.29424321866558811</c:v>
                </c:pt>
                <c:pt idx="30">
                  <c:v>0.41824833783696791</c:v>
                </c:pt>
                <c:pt idx="31">
                  <c:v>0.33124356975058239</c:v>
                </c:pt>
                <c:pt idx="33">
                  <c:v>0.24077637612400354</c:v>
                </c:pt>
                <c:pt idx="34">
                  <c:v>0.27955531539360068</c:v>
                </c:pt>
                <c:pt idx="36">
                  <c:v>0.23613723091919236</c:v>
                </c:pt>
                <c:pt idx="37">
                  <c:v>0.21369538148028103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Hoja1!$C$2:$C$39</c:f>
              <c:numCache>
                <c:formatCode>###0%</c:formatCode>
                <c:ptCount val="38"/>
                <c:pt idx="0">
                  <c:v>0.21848937077545408</c:v>
                </c:pt>
                <c:pt idx="1">
                  <c:v>0.26098500331679358</c:v>
                </c:pt>
                <c:pt idx="3">
                  <c:v>0.45641721047958184</c:v>
                </c:pt>
                <c:pt idx="4">
                  <c:v>0.45163368408494192</c:v>
                </c:pt>
                <c:pt idx="6">
                  <c:v>0.6411420828255181</c:v>
                </c:pt>
                <c:pt idx="7">
                  <c:v>0.52574707842893575</c:v>
                </c:pt>
                <c:pt idx="9">
                  <c:v>0.57273792476644558</c:v>
                </c:pt>
                <c:pt idx="10">
                  <c:v>0.608940108382236</c:v>
                </c:pt>
                <c:pt idx="12">
                  <c:v>0.65904395675322869</c:v>
                </c:pt>
                <c:pt idx="13">
                  <c:v>0.59248969063246248</c:v>
                </c:pt>
                <c:pt idx="15">
                  <c:v>0.53175318198886157</c:v>
                </c:pt>
                <c:pt idx="16">
                  <c:v>0.56307733349039468</c:v>
                </c:pt>
                <c:pt idx="18">
                  <c:v>0.56603409184718312</c:v>
                </c:pt>
                <c:pt idx="19">
                  <c:v>0.62354707106959972</c:v>
                </c:pt>
                <c:pt idx="21">
                  <c:v>0.64417072567754263</c:v>
                </c:pt>
                <c:pt idx="22">
                  <c:v>0.61295340344532523</c:v>
                </c:pt>
                <c:pt idx="24">
                  <c:v>0.64873218355873885</c:v>
                </c:pt>
                <c:pt idx="25">
                  <c:v>0.67227341783348737</c:v>
                </c:pt>
                <c:pt idx="27">
                  <c:v>0.70041992149967269</c:v>
                </c:pt>
                <c:pt idx="28">
                  <c:v>0.70575678133441133</c:v>
                </c:pt>
                <c:pt idx="30">
                  <c:v>0.58175166216303265</c:v>
                </c:pt>
                <c:pt idx="31">
                  <c:v>0.66875643024941889</c:v>
                </c:pt>
                <c:pt idx="33">
                  <c:v>0.75922362387599662</c:v>
                </c:pt>
                <c:pt idx="34">
                  <c:v>0.72044468460639965</c:v>
                </c:pt>
                <c:pt idx="36">
                  <c:v>0.76386276908080786</c:v>
                </c:pt>
                <c:pt idx="37">
                  <c:v>0.78630461851971978</c:v>
                </c:pt>
              </c:numCache>
            </c:numRef>
          </c:val>
        </c:ser>
        <c:gapWidth val="10"/>
        <c:overlap val="100"/>
        <c:axId val="141129216"/>
        <c:axId val="141130752"/>
      </c:barChart>
      <c:catAx>
        <c:axId val="14112921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500">
                <a:solidFill>
                  <a:schemeClr val="tx2"/>
                </a:solidFill>
              </a:defRPr>
            </a:pPr>
            <a:endParaRPr lang="es-CO"/>
          </a:p>
        </c:txPr>
        <c:crossAx val="141130752"/>
        <c:crosses val="autoZero"/>
        <c:auto val="1"/>
        <c:lblAlgn val="ctr"/>
        <c:lblOffset val="100"/>
      </c:catAx>
      <c:valAx>
        <c:axId val="141130752"/>
        <c:scaling>
          <c:orientation val="minMax"/>
        </c:scaling>
        <c:delete val="1"/>
        <c:axPos val="t"/>
        <c:numFmt formatCode="0%" sourceLinked="1"/>
        <c:tickLblPos val="none"/>
        <c:crossAx val="1411292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es-CO"/>
    </a:p>
  </c:txPr>
  <c:externalData r:id="rId1"/>
</c:chartSpace>
</file>

<file path=ppt/charts/chart1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.26309042684862333"/>
          <c:y val="3.7308888755950204E-2"/>
          <c:w val="0.7110832080375642"/>
          <c:h val="0.92538222248809965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Hoja1!$B$2:$B$39</c:f>
              <c:numCache>
                <c:formatCode>###0%</c:formatCode>
                <c:ptCount val="38"/>
                <c:pt idx="0">
                  <c:v>0.68090809014766751</c:v>
                </c:pt>
                <c:pt idx="1">
                  <c:v>0.68561498576826518</c:v>
                </c:pt>
                <c:pt idx="3">
                  <c:v>0.40524276474099868</c:v>
                </c:pt>
                <c:pt idx="4">
                  <c:v>0.4718616642717694</c:v>
                </c:pt>
                <c:pt idx="6">
                  <c:v>0.51374369268352005</c:v>
                </c:pt>
                <c:pt idx="7">
                  <c:v>0.49833218386341588</c:v>
                </c:pt>
                <c:pt idx="9">
                  <c:v>0.45527657266180238</c:v>
                </c:pt>
                <c:pt idx="10">
                  <c:v>0.55392804997239731</c:v>
                </c:pt>
                <c:pt idx="12">
                  <c:v>0.32920428973612237</c:v>
                </c:pt>
                <c:pt idx="13">
                  <c:v>0.44127773455480801</c:v>
                </c:pt>
                <c:pt idx="15">
                  <c:v>0.37294855438251318</c:v>
                </c:pt>
                <c:pt idx="16">
                  <c:v>0.44423852214328219</c:v>
                </c:pt>
                <c:pt idx="18">
                  <c:v>0.43326808476548506</c:v>
                </c:pt>
                <c:pt idx="19">
                  <c:v>0.39983307551355862</c:v>
                </c:pt>
                <c:pt idx="21">
                  <c:v>0.49739763973845075</c:v>
                </c:pt>
                <c:pt idx="22">
                  <c:v>0.40613506831183721</c:v>
                </c:pt>
                <c:pt idx="24">
                  <c:v>0.42123988699582082</c:v>
                </c:pt>
                <c:pt idx="25">
                  <c:v>0.39095685621252591</c:v>
                </c:pt>
                <c:pt idx="27">
                  <c:v>0.42160832800954384</c:v>
                </c:pt>
                <c:pt idx="28">
                  <c:v>0.36168982732703553</c:v>
                </c:pt>
                <c:pt idx="30">
                  <c:v>0.43610706099374252</c:v>
                </c:pt>
                <c:pt idx="31">
                  <c:v>0.29182077851609645</c:v>
                </c:pt>
                <c:pt idx="33">
                  <c:v>0.32325751648154255</c:v>
                </c:pt>
                <c:pt idx="34">
                  <c:v>0.29614532483026534</c:v>
                </c:pt>
                <c:pt idx="36">
                  <c:v>0.31355464315648962</c:v>
                </c:pt>
                <c:pt idx="37">
                  <c:v>0.17600711025672688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Hoja1!$C$2:$C$39</c:f>
              <c:numCache>
                <c:formatCode>###0%</c:formatCode>
                <c:ptCount val="38"/>
                <c:pt idx="0">
                  <c:v>0.31909190985233221</c:v>
                </c:pt>
                <c:pt idx="1">
                  <c:v>0.31438501423173432</c:v>
                </c:pt>
                <c:pt idx="3">
                  <c:v>0.59475723525900104</c:v>
                </c:pt>
                <c:pt idx="4">
                  <c:v>0.52813833572823077</c:v>
                </c:pt>
                <c:pt idx="6">
                  <c:v>0.48625630731648117</c:v>
                </c:pt>
                <c:pt idx="7">
                  <c:v>0.50166781613658595</c:v>
                </c:pt>
                <c:pt idx="9">
                  <c:v>0.5447234273381989</c:v>
                </c:pt>
                <c:pt idx="10">
                  <c:v>0.44607195002760308</c:v>
                </c:pt>
                <c:pt idx="12">
                  <c:v>0.67079571026387963</c:v>
                </c:pt>
                <c:pt idx="13">
                  <c:v>0.55872226544519288</c:v>
                </c:pt>
                <c:pt idx="15">
                  <c:v>0.62705144561748771</c:v>
                </c:pt>
                <c:pt idx="16">
                  <c:v>0.55576147785671814</c:v>
                </c:pt>
                <c:pt idx="18">
                  <c:v>0.56673191523451594</c:v>
                </c:pt>
                <c:pt idx="19">
                  <c:v>0.60016692448644149</c:v>
                </c:pt>
                <c:pt idx="21">
                  <c:v>0.50260236026154936</c:v>
                </c:pt>
                <c:pt idx="22">
                  <c:v>0.59386493168816312</c:v>
                </c:pt>
                <c:pt idx="24">
                  <c:v>0.57876011300417995</c:v>
                </c:pt>
                <c:pt idx="25">
                  <c:v>0.60904314378747482</c:v>
                </c:pt>
                <c:pt idx="27">
                  <c:v>0.5783916719904566</c:v>
                </c:pt>
                <c:pt idx="28">
                  <c:v>0.63831017267296519</c:v>
                </c:pt>
                <c:pt idx="30">
                  <c:v>0.56389293900625759</c:v>
                </c:pt>
                <c:pt idx="31">
                  <c:v>0.70817922148390455</c:v>
                </c:pt>
                <c:pt idx="33">
                  <c:v>0.67674248351845856</c:v>
                </c:pt>
                <c:pt idx="34">
                  <c:v>0.70385467516973577</c:v>
                </c:pt>
                <c:pt idx="36">
                  <c:v>0.68644535684351116</c:v>
                </c:pt>
                <c:pt idx="37">
                  <c:v>0.82399288974327334</c:v>
                </c:pt>
              </c:numCache>
            </c:numRef>
          </c:val>
        </c:ser>
        <c:gapWidth val="10"/>
        <c:overlap val="100"/>
        <c:axId val="141249920"/>
        <c:axId val="141251712"/>
      </c:barChart>
      <c:catAx>
        <c:axId val="141249920"/>
        <c:scaling>
          <c:orientation val="maxMin"/>
        </c:scaling>
        <c:delete val="1"/>
        <c:axPos val="l"/>
        <c:numFmt formatCode="General" sourceLinked="1"/>
        <c:tickLblPos val="none"/>
        <c:crossAx val="141251712"/>
        <c:crosses val="autoZero"/>
        <c:auto val="1"/>
        <c:lblAlgn val="ctr"/>
        <c:lblOffset val="100"/>
      </c:catAx>
      <c:valAx>
        <c:axId val="141251712"/>
        <c:scaling>
          <c:orientation val="minMax"/>
        </c:scaling>
        <c:delete val="1"/>
        <c:axPos val="t"/>
        <c:numFmt formatCode="0%" sourceLinked="1"/>
        <c:tickLblPos val="none"/>
        <c:crossAx val="1412499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es-CO"/>
    </a:p>
  </c:txPr>
  <c:externalData r:id="rId1"/>
</c:chartSpace>
</file>

<file path=ppt/charts/chart13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>
        <c:manualLayout>
          <c:layoutTarget val="inner"/>
          <c:xMode val="edge"/>
          <c:yMode val="edge"/>
          <c:x val="0.26309042684862333"/>
          <c:y val="3.7308888755950204E-2"/>
          <c:w val="0.7110832080375642"/>
          <c:h val="0.92538222248809965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Hoja1!$B$2:$B$39</c:f>
              <c:numCache>
                <c:formatCode>###0%</c:formatCode>
                <c:ptCount val="38"/>
                <c:pt idx="0">
                  <c:v>0.57508163391059208</c:v>
                </c:pt>
                <c:pt idx="1">
                  <c:v>0.90977981670162122</c:v>
                </c:pt>
                <c:pt idx="3">
                  <c:v>0.3647993493920928</c:v>
                </c:pt>
                <c:pt idx="4">
                  <c:v>0.8152170013984289</c:v>
                </c:pt>
                <c:pt idx="6">
                  <c:v>0.25997997618761226</c:v>
                </c:pt>
                <c:pt idx="7">
                  <c:v>0.59900757388249948</c:v>
                </c:pt>
                <c:pt idx="9">
                  <c:v>0.43407382947280587</c:v>
                </c:pt>
                <c:pt idx="10">
                  <c:v>0.72503671415730453</c:v>
                </c:pt>
                <c:pt idx="12">
                  <c:v>0.35392576452324276</c:v>
                </c:pt>
                <c:pt idx="13">
                  <c:v>0.78188615108930559</c:v>
                </c:pt>
                <c:pt idx="15">
                  <c:v>0.26653347505912284</c:v>
                </c:pt>
                <c:pt idx="16">
                  <c:v>0.50430369369020778</c:v>
                </c:pt>
                <c:pt idx="18">
                  <c:v>0.42727200092846823</c:v>
                </c:pt>
                <c:pt idx="19">
                  <c:v>0.61792419418696176</c:v>
                </c:pt>
                <c:pt idx="21">
                  <c:v>0.15827442846030906</c:v>
                </c:pt>
                <c:pt idx="22">
                  <c:v>0.46814388624551456</c:v>
                </c:pt>
                <c:pt idx="24">
                  <c:v>8.8999948379596364E-2</c:v>
                </c:pt>
                <c:pt idx="25">
                  <c:v>0.39104876474085259</c:v>
                </c:pt>
                <c:pt idx="27">
                  <c:v>0.53478507160370026</c:v>
                </c:pt>
                <c:pt idx="28">
                  <c:v>0.40643154134674797</c:v>
                </c:pt>
                <c:pt idx="30">
                  <c:v>0.18701749303973983</c:v>
                </c:pt>
                <c:pt idx="31">
                  <c:v>0.34824402668382226</c:v>
                </c:pt>
                <c:pt idx="33" formatCode="####%">
                  <c:v>0.32925445626832456</c:v>
                </c:pt>
                <c:pt idx="34" formatCode="####%">
                  <c:v>0.32968886312358398</c:v>
                </c:pt>
                <c:pt idx="36">
                  <c:v>0.26402869522860756</c:v>
                </c:pt>
                <c:pt idx="37">
                  <c:v>0.39083738634845444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Hoja1!$C$2:$C$39</c:f>
              <c:numCache>
                <c:formatCode>###0%</c:formatCode>
                <c:ptCount val="38"/>
                <c:pt idx="0">
                  <c:v>0.42491836608940947</c:v>
                </c:pt>
                <c:pt idx="1">
                  <c:v>9.0220183298379344E-2</c:v>
                </c:pt>
                <c:pt idx="3">
                  <c:v>0.63520065060790765</c:v>
                </c:pt>
                <c:pt idx="4">
                  <c:v>0.18478299860157094</c:v>
                </c:pt>
                <c:pt idx="6">
                  <c:v>0.74002002381238863</c:v>
                </c:pt>
                <c:pt idx="7">
                  <c:v>0.4009924261175003</c:v>
                </c:pt>
                <c:pt idx="9">
                  <c:v>0.56592617052719463</c:v>
                </c:pt>
                <c:pt idx="10">
                  <c:v>0.27496328584269553</c:v>
                </c:pt>
                <c:pt idx="12">
                  <c:v>0.64607423547675835</c:v>
                </c:pt>
                <c:pt idx="13">
                  <c:v>0.21811384891069421</c:v>
                </c:pt>
                <c:pt idx="15">
                  <c:v>0.73346652494087716</c:v>
                </c:pt>
                <c:pt idx="16">
                  <c:v>0.49569630630979233</c:v>
                </c:pt>
                <c:pt idx="18">
                  <c:v>0.57272799907153205</c:v>
                </c:pt>
                <c:pt idx="19">
                  <c:v>0.3820758058130384</c:v>
                </c:pt>
                <c:pt idx="21">
                  <c:v>0.84172557153969196</c:v>
                </c:pt>
                <c:pt idx="22">
                  <c:v>0.5318561137544856</c:v>
                </c:pt>
                <c:pt idx="24">
                  <c:v>0.91100005162040443</c:v>
                </c:pt>
                <c:pt idx="25">
                  <c:v>0.60895123525914896</c:v>
                </c:pt>
                <c:pt idx="27">
                  <c:v>0.46521492839630052</c:v>
                </c:pt>
                <c:pt idx="28">
                  <c:v>0.59356845865325158</c:v>
                </c:pt>
                <c:pt idx="30">
                  <c:v>0.81298250696025987</c:v>
                </c:pt>
                <c:pt idx="31">
                  <c:v>0.65175597331617896</c:v>
                </c:pt>
                <c:pt idx="33" formatCode="####%">
                  <c:v>0.67074554373167605</c:v>
                </c:pt>
                <c:pt idx="34" formatCode="####%">
                  <c:v>0.67031113687641664</c:v>
                </c:pt>
                <c:pt idx="36">
                  <c:v>0.73597130477139305</c:v>
                </c:pt>
                <c:pt idx="37">
                  <c:v>0.60916261365154678</c:v>
                </c:pt>
              </c:numCache>
            </c:numRef>
          </c:val>
        </c:ser>
        <c:gapWidth val="10"/>
        <c:overlap val="100"/>
        <c:axId val="141334016"/>
        <c:axId val="141335552"/>
      </c:barChart>
      <c:catAx>
        <c:axId val="141334016"/>
        <c:scaling>
          <c:orientation val="maxMin"/>
        </c:scaling>
        <c:delete val="1"/>
        <c:axPos val="l"/>
        <c:numFmt formatCode="General" sourceLinked="1"/>
        <c:tickLblPos val="none"/>
        <c:crossAx val="141335552"/>
        <c:crosses val="autoZero"/>
        <c:auto val="1"/>
        <c:lblAlgn val="ctr"/>
        <c:lblOffset val="100"/>
      </c:catAx>
      <c:valAx>
        <c:axId val="141335552"/>
        <c:scaling>
          <c:orientation val="minMax"/>
        </c:scaling>
        <c:delete val="1"/>
        <c:axPos val="t"/>
        <c:numFmt formatCode="0%" sourceLinked="1"/>
        <c:tickLblPos val="none"/>
        <c:crossAx val="1413340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es-CO"/>
    </a:p>
  </c:txPr>
  <c:externalData r:id="rId1"/>
</c:chartSpace>
</file>

<file path=ppt/charts/chart1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.26309042684862333"/>
          <c:y val="3.7308888755950204E-2"/>
          <c:w val="0.7110832080375642"/>
          <c:h val="0.92538222248809965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Hoja1!$B$2:$B$39</c:f>
              <c:numCache>
                <c:formatCode>###0%</c:formatCode>
                <c:ptCount val="38"/>
                <c:pt idx="0">
                  <c:v>0.59231653219025637</c:v>
                </c:pt>
                <c:pt idx="1">
                  <c:v>0.62539991694774244</c:v>
                </c:pt>
                <c:pt idx="3">
                  <c:v>0.42437565302343688</c:v>
                </c:pt>
                <c:pt idx="4">
                  <c:v>0.41916335515756031</c:v>
                </c:pt>
                <c:pt idx="6">
                  <c:v>0.20495514504385592</c:v>
                </c:pt>
                <c:pt idx="7">
                  <c:v>0.40662104090300383</c:v>
                </c:pt>
                <c:pt idx="9">
                  <c:v>0.51794733467981491</c:v>
                </c:pt>
                <c:pt idx="10">
                  <c:v>0.36048922238600695</c:v>
                </c:pt>
                <c:pt idx="12">
                  <c:v>0.42437565302343688</c:v>
                </c:pt>
                <c:pt idx="13">
                  <c:v>0.2186030128689487</c:v>
                </c:pt>
                <c:pt idx="15">
                  <c:v>0.51794733467981491</c:v>
                </c:pt>
                <c:pt idx="16">
                  <c:v>0.30869338069206281</c:v>
                </c:pt>
                <c:pt idx="18">
                  <c:v>0.42437565302343688</c:v>
                </c:pt>
                <c:pt idx="19">
                  <c:v>0.25664878230327381</c:v>
                </c:pt>
                <c:pt idx="21">
                  <c:v>0.13663676336257061</c:v>
                </c:pt>
                <c:pt idx="22">
                  <c:v>0.45419050167750852</c:v>
                </c:pt>
                <c:pt idx="24">
                  <c:v>0.29852682670023373</c:v>
                </c:pt>
                <c:pt idx="25">
                  <c:v>0.22713467563982487</c:v>
                </c:pt>
                <c:pt idx="27">
                  <c:v>0.13663676336257061</c:v>
                </c:pt>
                <c:pt idx="28">
                  <c:v>0.33235268980238286</c:v>
                </c:pt>
                <c:pt idx="30">
                  <c:v>0.54260924099342234</c:v>
                </c:pt>
                <c:pt idx="31">
                  <c:v>0.35006461064121708</c:v>
                </c:pt>
                <c:pt idx="33">
                  <c:v>0.20495514504385592</c:v>
                </c:pt>
                <c:pt idx="34">
                  <c:v>0.15118434697523594</c:v>
                </c:pt>
                <c:pt idx="36">
                  <c:v>0.13663676336257061</c:v>
                </c:pt>
                <c:pt idx="37">
                  <c:v>0.21976468492384349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Hoja1!$C$2:$C$39</c:f>
              <c:numCache>
                <c:formatCode>###0%</c:formatCode>
                <c:ptCount val="38"/>
                <c:pt idx="0">
                  <c:v>0.40768346780974329</c:v>
                </c:pt>
                <c:pt idx="1">
                  <c:v>0.3746000830522585</c:v>
                </c:pt>
                <c:pt idx="3">
                  <c:v>0.57562434697656362</c:v>
                </c:pt>
                <c:pt idx="4">
                  <c:v>0.58083664484243869</c:v>
                </c:pt>
                <c:pt idx="6">
                  <c:v>0.79504485495614463</c:v>
                </c:pt>
                <c:pt idx="7">
                  <c:v>0.59337895909699556</c:v>
                </c:pt>
                <c:pt idx="9">
                  <c:v>0.48205266532018615</c:v>
                </c:pt>
                <c:pt idx="10">
                  <c:v>0.63951077761399366</c:v>
                </c:pt>
                <c:pt idx="12">
                  <c:v>0.57562434697656362</c:v>
                </c:pt>
                <c:pt idx="13">
                  <c:v>0.78139698713105055</c:v>
                </c:pt>
                <c:pt idx="15">
                  <c:v>0.48205266532018615</c:v>
                </c:pt>
                <c:pt idx="16">
                  <c:v>0.69130661930793658</c:v>
                </c:pt>
                <c:pt idx="18">
                  <c:v>0.57562434697656362</c:v>
                </c:pt>
                <c:pt idx="19">
                  <c:v>0.74335121769672685</c:v>
                </c:pt>
                <c:pt idx="21">
                  <c:v>0.86336323663742964</c:v>
                </c:pt>
                <c:pt idx="22">
                  <c:v>0.54580949832249204</c:v>
                </c:pt>
                <c:pt idx="24">
                  <c:v>0.70147317329976655</c:v>
                </c:pt>
                <c:pt idx="25">
                  <c:v>0.77286532436017574</c:v>
                </c:pt>
                <c:pt idx="27">
                  <c:v>0.86336323663742964</c:v>
                </c:pt>
                <c:pt idx="28">
                  <c:v>0.66764731019761825</c:v>
                </c:pt>
                <c:pt idx="30">
                  <c:v>0.45739075900657822</c:v>
                </c:pt>
                <c:pt idx="31">
                  <c:v>0.64993538935878326</c:v>
                </c:pt>
                <c:pt idx="33">
                  <c:v>0.79504485495614463</c:v>
                </c:pt>
                <c:pt idx="34">
                  <c:v>0.84881565302476425</c:v>
                </c:pt>
                <c:pt idx="36">
                  <c:v>0.86336323663742964</c:v>
                </c:pt>
                <c:pt idx="37">
                  <c:v>0.7802353150761564</c:v>
                </c:pt>
              </c:numCache>
            </c:numRef>
          </c:val>
        </c:ser>
        <c:gapWidth val="10"/>
        <c:overlap val="100"/>
        <c:axId val="141505664"/>
        <c:axId val="141507200"/>
      </c:barChart>
      <c:catAx>
        <c:axId val="141505664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500">
                <a:solidFill>
                  <a:schemeClr val="tx2"/>
                </a:solidFill>
              </a:defRPr>
            </a:pPr>
            <a:endParaRPr lang="es-CO"/>
          </a:p>
        </c:txPr>
        <c:crossAx val="141507200"/>
        <c:crosses val="autoZero"/>
        <c:auto val="1"/>
        <c:lblAlgn val="ctr"/>
        <c:lblOffset val="100"/>
      </c:catAx>
      <c:valAx>
        <c:axId val="141507200"/>
        <c:scaling>
          <c:orientation val="minMax"/>
        </c:scaling>
        <c:delete val="1"/>
        <c:axPos val="t"/>
        <c:numFmt formatCode="0%" sourceLinked="1"/>
        <c:tickLblPos val="none"/>
        <c:crossAx val="1415056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es-CO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Todos los días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0.85772516720097558</c:v>
                </c:pt>
                <c:pt idx="1">
                  <c:v>0.85190513185057426</c:v>
                </c:pt>
                <c:pt idx="3">
                  <c:v>0.40802989277143298</c:v>
                </c:pt>
                <c:pt idx="4">
                  <c:v>0.43347836443293736</c:v>
                </c:pt>
                <c:pt idx="6">
                  <c:v>0.6367241222199258</c:v>
                </c:pt>
                <c:pt idx="7">
                  <c:v>0.72118255323210567</c:v>
                </c:pt>
                <c:pt idx="9">
                  <c:v>0.72143827191713827</c:v>
                </c:pt>
                <c:pt idx="10">
                  <c:v>0.7208312015936994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Entre 4 y 6 veces por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2.7326347008947992E-2</c:v>
                </c:pt>
                <c:pt idx="1">
                  <c:v>3.4345560683490081E-2</c:v>
                </c:pt>
                <c:pt idx="3">
                  <c:v>4.3936053502223564E-2</c:v>
                </c:pt>
                <c:pt idx="4">
                  <c:v>6.4881026787417473E-2</c:v>
                </c:pt>
                <c:pt idx="6">
                  <c:v>4.3564060894069362E-2</c:v>
                </c:pt>
                <c:pt idx="7">
                  <c:v>6.7586270586218494E-2</c:v>
                </c:pt>
                <c:pt idx="9">
                  <c:v>3.6074665691928451E-2</c:v>
                </c:pt>
                <c:pt idx="10">
                  <c:v>6.5651375525393407E-2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Entre 2 y 3 veces por semana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-4.1913423698014774E-3"/>
                  <c:y val="-2.223882535434479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2.5385358831939455E-2</c:v>
                </c:pt>
                <c:pt idx="1">
                  <c:v>1.9603616334088927E-2</c:v>
                </c:pt>
                <c:pt idx="3">
                  <c:v>6.4627948735500013E-2</c:v>
                </c:pt>
                <c:pt idx="4">
                  <c:v>4.9491359121379211E-2</c:v>
                </c:pt>
                <c:pt idx="6">
                  <c:v>3.3302283968095148E-2</c:v>
                </c:pt>
                <c:pt idx="7">
                  <c:v>4.8692486365333194E-2</c:v>
                </c:pt>
                <c:pt idx="9">
                  <c:v>3.2872984334299499E-2</c:v>
                </c:pt>
                <c:pt idx="10">
                  <c:v>3.411131759976236E-2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1 vez a la semana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1"/>
              <c:layout>
                <c:manualLayout>
                  <c:x val="2.0956711849007387E-3"/>
                  <c:y val="-2.223911720627674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###0%</c:formatCode>
                <c:ptCount val="11"/>
                <c:pt idx="0">
                  <c:v>1.079800367886532E-2</c:v>
                </c:pt>
                <c:pt idx="1">
                  <c:v>1.8801104346356221E-2</c:v>
                </c:pt>
                <c:pt idx="3">
                  <c:v>0.10190074899060499</c:v>
                </c:pt>
                <c:pt idx="4">
                  <c:v>4.334199395959043E-2</c:v>
                </c:pt>
                <c:pt idx="6">
                  <c:v>2.8071301812160443E-2</c:v>
                </c:pt>
                <c:pt idx="7">
                  <c:v>3.5791364223192693E-2</c:v>
                </c:pt>
                <c:pt idx="9">
                  <c:v>3.0482964712479233E-2</c:v>
                </c:pt>
                <c:pt idx="10">
                  <c:v>1.7784915894211922E-2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Ocasionalmente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0"/>
                  <c:y val="1.853259767189714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1.853259767189712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###0%</c:formatCode>
                <c:ptCount val="11"/>
                <c:pt idx="0">
                  <c:v>3.7090043938459299E-2</c:v>
                </c:pt>
                <c:pt idx="1">
                  <c:v>3.1284518386195587E-2</c:v>
                </c:pt>
                <c:pt idx="3">
                  <c:v>0.17230367349077916</c:v>
                </c:pt>
                <c:pt idx="4">
                  <c:v>0.22705593592440476</c:v>
                </c:pt>
                <c:pt idx="6">
                  <c:v>0.10336356207130294</c:v>
                </c:pt>
                <c:pt idx="7">
                  <c:v>8.113979029377702E-2</c:v>
                </c:pt>
                <c:pt idx="9">
                  <c:v>7.6574907585029384E-2</c:v>
                </c:pt>
                <c:pt idx="10">
                  <c:v>6.6375346811914149E-2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Nunca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4.1675079340814748E-2</c:v>
                </c:pt>
                <c:pt idx="1">
                  <c:v>4.4060068399296423E-2</c:v>
                </c:pt>
                <c:pt idx="3">
                  <c:v>0.20920168250945895</c:v>
                </c:pt>
                <c:pt idx="4">
                  <c:v>0.18175131977427356</c:v>
                </c:pt>
                <c:pt idx="6">
                  <c:v>0.15497466903444843</c:v>
                </c:pt>
                <c:pt idx="7">
                  <c:v>4.5607535299373864E-2</c:v>
                </c:pt>
                <c:pt idx="9">
                  <c:v>0.10255620575912602</c:v>
                </c:pt>
                <c:pt idx="10">
                  <c:v>9.5245842575021125E-2</c:v>
                </c:pt>
              </c:numCache>
            </c:numRef>
          </c:val>
        </c:ser>
        <c:gapWidth val="10"/>
        <c:overlap val="100"/>
        <c:axId val="103817600"/>
        <c:axId val="103819136"/>
      </c:barChart>
      <c:catAx>
        <c:axId val="10381760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03819136"/>
        <c:crosses val="autoZero"/>
        <c:auto val="1"/>
        <c:lblAlgn val="ctr"/>
        <c:lblOffset val="100"/>
      </c:catAx>
      <c:valAx>
        <c:axId val="103819136"/>
        <c:scaling>
          <c:orientation val="minMax"/>
        </c:scaling>
        <c:delete val="1"/>
        <c:axPos val="t"/>
        <c:numFmt formatCode="0%" sourceLinked="1"/>
        <c:tickLblPos val="none"/>
        <c:crossAx val="1038176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1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.26309042684862333"/>
          <c:y val="3.7308888755950204E-2"/>
          <c:w val="0.7110832080375642"/>
          <c:h val="0.92538222248809965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Hoja1!$B$2:$B$39</c:f>
              <c:numCache>
                <c:formatCode>###0%</c:formatCode>
                <c:ptCount val="38"/>
                <c:pt idx="0">
                  <c:v>0.65882774672999289</c:v>
                </c:pt>
                <c:pt idx="1">
                  <c:v>0.73426663978407003</c:v>
                </c:pt>
                <c:pt idx="3">
                  <c:v>0.47121426976326908</c:v>
                </c:pt>
                <c:pt idx="4">
                  <c:v>0.51635249636912561</c:v>
                </c:pt>
                <c:pt idx="6">
                  <c:v>0.51813639518782406</c:v>
                </c:pt>
                <c:pt idx="7">
                  <c:v>0.40969651043179633</c:v>
                </c:pt>
                <c:pt idx="9">
                  <c:v>0.37835656700908393</c:v>
                </c:pt>
                <c:pt idx="10">
                  <c:v>0.47889986057955852</c:v>
                </c:pt>
                <c:pt idx="12">
                  <c:v>0.34504293412079512</c:v>
                </c:pt>
                <c:pt idx="13">
                  <c:v>0.43266492521346311</c:v>
                </c:pt>
                <c:pt idx="15">
                  <c:v>0.39603094103972497</c:v>
                </c:pt>
                <c:pt idx="16">
                  <c:v>0.41211619276862438</c:v>
                </c:pt>
                <c:pt idx="18">
                  <c:v>0.37108426886467544</c:v>
                </c:pt>
                <c:pt idx="19">
                  <c:v>0.30233383795182667</c:v>
                </c:pt>
                <c:pt idx="21">
                  <c:v>0.51549850607313463</c:v>
                </c:pt>
                <c:pt idx="22">
                  <c:v>0.43939747586212591</c:v>
                </c:pt>
                <c:pt idx="24">
                  <c:v>0.44689252561317233</c:v>
                </c:pt>
                <c:pt idx="25">
                  <c:v>0.34400211285661081</c:v>
                </c:pt>
                <c:pt idx="27">
                  <c:v>0.2627358244721652</c:v>
                </c:pt>
                <c:pt idx="28">
                  <c:v>0.28833825394642582</c:v>
                </c:pt>
                <c:pt idx="30">
                  <c:v>0.28201036786452577</c:v>
                </c:pt>
                <c:pt idx="31">
                  <c:v>0.44408857746296077</c:v>
                </c:pt>
                <c:pt idx="33">
                  <c:v>0.25323373011381073</c:v>
                </c:pt>
                <c:pt idx="34">
                  <c:v>0.30057795129449072</c:v>
                </c:pt>
                <c:pt idx="36">
                  <c:v>0.29317787380034493</c:v>
                </c:pt>
                <c:pt idx="37">
                  <c:v>0.30314816822908114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Hoja1!$C$2:$C$39</c:f>
              <c:numCache>
                <c:formatCode>###0%</c:formatCode>
                <c:ptCount val="38"/>
                <c:pt idx="0">
                  <c:v>0.341172253270008</c:v>
                </c:pt>
                <c:pt idx="1">
                  <c:v>0.26573336021593025</c:v>
                </c:pt>
                <c:pt idx="3">
                  <c:v>0.52878573023673092</c:v>
                </c:pt>
                <c:pt idx="4">
                  <c:v>0.48364750363087522</c:v>
                </c:pt>
                <c:pt idx="6">
                  <c:v>0.48186360481217488</c:v>
                </c:pt>
                <c:pt idx="7">
                  <c:v>0.59030348956820311</c:v>
                </c:pt>
                <c:pt idx="9">
                  <c:v>0.62164343299091718</c:v>
                </c:pt>
                <c:pt idx="10">
                  <c:v>0.5211001394204422</c:v>
                </c:pt>
                <c:pt idx="12">
                  <c:v>0.65495706587920455</c:v>
                </c:pt>
                <c:pt idx="13">
                  <c:v>0.56733507478653789</c:v>
                </c:pt>
                <c:pt idx="15">
                  <c:v>0.60396905896027553</c:v>
                </c:pt>
                <c:pt idx="16">
                  <c:v>0.58788380723137601</c:v>
                </c:pt>
                <c:pt idx="18">
                  <c:v>0.62891573113532484</c:v>
                </c:pt>
                <c:pt idx="19">
                  <c:v>0.69766616204817433</c:v>
                </c:pt>
                <c:pt idx="21">
                  <c:v>0.48450149392686565</c:v>
                </c:pt>
                <c:pt idx="22">
                  <c:v>0.56060252413787481</c:v>
                </c:pt>
                <c:pt idx="24">
                  <c:v>0.55310747438682761</c:v>
                </c:pt>
                <c:pt idx="25">
                  <c:v>0.65599788714339091</c:v>
                </c:pt>
                <c:pt idx="27">
                  <c:v>0.73726417552783408</c:v>
                </c:pt>
                <c:pt idx="28">
                  <c:v>0.71166174605357591</c:v>
                </c:pt>
                <c:pt idx="30">
                  <c:v>0.71798963213547573</c:v>
                </c:pt>
                <c:pt idx="31">
                  <c:v>0.55591142253704062</c:v>
                </c:pt>
                <c:pt idx="33">
                  <c:v>0.74676626988618866</c:v>
                </c:pt>
                <c:pt idx="34">
                  <c:v>0.69942204870551006</c:v>
                </c:pt>
                <c:pt idx="36">
                  <c:v>0.70682212619965501</c:v>
                </c:pt>
                <c:pt idx="37">
                  <c:v>0.69685183177091925</c:v>
                </c:pt>
              </c:numCache>
            </c:numRef>
          </c:val>
        </c:ser>
        <c:gapWidth val="10"/>
        <c:overlap val="100"/>
        <c:axId val="141589504"/>
        <c:axId val="141595392"/>
      </c:barChart>
      <c:catAx>
        <c:axId val="141589504"/>
        <c:scaling>
          <c:orientation val="maxMin"/>
        </c:scaling>
        <c:delete val="1"/>
        <c:axPos val="l"/>
        <c:numFmt formatCode="General" sourceLinked="1"/>
        <c:tickLblPos val="none"/>
        <c:crossAx val="141595392"/>
        <c:crosses val="autoZero"/>
        <c:auto val="1"/>
        <c:lblAlgn val="ctr"/>
        <c:lblOffset val="100"/>
      </c:catAx>
      <c:valAx>
        <c:axId val="141595392"/>
        <c:scaling>
          <c:orientation val="minMax"/>
        </c:scaling>
        <c:delete val="1"/>
        <c:axPos val="t"/>
        <c:numFmt formatCode="0%" sourceLinked="1"/>
        <c:tickLblPos val="none"/>
        <c:crossAx val="1415895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es-CO"/>
    </a:p>
  </c:txPr>
  <c:externalData r:id="rId1"/>
</c:chartSpace>
</file>

<file path=ppt/charts/chart1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.26309042684862333"/>
          <c:y val="3.7308888755950204E-2"/>
          <c:w val="0.7110832080375642"/>
          <c:h val="0.92538222248809965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Hoja1!$B$2:$B$39</c:f>
              <c:numCache>
                <c:formatCode>###0%</c:formatCode>
                <c:ptCount val="38"/>
                <c:pt idx="0">
                  <c:v>0.74848185265671896</c:v>
                </c:pt>
                <c:pt idx="1">
                  <c:v>0.749058410463878</c:v>
                </c:pt>
                <c:pt idx="3">
                  <c:v>0.47699104096526318</c:v>
                </c:pt>
                <c:pt idx="4">
                  <c:v>0.55908060790955494</c:v>
                </c:pt>
                <c:pt idx="6">
                  <c:v>0.42128911232897082</c:v>
                </c:pt>
                <c:pt idx="7">
                  <c:v>0.52030710502333755</c:v>
                </c:pt>
                <c:pt idx="9">
                  <c:v>0.43635965330219306</c:v>
                </c:pt>
                <c:pt idx="10">
                  <c:v>0.51510328901828717</c:v>
                </c:pt>
                <c:pt idx="12">
                  <c:v>0.32362139994903294</c:v>
                </c:pt>
                <c:pt idx="13">
                  <c:v>0.50115810806581218</c:v>
                </c:pt>
                <c:pt idx="15">
                  <c:v>0.39452693325554933</c:v>
                </c:pt>
                <c:pt idx="16">
                  <c:v>0.4787645424517491</c:v>
                </c:pt>
                <c:pt idx="18">
                  <c:v>0.44393570505371749</c:v>
                </c:pt>
                <c:pt idx="19">
                  <c:v>0.44504800051130089</c:v>
                </c:pt>
                <c:pt idx="21">
                  <c:v>0.40702787419476028</c:v>
                </c:pt>
                <c:pt idx="22">
                  <c:v>0.38528951869434397</c:v>
                </c:pt>
                <c:pt idx="24">
                  <c:v>0.34166493524784719</c:v>
                </c:pt>
                <c:pt idx="25">
                  <c:v>0.39215404233228074</c:v>
                </c:pt>
                <c:pt idx="27">
                  <c:v>0.42590081961657328</c:v>
                </c:pt>
                <c:pt idx="28">
                  <c:v>0.33524913620774288</c:v>
                </c:pt>
                <c:pt idx="30">
                  <c:v>0.39624982344322091</c:v>
                </c:pt>
                <c:pt idx="31">
                  <c:v>0.29557481997223745</c:v>
                </c:pt>
                <c:pt idx="33">
                  <c:v>0.2988362530362304</c:v>
                </c:pt>
                <c:pt idx="34">
                  <c:v>0.32146570679043412</c:v>
                </c:pt>
                <c:pt idx="36">
                  <c:v>0.28550671300813402</c:v>
                </c:pt>
                <c:pt idx="37">
                  <c:v>0.1978330081470559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Hoja1!$C$2:$C$39</c:f>
              <c:numCache>
                <c:formatCode>###0%</c:formatCode>
                <c:ptCount val="38"/>
                <c:pt idx="0">
                  <c:v>0.25151814734328232</c:v>
                </c:pt>
                <c:pt idx="1">
                  <c:v>0.25094158953612411</c:v>
                </c:pt>
                <c:pt idx="3">
                  <c:v>0.52300895903473654</c:v>
                </c:pt>
                <c:pt idx="4">
                  <c:v>0.44091939209044595</c:v>
                </c:pt>
                <c:pt idx="6">
                  <c:v>0.57871088767102963</c:v>
                </c:pt>
                <c:pt idx="7">
                  <c:v>0.47969289497666273</c:v>
                </c:pt>
                <c:pt idx="9">
                  <c:v>0.56364034669780794</c:v>
                </c:pt>
                <c:pt idx="10">
                  <c:v>0.4848967109817135</c:v>
                </c:pt>
                <c:pt idx="12">
                  <c:v>0.67637860005096762</c:v>
                </c:pt>
                <c:pt idx="13">
                  <c:v>0.49884189193418876</c:v>
                </c:pt>
                <c:pt idx="15">
                  <c:v>0.60547306674445134</c:v>
                </c:pt>
                <c:pt idx="16">
                  <c:v>0.52123545754825162</c:v>
                </c:pt>
                <c:pt idx="18">
                  <c:v>0.5560642949462824</c:v>
                </c:pt>
                <c:pt idx="19">
                  <c:v>0.55495199948869989</c:v>
                </c:pt>
                <c:pt idx="21">
                  <c:v>0.59297212580523906</c:v>
                </c:pt>
                <c:pt idx="22">
                  <c:v>0.61471048130565653</c:v>
                </c:pt>
                <c:pt idx="24">
                  <c:v>0.65833506475215342</c:v>
                </c:pt>
                <c:pt idx="25">
                  <c:v>0.60784595766772098</c:v>
                </c:pt>
                <c:pt idx="27">
                  <c:v>0.57409918038342755</c:v>
                </c:pt>
                <c:pt idx="28">
                  <c:v>0.66475086379225767</c:v>
                </c:pt>
                <c:pt idx="30">
                  <c:v>0.6037501765567802</c:v>
                </c:pt>
                <c:pt idx="31">
                  <c:v>0.70442518002776311</c:v>
                </c:pt>
                <c:pt idx="33">
                  <c:v>0.70116374696376949</c:v>
                </c:pt>
                <c:pt idx="34">
                  <c:v>0.67853429320956749</c:v>
                </c:pt>
                <c:pt idx="36">
                  <c:v>0.71449328699186609</c:v>
                </c:pt>
                <c:pt idx="37">
                  <c:v>0.80216699185294338</c:v>
                </c:pt>
              </c:numCache>
            </c:numRef>
          </c:val>
        </c:ser>
        <c:gapWidth val="10"/>
        <c:overlap val="100"/>
        <c:axId val="141427840"/>
        <c:axId val="141429376"/>
      </c:barChart>
      <c:catAx>
        <c:axId val="141427840"/>
        <c:scaling>
          <c:orientation val="maxMin"/>
        </c:scaling>
        <c:delete val="1"/>
        <c:axPos val="l"/>
        <c:numFmt formatCode="General" sourceLinked="1"/>
        <c:tickLblPos val="none"/>
        <c:crossAx val="141429376"/>
        <c:crosses val="autoZero"/>
        <c:auto val="1"/>
        <c:lblAlgn val="ctr"/>
        <c:lblOffset val="100"/>
      </c:catAx>
      <c:valAx>
        <c:axId val="141429376"/>
        <c:scaling>
          <c:orientation val="minMax"/>
        </c:scaling>
        <c:delete val="1"/>
        <c:axPos val="t"/>
        <c:numFmt formatCode="0%" sourceLinked="1"/>
        <c:tickLblPos val="none"/>
        <c:crossAx val="1414278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es-CO"/>
    </a:p>
  </c:txPr>
  <c:externalData r:id="rId1"/>
</c:chartSpace>
</file>

<file path=ppt/charts/chart1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Inmediatamente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2013</c:v>
                </c:pt>
                <c:pt idx="1">
                  <c:v>2014</c:v>
                </c:pt>
              </c:numCache>
            </c:numRef>
          </c:cat>
          <c:val>
            <c:numRef>
              <c:f>Hoja1!$B$2:$B$3</c:f>
              <c:numCache>
                <c:formatCode>###0%</c:formatCode>
                <c:ptCount val="2"/>
                <c:pt idx="0">
                  <c:v>0.32825282249607357</c:v>
                </c:pt>
                <c:pt idx="1">
                  <c:v>0.32548796752338427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Entre 1 y 2 días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2013</c:v>
                </c:pt>
                <c:pt idx="1">
                  <c:v>2014</c:v>
                </c:pt>
              </c:numCache>
            </c:numRef>
          </c:cat>
          <c:val>
            <c:numRef>
              <c:f>Hoja1!$C$2:$C$3</c:f>
              <c:numCache>
                <c:formatCode>###0%</c:formatCode>
                <c:ptCount val="2"/>
                <c:pt idx="0">
                  <c:v>0.24503901691762148</c:v>
                </c:pt>
                <c:pt idx="1">
                  <c:v>0.15384568795411441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Entre 3 y 7 días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2013</c:v>
                </c:pt>
                <c:pt idx="1">
                  <c:v>2014</c:v>
                </c:pt>
              </c:numCache>
            </c:numRef>
          </c:cat>
          <c:val>
            <c:numRef>
              <c:f>Hoja1!$D$2:$D$3</c:f>
              <c:numCache>
                <c:formatCode>###0%</c:formatCode>
                <c:ptCount val="2"/>
                <c:pt idx="0">
                  <c:v>0.13634789056089153</c:v>
                </c:pt>
                <c:pt idx="1">
                  <c:v>0.13110718550562328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En 2 semanas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2013</c:v>
                </c:pt>
                <c:pt idx="1">
                  <c:v>2014</c:v>
                </c:pt>
              </c:numCache>
            </c:numRef>
          </c:cat>
          <c:val>
            <c:numRef>
              <c:f>Hoja1!$E$2:$E$3</c:f>
              <c:numCache>
                <c:formatCode>###0%</c:formatCode>
                <c:ptCount val="2"/>
                <c:pt idx="0">
                  <c:v>0.17205521026210821</c:v>
                </c:pt>
                <c:pt idx="1">
                  <c:v>1.3444189013321268E-2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Más de 2 semanas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2013</c:v>
                </c:pt>
                <c:pt idx="1">
                  <c:v>2014</c:v>
                </c:pt>
              </c:numCache>
            </c:numRef>
          </c:cat>
          <c:val>
            <c:numRef>
              <c:f>Hoja1!$F$2:$F$3</c:f>
              <c:numCache>
                <c:formatCode>###0%</c:formatCode>
                <c:ptCount val="2"/>
                <c:pt idx="0">
                  <c:v>2.7880442128378046E-2</c:v>
                </c:pt>
                <c:pt idx="1">
                  <c:v>2.8124943561527397E-2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No espera respuesta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2013</c:v>
                </c:pt>
                <c:pt idx="1">
                  <c:v>2014</c:v>
                </c:pt>
              </c:numCache>
            </c:numRef>
          </c:cat>
          <c:val>
            <c:numRef>
              <c:f>Hoja1!$G$2:$G$3</c:f>
              <c:numCache>
                <c:formatCode>###0%</c:formatCode>
                <c:ptCount val="2"/>
                <c:pt idx="0">
                  <c:v>9.0424617634927748E-2</c:v>
                </c:pt>
                <c:pt idx="1">
                  <c:v>0.34799002644202975</c:v>
                </c:pt>
              </c:numCache>
            </c:numRef>
          </c:val>
        </c:ser>
        <c:gapWidth val="10"/>
        <c:overlap val="100"/>
        <c:axId val="141768192"/>
        <c:axId val="141769728"/>
      </c:barChart>
      <c:catAx>
        <c:axId val="141768192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41769728"/>
        <c:crosses val="autoZero"/>
        <c:auto val="1"/>
        <c:lblAlgn val="ctr"/>
        <c:lblOffset val="100"/>
      </c:catAx>
      <c:valAx>
        <c:axId val="141769728"/>
        <c:scaling>
          <c:orientation val="minMax"/>
        </c:scaling>
        <c:delete val="1"/>
        <c:axPos val="t"/>
        <c:numFmt formatCode="0%" sourceLinked="1"/>
        <c:tickLblPos val="none"/>
        <c:crossAx val="14176819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2.4406840971565258E-2"/>
          <c:y val="2.8712991045842372E-2"/>
          <c:w val="0.96168432315650065"/>
          <c:h val="0.17868071719173381"/>
        </c:manualLayout>
      </c:layout>
      <c:txPr>
        <a:bodyPr/>
        <a:lstStyle/>
        <a:p>
          <a:pPr>
            <a:defRPr lang="es-CO" sz="1050">
              <a:solidFill>
                <a:schemeClr val="tx2"/>
              </a:solidFill>
            </a:defRPr>
          </a:pPr>
          <a:endParaRPr lang="es-CO"/>
        </a:p>
      </c:txPr>
    </c:legend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1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Inmediatamente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Hoja1!$A$2:$A$9</c:f>
              <c:numCache>
                <c:formatCode>General</c:formatCode>
                <c:ptCount val="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Hoja1!$B$2:$B$9</c:f>
              <c:numCache>
                <c:formatCode>###0%</c:formatCode>
                <c:ptCount val="8"/>
                <c:pt idx="0">
                  <c:v>0.31142201656292373</c:v>
                </c:pt>
                <c:pt idx="1">
                  <c:v>0.27822478932000272</c:v>
                </c:pt>
                <c:pt idx="3">
                  <c:v>0.39729799174554764</c:v>
                </c:pt>
                <c:pt idx="4">
                  <c:v>0.32017565738836062</c:v>
                </c:pt>
                <c:pt idx="6">
                  <c:v>0.16346859808916966</c:v>
                </c:pt>
                <c:pt idx="7">
                  <c:v>0.71296579658162085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 Entre 1 y 2 días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Hoja1!$A$2:$A$9</c:f>
              <c:numCache>
                <c:formatCode>General</c:formatCode>
                <c:ptCount val="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Hoja1!$C$2:$C$9</c:f>
              <c:numCache>
                <c:formatCode>###0%</c:formatCode>
                <c:ptCount val="8"/>
                <c:pt idx="0">
                  <c:v>0.24129767540132693</c:v>
                </c:pt>
                <c:pt idx="1">
                  <c:v>0.12780722534347835</c:v>
                </c:pt>
                <c:pt idx="3">
                  <c:v>0.23364395751340872</c:v>
                </c:pt>
                <c:pt idx="4">
                  <c:v>0.20500479950440972</c:v>
                </c:pt>
                <c:pt idx="6">
                  <c:v>0.30174633030713083</c:v>
                </c:pt>
                <c:pt idx="7">
                  <c:v>0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 Entre 3 y 7 días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Hoja1!$A$2:$A$9</c:f>
              <c:numCache>
                <c:formatCode>General</c:formatCode>
                <c:ptCount val="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Hoja1!$D$2:$D$9</c:f>
              <c:numCache>
                <c:formatCode>###0%</c:formatCode>
                <c:ptCount val="8"/>
                <c:pt idx="0">
                  <c:v>0.11197676904072658</c:v>
                </c:pt>
                <c:pt idx="1">
                  <c:v>0.17831294938031483</c:v>
                </c:pt>
                <c:pt idx="3">
                  <c:v>0.17600725258947414</c:v>
                </c:pt>
                <c:pt idx="4">
                  <c:v>9.8732900743157534E-2</c:v>
                </c:pt>
                <c:pt idx="6">
                  <c:v>0.10825904659881402</c:v>
                </c:pt>
                <c:pt idx="7">
                  <c:v>0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 En 2 semanas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Hoja1!$A$2:$A$9</c:f>
              <c:numCache>
                <c:formatCode>General</c:formatCode>
                <c:ptCount val="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Hoja1!$E$2:$E$9</c:f>
              <c:numCache>
                <c:formatCode>###0%</c:formatCode>
                <c:ptCount val="8"/>
                <c:pt idx="0">
                  <c:v>0.16161556749667738</c:v>
                </c:pt>
                <c:pt idx="1">
                  <c:v>1.7195546340156487E-3</c:v>
                </c:pt>
                <c:pt idx="3">
                  <c:v>0.12021433411736908</c:v>
                </c:pt>
                <c:pt idx="4">
                  <c:v>2.8259511887140015E-2</c:v>
                </c:pt>
                <c:pt idx="6">
                  <c:v>0.40024705783449116</c:v>
                </c:pt>
                <c:pt idx="7">
                  <c:v>0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Más de 2 semanas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Hoja1!$A$2:$A$9</c:f>
              <c:numCache>
                <c:formatCode>General</c:formatCode>
                <c:ptCount val="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Hoja1!$F$2:$F$9</c:f>
              <c:numCache>
                <c:formatCode>###0%</c:formatCode>
                <c:ptCount val="8"/>
                <c:pt idx="0">
                  <c:v>2.3276436653733332E-2</c:v>
                </c:pt>
                <c:pt idx="1">
                  <c:v>2.0792881179835038E-2</c:v>
                </c:pt>
                <c:pt idx="3">
                  <c:v>3.4311063496424411E-2</c:v>
                </c:pt>
                <c:pt idx="4">
                  <c:v>3.7507717572521714E-2</c:v>
                </c:pt>
                <c:pt idx="6">
                  <c:v>2.6278967170394563E-2</c:v>
                </c:pt>
                <c:pt idx="7">
                  <c:v>1.8916620304462277E-2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6 No espera respuesta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Hoja1!$A$2:$A$9</c:f>
              <c:numCache>
                <c:formatCode>General</c:formatCode>
                <c:ptCount val="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Hoja1!$G$2:$G$9</c:f>
              <c:numCache>
                <c:formatCode>###0%</c:formatCode>
                <c:ptCount val="8"/>
                <c:pt idx="0">
                  <c:v>0.15041153484461278</c:v>
                </c:pt>
                <c:pt idx="1">
                  <c:v>0.39314260014235414</c:v>
                </c:pt>
                <c:pt idx="3">
                  <c:v>3.852540053777654E-2</c:v>
                </c:pt>
                <c:pt idx="4">
                  <c:v>0.31031941290441212</c:v>
                </c:pt>
                <c:pt idx="7">
                  <c:v>0.26811758311391681</c:v>
                </c:pt>
              </c:numCache>
            </c:numRef>
          </c:val>
        </c:ser>
        <c:gapWidth val="10"/>
        <c:overlap val="100"/>
        <c:axId val="141994240"/>
        <c:axId val="142012416"/>
      </c:barChart>
      <c:catAx>
        <c:axId val="14199424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42012416"/>
        <c:crosses val="autoZero"/>
        <c:auto val="1"/>
        <c:lblAlgn val="ctr"/>
        <c:lblOffset val="100"/>
      </c:catAx>
      <c:valAx>
        <c:axId val="142012416"/>
        <c:scaling>
          <c:orientation val="minMax"/>
        </c:scaling>
        <c:delete val="1"/>
        <c:axPos val="t"/>
        <c:numFmt formatCode="0%" sourceLinked="1"/>
        <c:tickLblPos val="none"/>
        <c:crossAx val="1419942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1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Inmediatamente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Hoja1!$A$2:$A$9</c:f>
              <c:numCache>
                <c:formatCode>General</c:formatCode>
                <c:ptCount val="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Hoja1!$B$2:$B$9</c:f>
              <c:numCache>
                <c:formatCode>###0%</c:formatCode>
                <c:ptCount val="8"/>
                <c:pt idx="0">
                  <c:v>0.47429085931213649</c:v>
                </c:pt>
                <c:pt idx="1">
                  <c:v>0.33047725475438605</c:v>
                </c:pt>
                <c:pt idx="3">
                  <c:v>0.34612945283447322</c:v>
                </c:pt>
                <c:pt idx="4">
                  <c:v>0.3966047144219268</c:v>
                </c:pt>
                <c:pt idx="6">
                  <c:v>0.30334920251823361</c:v>
                </c:pt>
                <c:pt idx="7">
                  <c:v>0.31825605795510231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 Entre 1 y 2 días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Hoja1!$A$2:$A$9</c:f>
              <c:numCache>
                <c:formatCode>General</c:formatCode>
                <c:ptCount val="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Hoja1!$C$2:$C$9</c:f>
              <c:numCache>
                <c:formatCode>###0%</c:formatCode>
                <c:ptCount val="8"/>
                <c:pt idx="0">
                  <c:v>9.5282671835269034E-2</c:v>
                </c:pt>
                <c:pt idx="1">
                  <c:v>0.20233436543800354</c:v>
                </c:pt>
                <c:pt idx="3">
                  <c:v>0.27653571224682993</c:v>
                </c:pt>
                <c:pt idx="4">
                  <c:v>0.1508663115966207</c:v>
                </c:pt>
                <c:pt idx="6">
                  <c:v>0.26277749824945212</c:v>
                </c:pt>
                <c:pt idx="7">
                  <c:v>0.14290724966586507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 Entre 3 y 7 días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Hoja1!$A$2:$A$9</c:f>
              <c:numCache>
                <c:formatCode>General</c:formatCode>
                <c:ptCount val="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Hoja1!$D$2:$D$9</c:f>
              <c:numCache>
                <c:formatCode>###0%</c:formatCode>
                <c:ptCount val="8"/>
                <c:pt idx="0">
                  <c:v>6.8318381681285303E-2</c:v>
                </c:pt>
                <c:pt idx="1">
                  <c:v>0.14115662910939039</c:v>
                </c:pt>
                <c:pt idx="3">
                  <c:v>0.26112376505952245</c:v>
                </c:pt>
                <c:pt idx="4">
                  <c:v>0.10326018130166423</c:v>
                </c:pt>
                <c:pt idx="6">
                  <c:v>0.12711533836785691</c:v>
                </c:pt>
                <c:pt idx="7">
                  <c:v>0.13116816468379486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 En 2 semanas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1"/>
              <c:layout>
                <c:manualLayout>
                  <c:x val="0"/>
                  <c:y val="-1.8532597671897143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2.3722004998805416E-3"/>
                  <c:y val="-2.223911720627681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Hoja1!$A$2:$A$9</c:f>
              <c:numCache>
                <c:formatCode>General</c:formatCode>
                <c:ptCount val="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Hoja1!$E$2:$E$9</c:f>
              <c:numCache>
                <c:formatCode>General</c:formatCode>
                <c:ptCount val="8"/>
                <c:pt idx="0" formatCode="###0%">
                  <c:v>0.21942050797958082</c:v>
                </c:pt>
                <c:pt idx="3" formatCode="###0%">
                  <c:v>9.4630180638858946E-2</c:v>
                </c:pt>
                <c:pt idx="4" formatCode="###0%">
                  <c:v>4.1515622428399165E-2</c:v>
                </c:pt>
                <c:pt idx="6" formatCode="###0%">
                  <c:v>0.17700425964409144</c:v>
                </c:pt>
                <c:pt idx="7" formatCode="###0%">
                  <c:v>1.4147667641930223E-2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Más de 2 semanas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1"/>
              <c:layout>
                <c:manualLayout>
                  <c:x val="9.4888019995222287E-3"/>
                  <c:y val="2.594563674065599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1861002499402794E-2"/>
                  <c:y val="2.594563674065595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Hoja1!$A$2:$A$9</c:f>
              <c:numCache>
                <c:formatCode>General</c:formatCode>
                <c:ptCount val="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Hoja1!$F$2:$F$9</c:f>
              <c:numCache>
                <c:formatCode>###0%</c:formatCode>
                <c:ptCount val="8"/>
                <c:pt idx="1">
                  <c:v>5.7896521386036272E-2</c:v>
                </c:pt>
                <c:pt idx="4">
                  <c:v>1.9150959668927599E-2</c:v>
                </c:pt>
                <c:pt idx="6">
                  <c:v>3.6464541603948429E-2</c:v>
                </c:pt>
                <c:pt idx="7">
                  <c:v>2.2019687838515989E-2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6 No espera respuesta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Hoja1!$A$2:$A$9</c:f>
              <c:numCache>
                <c:formatCode>General</c:formatCode>
                <c:ptCount val="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Hoja1!$G$2:$G$9</c:f>
              <c:numCache>
                <c:formatCode>###0%</c:formatCode>
                <c:ptCount val="8"/>
                <c:pt idx="0">
                  <c:v>0.14268757919172845</c:v>
                </c:pt>
                <c:pt idx="1">
                  <c:v>0.26813522931218375</c:v>
                </c:pt>
                <c:pt idx="3">
                  <c:v>2.1580889220315671E-2</c:v>
                </c:pt>
                <c:pt idx="4">
                  <c:v>0.28860221058246238</c:v>
                </c:pt>
                <c:pt idx="6">
                  <c:v>9.328915961641758E-2</c:v>
                </c:pt>
                <c:pt idx="7">
                  <c:v>0.37150117221479262</c:v>
                </c:pt>
              </c:numCache>
            </c:numRef>
          </c:val>
        </c:ser>
        <c:gapWidth val="10"/>
        <c:overlap val="100"/>
        <c:axId val="142203904"/>
        <c:axId val="142091008"/>
      </c:barChart>
      <c:catAx>
        <c:axId val="142203904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42091008"/>
        <c:crosses val="autoZero"/>
        <c:auto val="1"/>
        <c:lblAlgn val="ctr"/>
        <c:lblOffset val="100"/>
      </c:catAx>
      <c:valAx>
        <c:axId val="142091008"/>
        <c:scaling>
          <c:orientation val="minMax"/>
        </c:scaling>
        <c:delete val="1"/>
        <c:axPos val="t"/>
        <c:numFmt formatCode="0%" sourceLinked="1"/>
        <c:tickLblPos val="none"/>
        <c:crossAx val="1422039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14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>
        <c:manualLayout>
          <c:layoutTarget val="inner"/>
          <c:xMode val="edge"/>
          <c:yMode val="edge"/>
          <c:x val="0.58002691541217644"/>
          <c:y val="4.1116617853559773E-2"/>
          <c:w val="0.41997308458782473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2"/>
                <c:pt idx="0">
                  <c:v>Teléfono Celular</c:v>
                </c:pt>
                <c:pt idx="1">
                  <c:v>Internet</c:v>
                </c:pt>
                <c:pt idx="2">
                  <c:v>Televisión Nacional</c:v>
                </c:pt>
                <c:pt idx="3">
                  <c:v>Prensa / periódicos</c:v>
                </c:pt>
                <c:pt idx="4">
                  <c:v>Teléfono Fijo</c:v>
                </c:pt>
                <c:pt idx="5">
                  <c:v>Radio</c:v>
                </c:pt>
                <c:pt idx="6">
                  <c:v>Revistas</c:v>
                </c:pt>
                <c:pt idx="7">
                  <c:v>Otro</c:v>
                </c:pt>
                <c:pt idx="8">
                  <c:v>Televisión por cable</c:v>
                </c:pt>
                <c:pt idx="9">
                  <c:v>E-mail</c:v>
                </c:pt>
                <c:pt idx="10">
                  <c:v>Todos los medios</c:v>
                </c:pt>
                <c:pt idx="11">
                  <c:v>NS/NR</c:v>
                </c:pt>
              </c:strCache>
            </c:strRef>
          </c:cat>
          <c:val>
            <c:numRef>
              <c:f>Hoja1!$B$2:$B$13</c:f>
              <c:numCache>
                <c:formatCode>###0%</c:formatCode>
                <c:ptCount val="12"/>
                <c:pt idx="0">
                  <c:v>0.17839355140502144</c:v>
                </c:pt>
                <c:pt idx="1">
                  <c:v>0.63610084796876432</c:v>
                </c:pt>
                <c:pt idx="2">
                  <c:v>3.0041997610891005E-2</c:v>
                </c:pt>
                <c:pt idx="3">
                  <c:v>1.0132327402128626E-2</c:v>
                </c:pt>
                <c:pt idx="4">
                  <c:v>5.8558614577115614E-2</c:v>
                </c:pt>
                <c:pt idx="5">
                  <c:v>3.8765480334563639E-2</c:v>
                </c:pt>
                <c:pt idx="8">
                  <c:v>2.7691407314918058E-2</c:v>
                </c:pt>
                <c:pt idx="9">
                  <c:v>6.0878721196208907E-3</c:v>
                </c:pt>
                <c:pt idx="10">
                  <c:v>8.2210647990841688E-3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ES" sz="900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2"/>
                <c:pt idx="0">
                  <c:v>Teléfono Celular</c:v>
                </c:pt>
                <c:pt idx="1">
                  <c:v>Internet</c:v>
                </c:pt>
                <c:pt idx="2">
                  <c:v>Televisión Nacional</c:v>
                </c:pt>
                <c:pt idx="3">
                  <c:v>Prensa / periódicos</c:v>
                </c:pt>
                <c:pt idx="4">
                  <c:v>Teléfono Fijo</c:v>
                </c:pt>
                <c:pt idx="5">
                  <c:v>Radio</c:v>
                </c:pt>
                <c:pt idx="6">
                  <c:v>Revistas</c:v>
                </c:pt>
                <c:pt idx="7">
                  <c:v>Otro</c:v>
                </c:pt>
                <c:pt idx="8">
                  <c:v>Televisión por cable</c:v>
                </c:pt>
                <c:pt idx="9">
                  <c:v>E-mail</c:v>
                </c:pt>
                <c:pt idx="10">
                  <c:v>Todos los medios</c:v>
                </c:pt>
                <c:pt idx="11">
                  <c:v>NS/NR</c:v>
                </c:pt>
              </c:strCache>
            </c:strRef>
          </c:cat>
          <c:val>
            <c:numRef>
              <c:f>Hoja1!$C$2:$C$13</c:f>
              <c:numCache>
                <c:formatCode>###0%</c:formatCode>
                <c:ptCount val="12"/>
                <c:pt idx="0">
                  <c:v>0.55164779660848839</c:v>
                </c:pt>
                <c:pt idx="1">
                  <c:v>0.48114112167785855</c:v>
                </c:pt>
                <c:pt idx="2">
                  <c:v>0.30945168429308656</c:v>
                </c:pt>
                <c:pt idx="3">
                  <c:v>0.13298975044526767</c:v>
                </c:pt>
                <c:pt idx="4">
                  <c:v>0.13071529242920576</c:v>
                </c:pt>
                <c:pt idx="5">
                  <c:v>8.8642753854376088E-2</c:v>
                </c:pt>
                <c:pt idx="6">
                  <c:v>5.530292153354769E-2</c:v>
                </c:pt>
                <c:pt idx="7">
                  <c:v>1.6993737459877482E-2</c:v>
                </c:pt>
                <c:pt idx="8">
                  <c:v>1.2231004835716642E-2</c:v>
                </c:pt>
                <c:pt idx="9" formatCode="###0.0%">
                  <c:v>2.5282851729662189E-3</c:v>
                </c:pt>
                <c:pt idx="10" formatCode="###0.0%">
                  <c:v>2.3225120711082548E-3</c:v>
                </c:pt>
                <c:pt idx="11">
                  <c:v>2.438277397009634E-2</c:v>
                </c:pt>
              </c:numCache>
            </c:numRef>
          </c:val>
        </c:ser>
        <c:gapWidth val="10"/>
        <c:axId val="142273536"/>
        <c:axId val="142361344"/>
      </c:barChart>
      <c:catAx>
        <c:axId val="142273536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 sz="900">
                <a:solidFill>
                  <a:schemeClr val="tx2"/>
                </a:solidFill>
              </a:defRPr>
            </a:pPr>
            <a:endParaRPr lang="es-CO"/>
          </a:p>
        </c:txPr>
        <c:crossAx val="142361344"/>
        <c:crosses val="autoZero"/>
        <c:auto val="1"/>
        <c:lblAlgn val="ctr"/>
        <c:lblOffset val="100"/>
      </c:catAx>
      <c:valAx>
        <c:axId val="142361344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422735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2"/>
                <c:pt idx="0">
                  <c:v>Teléfono Celular</c:v>
                </c:pt>
                <c:pt idx="1">
                  <c:v>Internet</c:v>
                </c:pt>
                <c:pt idx="2">
                  <c:v>Televisión Nacional</c:v>
                </c:pt>
                <c:pt idx="3">
                  <c:v>Prensa / periódicos</c:v>
                </c:pt>
                <c:pt idx="4">
                  <c:v>Teléfono Fijo</c:v>
                </c:pt>
                <c:pt idx="5">
                  <c:v>Radio</c:v>
                </c:pt>
                <c:pt idx="6">
                  <c:v>Revistas</c:v>
                </c:pt>
                <c:pt idx="7">
                  <c:v>Otro</c:v>
                </c:pt>
                <c:pt idx="8">
                  <c:v>Televisión por cable</c:v>
                </c:pt>
                <c:pt idx="9">
                  <c:v>E-mail</c:v>
                </c:pt>
                <c:pt idx="10">
                  <c:v>Todos los medios</c:v>
                </c:pt>
                <c:pt idx="11">
                  <c:v>NS/NR</c:v>
                </c:pt>
              </c:strCache>
            </c:strRef>
          </c:cat>
          <c:val>
            <c:numRef>
              <c:f>Hoja1!$B$2:$B$13</c:f>
              <c:numCache>
                <c:formatCode>###0%</c:formatCode>
                <c:ptCount val="12"/>
                <c:pt idx="0">
                  <c:v>0.10422787167399869</c:v>
                </c:pt>
                <c:pt idx="1">
                  <c:v>0.76123411455679346</c:v>
                </c:pt>
                <c:pt idx="2">
                  <c:v>2.6278967170394563E-2</c:v>
                </c:pt>
                <c:pt idx="4">
                  <c:v>0.10825904659881402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2"/>
                <c:pt idx="0">
                  <c:v>Teléfono Celular</c:v>
                </c:pt>
                <c:pt idx="1">
                  <c:v>Internet</c:v>
                </c:pt>
                <c:pt idx="2">
                  <c:v>Televisión Nacional</c:v>
                </c:pt>
                <c:pt idx="3">
                  <c:v>Prensa / periódicos</c:v>
                </c:pt>
                <c:pt idx="4">
                  <c:v>Teléfono Fijo</c:v>
                </c:pt>
                <c:pt idx="5">
                  <c:v>Radio</c:v>
                </c:pt>
                <c:pt idx="6">
                  <c:v>Revistas</c:v>
                </c:pt>
                <c:pt idx="7">
                  <c:v>Otro</c:v>
                </c:pt>
                <c:pt idx="8">
                  <c:v>Televisión por cable</c:v>
                </c:pt>
                <c:pt idx="9">
                  <c:v>E-mail</c:v>
                </c:pt>
                <c:pt idx="10">
                  <c:v>Todos los medios</c:v>
                </c:pt>
                <c:pt idx="11">
                  <c:v>NS/NR</c:v>
                </c:pt>
              </c:strCache>
            </c:strRef>
          </c:cat>
          <c:val>
            <c:numRef>
              <c:f>Hoja1!$C$2:$C$13</c:f>
              <c:numCache>
                <c:formatCode>###0%</c:formatCode>
                <c:ptCount val="12"/>
                <c:pt idx="0">
                  <c:v>0.40331353918394702</c:v>
                </c:pt>
                <c:pt idx="1">
                  <c:v>0.46226641749757796</c:v>
                </c:pt>
                <c:pt idx="2">
                  <c:v>0.78601360165112111</c:v>
                </c:pt>
                <c:pt idx="4">
                  <c:v>3.6973841811972462E-2</c:v>
                </c:pt>
                <c:pt idx="9">
                  <c:v>2.1979036501658882E-2</c:v>
                </c:pt>
                <c:pt idx="11">
                  <c:v>4.2613826042281817E-2</c:v>
                </c:pt>
              </c:numCache>
            </c:numRef>
          </c:val>
        </c:ser>
        <c:gapWidth val="10"/>
        <c:axId val="146621952"/>
        <c:axId val="146623488"/>
      </c:barChart>
      <c:catAx>
        <c:axId val="146621952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tx2"/>
                </a:solidFill>
              </a:defRPr>
            </a:pPr>
            <a:endParaRPr lang="es-CO"/>
          </a:p>
        </c:txPr>
        <c:crossAx val="146623488"/>
        <c:crosses val="autoZero"/>
        <c:auto val="1"/>
        <c:lblAlgn val="ctr"/>
        <c:lblOffset val="100"/>
      </c:catAx>
      <c:valAx>
        <c:axId val="146623488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466219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2"/>
                <c:pt idx="0">
                  <c:v>Teléfono Celular</c:v>
                </c:pt>
                <c:pt idx="1">
                  <c:v>Internet</c:v>
                </c:pt>
                <c:pt idx="2">
                  <c:v>Televisión Nacional</c:v>
                </c:pt>
                <c:pt idx="3">
                  <c:v>Prensa / periódicos</c:v>
                </c:pt>
                <c:pt idx="4">
                  <c:v>Teléfono Fijo</c:v>
                </c:pt>
                <c:pt idx="5">
                  <c:v>Radio</c:v>
                </c:pt>
                <c:pt idx="6">
                  <c:v>Revistas</c:v>
                </c:pt>
                <c:pt idx="7">
                  <c:v>Otro</c:v>
                </c:pt>
                <c:pt idx="8">
                  <c:v>Televisión por cable</c:v>
                </c:pt>
                <c:pt idx="9">
                  <c:v>E-mail</c:v>
                </c:pt>
                <c:pt idx="10">
                  <c:v>Todos los medios</c:v>
                </c:pt>
                <c:pt idx="11">
                  <c:v>NS/NR</c:v>
                </c:pt>
              </c:strCache>
            </c:strRef>
          </c:cat>
          <c:val>
            <c:numRef>
              <c:f>Hoja1!$B$2:$B$13</c:f>
              <c:numCache>
                <c:formatCode>###0%</c:formatCode>
                <c:ptCount val="12"/>
                <c:pt idx="0">
                  <c:v>0.20992714852323108</c:v>
                </c:pt>
                <c:pt idx="1">
                  <c:v>0.68093589320550785</c:v>
                </c:pt>
                <c:pt idx="2">
                  <c:v>3.4354989088616804E-2</c:v>
                </c:pt>
                <c:pt idx="3">
                  <c:v>5.3977374042163814E-3</c:v>
                </c:pt>
                <c:pt idx="4">
                  <c:v>5.3614383491321818E-2</c:v>
                </c:pt>
                <c:pt idx="5">
                  <c:v>1.3492159244726843E-2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2"/>
                <c:pt idx="0">
                  <c:v>Teléfono Celular</c:v>
                </c:pt>
                <c:pt idx="1">
                  <c:v>Internet</c:v>
                </c:pt>
                <c:pt idx="2">
                  <c:v>Televisión Nacional</c:v>
                </c:pt>
                <c:pt idx="3">
                  <c:v>Prensa / periódicos</c:v>
                </c:pt>
                <c:pt idx="4">
                  <c:v>Teléfono Fijo</c:v>
                </c:pt>
                <c:pt idx="5">
                  <c:v>Radio</c:v>
                </c:pt>
                <c:pt idx="6">
                  <c:v>Revistas</c:v>
                </c:pt>
                <c:pt idx="7">
                  <c:v>Otro</c:v>
                </c:pt>
                <c:pt idx="8">
                  <c:v>Televisión por cable</c:v>
                </c:pt>
                <c:pt idx="9">
                  <c:v>E-mail</c:v>
                </c:pt>
                <c:pt idx="10">
                  <c:v>Todos los medios</c:v>
                </c:pt>
                <c:pt idx="11">
                  <c:v>NS/NR</c:v>
                </c:pt>
              </c:strCache>
            </c:strRef>
          </c:cat>
          <c:val>
            <c:numRef>
              <c:f>Hoja1!$C$2:$C$13</c:f>
              <c:numCache>
                <c:formatCode>###0%</c:formatCode>
                <c:ptCount val="12"/>
                <c:pt idx="0">
                  <c:v>0.51969854770516333</c:v>
                </c:pt>
                <c:pt idx="1">
                  <c:v>0.42845781893446594</c:v>
                </c:pt>
                <c:pt idx="2">
                  <c:v>0.2673429902413883</c:v>
                </c:pt>
                <c:pt idx="3">
                  <c:v>0.1586718163424857</c:v>
                </c:pt>
                <c:pt idx="4">
                  <c:v>0.16053777911403208</c:v>
                </c:pt>
                <c:pt idx="5">
                  <c:v>3.9806540687328418E-2</c:v>
                </c:pt>
                <c:pt idx="6">
                  <c:v>5.4688947616548592E-2</c:v>
                </c:pt>
                <c:pt idx="8">
                  <c:v>2.3999763038500065E-2</c:v>
                </c:pt>
                <c:pt idx="10" formatCode="###0.0%">
                  <c:v>4.9226841917415689E-3</c:v>
                </c:pt>
                <c:pt idx="11">
                  <c:v>2.3168270717069415E-2</c:v>
                </c:pt>
              </c:numCache>
            </c:numRef>
          </c:val>
        </c:ser>
        <c:gapWidth val="10"/>
        <c:axId val="146656640"/>
        <c:axId val="146674816"/>
      </c:barChart>
      <c:catAx>
        <c:axId val="146656640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tx2"/>
                </a:solidFill>
              </a:defRPr>
            </a:pPr>
            <a:endParaRPr lang="es-CO"/>
          </a:p>
        </c:txPr>
        <c:crossAx val="146674816"/>
        <c:crosses val="autoZero"/>
        <c:auto val="1"/>
        <c:lblAlgn val="ctr"/>
        <c:lblOffset val="100"/>
      </c:catAx>
      <c:valAx>
        <c:axId val="146674816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466566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4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2"/>
                <c:pt idx="0">
                  <c:v>Teléfono Celular</c:v>
                </c:pt>
                <c:pt idx="1">
                  <c:v>Internet</c:v>
                </c:pt>
                <c:pt idx="2">
                  <c:v>Televisión Nacional</c:v>
                </c:pt>
                <c:pt idx="3">
                  <c:v>Prensa / periódicos</c:v>
                </c:pt>
                <c:pt idx="4">
                  <c:v>Teléfono Fijo</c:v>
                </c:pt>
                <c:pt idx="5">
                  <c:v>Radio</c:v>
                </c:pt>
                <c:pt idx="6">
                  <c:v>Revistas</c:v>
                </c:pt>
                <c:pt idx="7">
                  <c:v>Otro</c:v>
                </c:pt>
                <c:pt idx="8">
                  <c:v>Televisión por cable</c:v>
                </c:pt>
                <c:pt idx="9">
                  <c:v>E-mail</c:v>
                </c:pt>
                <c:pt idx="10">
                  <c:v>Todos los medios</c:v>
                </c:pt>
                <c:pt idx="11">
                  <c:v>NS/NR</c:v>
                </c:pt>
              </c:strCache>
            </c:strRef>
          </c:cat>
          <c:val>
            <c:numRef>
              <c:f>Hoja1!$B$2:$B$13</c:f>
              <c:numCache>
                <c:formatCode>###0%</c:formatCode>
                <c:ptCount val="12"/>
                <c:pt idx="0">
                  <c:v>0.17016414946499553</c:v>
                </c:pt>
                <c:pt idx="1">
                  <c:v>0.564447231544841</c:v>
                </c:pt>
                <c:pt idx="2">
                  <c:v>2.7257346642367754E-2</c:v>
                </c:pt>
                <c:pt idx="3">
                  <c:v>1.6897687171540218E-2</c:v>
                </c:pt>
                <c:pt idx="4">
                  <c:v>4.9950050472606394E-2</c:v>
                </c:pt>
                <c:pt idx="5">
                  <c:v>7.0895529466094884E-2</c:v>
                </c:pt>
                <c:pt idx="7">
                  <c:v>1.7531414214578683E-2</c:v>
                </c:pt>
                <c:pt idx="8">
                  <c:v>5.9051904307641921E-2</c:v>
                </c:pt>
                <c:pt idx="9">
                  <c:v>1.29823825043136E-2</c:v>
                </c:pt>
                <c:pt idx="10">
                  <c:v>1.7531414214578683E-2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2"/>
                <c:pt idx="0">
                  <c:v>Teléfono Celular</c:v>
                </c:pt>
                <c:pt idx="1">
                  <c:v>Internet</c:v>
                </c:pt>
                <c:pt idx="2">
                  <c:v>Televisión Nacional</c:v>
                </c:pt>
                <c:pt idx="3">
                  <c:v>Prensa / periódicos</c:v>
                </c:pt>
                <c:pt idx="4">
                  <c:v>Teléfono Fijo</c:v>
                </c:pt>
                <c:pt idx="5">
                  <c:v>Radio</c:v>
                </c:pt>
                <c:pt idx="6">
                  <c:v>Revistas</c:v>
                </c:pt>
                <c:pt idx="7">
                  <c:v>Otro</c:v>
                </c:pt>
                <c:pt idx="8">
                  <c:v>Televisión por cable</c:v>
                </c:pt>
                <c:pt idx="9">
                  <c:v>E-mail</c:v>
                </c:pt>
                <c:pt idx="10">
                  <c:v>Todos los medios</c:v>
                </c:pt>
                <c:pt idx="11">
                  <c:v>NS/NR</c:v>
                </c:pt>
              </c:strCache>
            </c:strRef>
          </c:cat>
          <c:val>
            <c:numRef>
              <c:f>Hoja1!$C$2:$C$13</c:f>
              <c:numCache>
                <c:formatCode>###0%</c:formatCode>
                <c:ptCount val="12"/>
                <c:pt idx="0">
                  <c:v>0.60887559694335081</c:v>
                </c:pt>
                <c:pt idx="1">
                  <c:v>0.53889344512241732</c:v>
                </c:pt>
                <c:pt idx="2">
                  <c:v>0.27586202486841288</c:v>
                </c:pt>
                <c:pt idx="3">
                  <c:v>0.12790131451292666</c:v>
                </c:pt>
                <c:pt idx="4">
                  <c:v>0.11496223380212278</c:v>
                </c:pt>
                <c:pt idx="5">
                  <c:v>0.15371843421654294</c:v>
                </c:pt>
                <c:pt idx="6">
                  <c:v>6.4910940642917664E-2</c:v>
                </c:pt>
                <c:pt idx="7">
                  <c:v>3.7391522499609933E-2</c:v>
                </c:pt>
                <c:pt idx="8">
                  <c:v>1.99781057916476E-3</c:v>
                </c:pt>
                <c:pt idx="9">
                  <c:v>1.99781057916476E-3</c:v>
                </c:pt>
                <c:pt idx="11">
                  <c:v>2.2686305671395818E-2</c:v>
                </c:pt>
              </c:numCache>
            </c:numRef>
          </c:val>
        </c:ser>
        <c:gapWidth val="10"/>
        <c:axId val="146782848"/>
        <c:axId val="146805120"/>
      </c:barChart>
      <c:catAx>
        <c:axId val="146782848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 sz="900">
                <a:solidFill>
                  <a:schemeClr val="tx2"/>
                </a:solidFill>
              </a:defRPr>
            </a:pPr>
            <a:endParaRPr lang="es-CO"/>
          </a:p>
        </c:txPr>
        <c:crossAx val="146805120"/>
        <c:crosses val="autoZero"/>
        <c:auto val="1"/>
        <c:lblAlgn val="ctr"/>
        <c:lblOffset val="100"/>
      </c:catAx>
      <c:valAx>
        <c:axId val="146805120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467828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4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2"/>
                <c:pt idx="0">
                  <c:v>Teléfono Celular</c:v>
                </c:pt>
                <c:pt idx="1">
                  <c:v>Internet</c:v>
                </c:pt>
                <c:pt idx="2">
                  <c:v>Televisión Nacional</c:v>
                </c:pt>
                <c:pt idx="3">
                  <c:v>Prensa / periódicos</c:v>
                </c:pt>
                <c:pt idx="4">
                  <c:v>Teléfono Fijo</c:v>
                </c:pt>
                <c:pt idx="5">
                  <c:v>Radio</c:v>
                </c:pt>
                <c:pt idx="6">
                  <c:v>Revistas</c:v>
                </c:pt>
                <c:pt idx="7">
                  <c:v>Otro</c:v>
                </c:pt>
                <c:pt idx="8">
                  <c:v>Televisión por cable</c:v>
                </c:pt>
                <c:pt idx="9">
                  <c:v>E-mail</c:v>
                </c:pt>
                <c:pt idx="10">
                  <c:v>Todos los medios</c:v>
                </c:pt>
                <c:pt idx="11">
                  <c:v>NS/NR</c:v>
                </c:pt>
              </c:strCache>
            </c:strRef>
          </c:cat>
          <c:val>
            <c:numRef>
              <c:f>Hoja1!$B$2:$B$13</c:f>
              <c:numCache>
                <c:formatCode>###0%</c:formatCode>
                <c:ptCount val="12"/>
                <c:pt idx="0">
                  <c:v>0.16297936002791111</c:v>
                </c:pt>
                <c:pt idx="1">
                  <c:v>0.69023396926475444</c:v>
                </c:pt>
                <c:pt idx="2">
                  <c:v>1.9129915824610141E-2</c:v>
                </c:pt>
                <c:pt idx="3">
                  <c:v>1.0396313751082598E-2</c:v>
                </c:pt>
                <c:pt idx="4">
                  <c:v>5.6286704723515803E-2</c:v>
                </c:pt>
                <c:pt idx="5">
                  <c:v>9.8166662769595125E-3</c:v>
                </c:pt>
                <c:pt idx="8">
                  <c:v>3.3712425206098927E-2</c:v>
                </c:pt>
                <c:pt idx="10">
                  <c:v>1.0786214753810953E-2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2"/>
                <c:pt idx="0">
                  <c:v>Teléfono Celular</c:v>
                </c:pt>
                <c:pt idx="1">
                  <c:v>Internet</c:v>
                </c:pt>
                <c:pt idx="2">
                  <c:v>Televisión Nacional</c:v>
                </c:pt>
                <c:pt idx="3">
                  <c:v>Prensa / periódicos</c:v>
                </c:pt>
                <c:pt idx="4">
                  <c:v>Teléfono Fijo</c:v>
                </c:pt>
                <c:pt idx="5">
                  <c:v>Radio</c:v>
                </c:pt>
                <c:pt idx="6">
                  <c:v>Revistas</c:v>
                </c:pt>
                <c:pt idx="7">
                  <c:v>Otro</c:v>
                </c:pt>
                <c:pt idx="8">
                  <c:v>Televisión por cable</c:v>
                </c:pt>
                <c:pt idx="9">
                  <c:v>E-mail</c:v>
                </c:pt>
                <c:pt idx="10">
                  <c:v>Todos los medios</c:v>
                </c:pt>
                <c:pt idx="11">
                  <c:v>NS/NR</c:v>
                </c:pt>
              </c:strCache>
            </c:strRef>
          </c:cat>
          <c:val>
            <c:numRef>
              <c:f>Hoja1!$C$2:$C$13</c:f>
              <c:numCache>
                <c:formatCode>###0%</c:formatCode>
                <c:ptCount val="12"/>
                <c:pt idx="0">
                  <c:v>0.54038739933878377</c:v>
                </c:pt>
                <c:pt idx="1">
                  <c:v>0.46424949257799975</c:v>
                </c:pt>
                <c:pt idx="2">
                  <c:v>0.34981282820533532</c:v>
                </c:pt>
                <c:pt idx="3">
                  <c:v>0.11904373394336192</c:v>
                </c:pt>
                <c:pt idx="4">
                  <c:v>0.13695574890279844</c:v>
                </c:pt>
                <c:pt idx="5">
                  <c:v>5.0987932875028626E-2</c:v>
                </c:pt>
                <c:pt idx="6">
                  <c:v>4.9646423473245493E-2</c:v>
                </c:pt>
                <c:pt idx="7">
                  <c:v>8.1789369154444541E-3</c:v>
                </c:pt>
                <c:pt idx="8">
                  <c:v>1.2321649232796722E-2</c:v>
                </c:pt>
                <c:pt idx="10" formatCode="###0.0%">
                  <c:v>3.1715726506983161E-3</c:v>
                </c:pt>
                <c:pt idx="11">
                  <c:v>2.4544617156974716E-2</c:v>
                </c:pt>
              </c:numCache>
            </c:numRef>
          </c:val>
        </c:ser>
        <c:gapWidth val="10"/>
        <c:axId val="146913152"/>
        <c:axId val="146914688"/>
      </c:barChart>
      <c:catAx>
        <c:axId val="146913152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tx2"/>
                </a:solidFill>
              </a:defRPr>
            </a:pPr>
            <a:endParaRPr lang="es-CO"/>
          </a:p>
        </c:txPr>
        <c:crossAx val="146914688"/>
        <c:crosses val="autoZero"/>
        <c:auto val="1"/>
        <c:lblAlgn val="ctr"/>
        <c:lblOffset val="100"/>
      </c:catAx>
      <c:valAx>
        <c:axId val="146914688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469131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Todos los días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0.70072809326471008</c:v>
                </c:pt>
                <c:pt idx="1">
                  <c:v>0.62306439443798911</c:v>
                </c:pt>
                <c:pt idx="3">
                  <c:v>0.62688771173095759</c:v>
                </c:pt>
                <c:pt idx="4">
                  <c:v>0.31044782096415224</c:v>
                </c:pt>
                <c:pt idx="6">
                  <c:v>0.48525023769598746</c:v>
                </c:pt>
                <c:pt idx="7">
                  <c:v>0.44411926064728635</c:v>
                </c:pt>
                <c:pt idx="9">
                  <c:v>0.322974826131666</c:v>
                </c:pt>
                <c:pt idx="10">
                  <c:v>5.6892109830234162E-2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Entre 4 y 6 veces por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6.5244506005083915E-3</c:v>
                </c:pt>
                <c:pt idx="1">
                  <c:v>0.19953560385546273</c:v>
                </c:pt>
                <c:pt idx="3">
                  <c:v>6.9034320457432546E-2</c:v>
                </c:pt>
                <c:pt idx="4">
                  <c:v>4.4159827403853692E-2</c:v>
                </c:pt>
                <c:pt idx="6">
                  <c:v>3.3932029701377771E-2</c:v>
                </c:pt>
                <c:pt idx="7">
                  <c:v>0.26286083934129584</c:v>
                </c:pt>
                <c:pt idx="10">
                  <c:v>0.19336513880789102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Entre 2 y 3 veces por semana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1.8579507428664859E-2</c:v>
                </c:pt>
                <c:pt idx="1">
                  <c:v>5.2212876635631199E-2</c:v>
                </c:pt>
                <c:pt idx="3">
                  <c:v>5.8514878726075456E-2</c:v>
                </c:pt>
                <c:pt idx="4">
                  <c:v>9.4236382761963222E-2</c:v>
                </c:pt>
                <c:pt idx="6">
                  <c:v>0.36311396691906089</c:v>
                </c:pt>
                <c:pt idx="7">
                  <c:v>5.2719328437889464E-2</c:v>
                </c:pt>
                <c:pt idx="9">
                  <c:v>8.197151757916471E-2</c:v>
                </c:pt>
                <c:pt idx="10">
                  <c:v>0.13978655381976579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1 vez a la semana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###0%</c:formatCode>
                <c:ptCount val="11"/>
                <c:pt idx="1">
                  <c:v>6.4471344317795082E-2</c:v>
                </c:pt>
                <c:pt idx="3">
                  <c:v>8.6991540775881115E-2</c:v>
                </c:pt>
                <c:pt idx="4">
                  <c:v>7.4417633322051924E-2</c:v>
                </c:pt>
                <c:pt idx="6">
                  <c:v>3.4544741411393402E-2</c:v>
                </c:pt>
                <c:pt idx="7">
                  <c:v>2.0612112605351399E-2</c:v>
                </c:pt>
                <c:pt idx="9">
                  <c:v>0.18264797450063699</c:v>
                </c:pt>
                <c:pt idx="10">
                  <c:v>0.12910102782276531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Ocasionalmente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###0%</c:formatCode>
                <c:ptCount val="11"/>
                <c:pt idx="0">
                  <c:v>0.22036013738208221</c:v>
                </c:pt>
                <c:pt idx="1">
                  <c:v>5.7414252650980491E-3</c:v>
                </c:pt>
                <c:pt idx="3">
                  <c:v>0.14036626562482621</c:v>
                </c:pt>
                <c:pt idx="4">
                  <c:v>0.2019779701138841</c:v>
                </c:pt>
                <c:pt idx="6">
                  <c:v>7.3215768784683805E-2</c:v>
                </c:pt>
                <c:pt idx="7">
                  <c:v>0.15326632706788451</c:v>
                </c:pt>
                <c:pt idx="9">
                  <c:v>0.34391132560430532</c:v>
                </c:pt>
                <c:pt idx="10">
                  <c:v>0.12406622171570868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Nunca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5.3807811324036517E-2</c:v>
                </c:pt>
                <c:pt idx="1">
                  <c:v>5.4974355488024651E-2</c:v>
                </c:pt>
                <c:pt idx="3">
                  <c:v>1.8205282684827743E-2</c:v>
                </c:pt>
                <c:pt idx="4">
                  <c:v>0.27476036543409682</c:v>
                </c:pt>
                <c:pt idx="6">
                  <c:v>9.9432554874980053E-3</c:v>
                </c:pt>
                <c:pt idx="7">
                  <c:v>6.6422131900293932E-2</c:v>
                </c:pt>
                <c:pt idx="9">
                  <c:v>6.8494356184228222E-2</c:v>
                </c:pt>
                <c:pt idx="10">
                  <c:v>0.35678894800363642</c:v>
                </c:pt>
              </c:numCache>
            </c:numRef>
          </c:val>
        </c:ser>
        <c:gapWidth val="10"/>
        <c:overlap val="100"/>
        <c:axId val="110031616"/>
        <c:axId val="110033152"/>
      </c:barChart>
      <c:catAx>
        <c:axId val="11003161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0033152"/>
        <c:crosses val="autoZero"/>
        <c:auto val="1"/>
        <c:lblAlgn val="ctr"/>
        <c:lblOffset val="100"/>
      </c:catAx>
      <c:valAx>
        <c:axId val="110033152"/>
        <c:scaling>
          <c:orientation val="minMax"/>
        </c:scaling>
        <c:delete val="1"/>
        <c:axPos val="t"/>
        <c:numFmt formatCode="0%" sourceLinked="1"/>
        <c:tickLblPos val="none"/>
        <c:crossAx val="1100316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15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2"/>
                <c:pt idx="0">
                  <c:v>Teléfono Celular</c:v>
                </c:pt>
                <c:pt idx="1">
                  <c:v>Internet</c:v>
                </c:pt>
                <c:pt idx="2">
                  <c:v>Televisión Nacional</c:v>
                </c:pt>
                <c:pt idx="3">
                  <c:v>Prensa / periódicos</c:v>
                </c:pt>
                <c:pt idx="4">
                  <c:v>Teléfono Fijo</c:v>
                </c:pt>
                <c:pt idx="5">
                  <c:v>Radio</c:v>
                </c:pt>
                <c:pt idx="6">
                  <c:v>Revistas</c:v>
                </c:pt>
                <c:pt idx="7">
                  <c:v>Otro</c:v>
                </c:pt>
                <c:pt idx="8">
                  <c:v>Televisión por cable</c:v>
                </c:pt>
                <c:pt idx="9">
                  <c:v>E-mail</c:v>
                </c:pt>
                <c:pt idx="10">
                  <c:v>Todos los medios</c:v>
                </c:pt>
                <c:pt idx="11">
                  <c:v>NS/NR</c:v>
                </c:pt>
              </c:strCache>
            </c:strRef>
          </c:cat>
          <c:val>
            <c:numRef>
              <c:f>Hoja1!$B$2:$B$13</c:f>
              <c:numCache>
                <c:formatCode>###0%</c:formatCode>
                <c:ptCount val="12"/>
                <c:pt idx="0">
                  <c:v>0.23584792167169072</c:v>
                </c:pt>
                <c:pt idx="1">
                  <c:v>0.5032673262078875</c:v>
                </c:pt>
                <c:pt idx="2">
                  <c:v>0.12010567778751535</c:v>
                </c:pt>
                <c:pt idx="3">
                  <c:v>1.7155245239936553E-2</c:v>
                </c:pt>
                <c:pt idx="4">
                  <c:v>2.7452663789264368E-2</c:v>
                </c:pt>
                <c:pt idx="5">
                  <c:v>2.6133289215235351E-2</c:v>
                </c:pt>
                <c:pt idx="6">
                  <c:v>7.239017235596436E-3</c:v>
                </c:pt>
                <c:pt idx="8">
                  <c:v>1.5508003177069211E-2</c:v>
                </c:pt>
                <c:pt idx="9">
                  <c:v>4.7290855675804051E-2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2"/>
                <c:pt idx="0">
                  <c:v>Teléfono Celular</c:v>
                </c:pt>
                <c:pt idx="1">
                  <c:v>Internet</c:v>
                </c:pt>
                <c:pt idx="2">
                  <c:v>Televisión Nacional</c:v>
                </c:pt>
                <c:pt idx="3">
                  <c:v>Prensa / periódicos</c:v>
                </c:pt>
                <c:pt idx="4">
                  <c:v>Teléfono Fijo</c:v>
                </c:pt>
                <c:pt idx="5">
                  <c:v>Radio</c:v>
                </c:pt>
                <c:pt idx="6">
                  <c:v>Revistas</c:v>
                </c:pt>
                <c:pt idx="7">
                  <c:v>Otro</c:v>
                </c:pt>
                <c:pt idx="8">
                  <c:v>Televisión por cable</c:v>
                </c:pt>
                <c:pt idx="9">
                  <c:v>E-mail</c:v>
                </c:pt>
                <c:pt idx="10">
                  <c:v>Todos los medios</c:v>
                </c:pt>
                <c:pt idx="11">
                  <c:v>NS/NR</c:v>
                </c:pt>
              </c:strCache>
            </c:strRef>
          </c:cat>
          <c:val>
            <c:numRef>
              <c:f>Hoja1!$C$2:$C$13</c:f>
              <c:numCache>
                <c:formatCode>###0%</c:formatCode>
                <c:ptCount val="12"/>
                <c:pt idx="0">
                  <c:v>0.62121712918456151</c:v>
                </c:pt>
                <c:pt idx="1">
                  <c:v>0.6728119029169517</c:v>
                </c:pt>
                <c:pt idx="2">
                  <c:v>0.15921756775167695</c:v>
                </c:pt>
                <c:pt idx="3">
                  <c:v>9.0360927648238831E-2</c:v>
                </c:pt>
                <c:pt idx="4">
                  <c:v>0.11645633739931689</c:v>
                </c:pt>
                <c:pt idx="5">
                  <c:v>9.2336446375274064E-2</c:v>
                </c:pt>
                <c:pt idx="6">
                  <c:v>4.5268469997580732E-2</c:v>
                </c:pt>
                <c:pt idx="8">
                  <c:v>4.5268469997580732E-2</c:v>
                </c:pt>
                <c:pt idx="9">
                  <c:v>3.5677156555837655E-2</c:v>
                </c:pt>
                <c:pt idx="11">
                  <c:v>9.0438551992504779E-2</c:v>
                </c:pt>
              </c:numCache>
            </c:numRef>
          </c:val>
        </c:ser>
        <c:gapWidth val="10"/>
        <c:axId val="147050496"/>
        <c:axId val="147052032"/>
      </c:barChart>
      <c:catAx>
        <c:axId val="147050496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tx2"/>
                </a:solidFill>
              </a:defRPr>
            </a:pPr>
            <a:endParaRPr lang="es-CO"/>
          </a:p>
        </c:txPr>
        <c:crossAx val="147052032"/>
        <c:crosses val="autoZero"/>
        <c:auto val="1"/>
        <c:lblAlgn val="ctr"/>
        <c:lblOffset val="100"/>
      </c:catAx>
      <c:valAx>
        <c:axId val="147052032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470504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5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2"/>
                <c:pt idx="0">
                  <c:v>Teléfono Celular</c:v>
                </c:pt>
                <c:pt idx="1">
                  <c:v>Internet</c:v>
                </c:pt>
                <c:pt idx="2">
                  <c:v>Televisión Nacional</c:v>
                </c:pt>
                <c:pt idx="3">
                  <c:v>Prensa / periódicos</c:v>
                </c:pt>
                <c:pt idx="4">
                  <c:v>Teléfono Fijo</c:v>
                </c:pt>
                <c:pt idx="5">
                  <c:v>Radio</c:v>
                </c:pt>
                <c:pt idx="6">
                  <c:v>Revistas</c:v>
                </c:pt>
                <c:pt idx="7">
                  <c:v>Otro</c:v>
                </c:pt>
                <c:pt idx="8">
                  <c:v>Televisión por cable</c:v>
                </c:pt>
                <c:pt idx="9">
                  <c:v>E-mail</c:v>
                </c:pt>
                <c:pt idx="10">
                  <c:v>Todos los medios</c:v>
                </c:pt>
                <c:pt idx="11">
                  <c:v>NS/NR</c:v>
                </c:pt>
              </c:strCache>
            </c:strRef>
          </c:cat>
          <c:val>
            <c:numRef>
              <c:f>Hoja1!$B$2:$B$13</c:f>
              <c:numCache>
                <c:formatCode>###0%</c:formatCode>
                <c:ptCount val="12"/>
                <c:pt idx="0">
                  <c:v>0.21829074065708384</c:v>
                </c:pt>
                <c:pt idx="1">
                  <c:v>0.41462816711034589</c:v>
                </c:pt>
                <c:pt idx="5">
                  <c:v>0.25593996150517895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2"/>
                <c:pt idx="0">
                  <c:v>Teléfono Celular</c:v>
                </c:pt>
                <c:pt idx="1">
                  <c:v>Internet</c:v>
                </c:pt>
                <c:pt idx="2">
                  <c:v>Televisión Nacional</c:v>
                </c:pt>
                <c:pt idx="3">
                  <c:v>Prensa / periódicos</c:v>
                </c:pt>
                <c:pt idx="4">
                  <c:v>Teléfono Fijo</c:v>
                </c:pt>
                <c:pt idx="5">
                  <c:v>Radio</c:v>
                </c:pt>
                <c:pt idx="6">
                  <c:v>Revistas</c:v>
                </c:pt>
                <c:pt idx="7">
                  <c:v>Otro</c:v>
                </c:pt>
                <c:pt idx="8">
                  <c:v>Televisión por cable</c:v>
                </c:pt>
                <c:pt idx="9">
                  <c:v>E-mail</c:v>
                </c:pt>
                <c:pt idx="10">
                  <c:v>Todos los medios</c:v>
                </c:pt>
                <c:pt idx="11">
                  <c:v>NS/NR</c:v>
                </c:pt>
              </c:strCache>
            </c:strRef>
          </c:cat>
          <c:val>
            <c:numRef>
              <c:f>Hoja1!$C$2:$C$13</c:f>
              <c:numCache>
                <c:formatCode>###0%</c:formatCode>
                <c:ptCount val="12"/>
                <c:pt idx="0">
                  <c:v>0.56849262847761151</c:v>
                </c:pt>
                <c:pt idx="1">
                  <c:v>0.47497736255185558</c:v>
                </c:pt>
                <c:pt idx="2">
                  <c:v>0.21338760049010166</c:v>
                </c:pt>
                <c:pt idx="3">
                  <c:v>0.20021788056888454</c:v>
                </c:pt>
                <c:pt idx="4">
                  <c:v>0.11263317583776686</c:v>
                </c:pt>
                <c:pt idx="5">
                  <c:v>0.22739480399830569</c:v>
                </c:pt>
                <c:pt idx="6">
                  <c:v>7.9958473068476893E-2</c:v>
                </c:pt>
                <c:pt idx="7">
                  <c:v>5.590407479522988E-2</c:v>
                </c:pt>
              </c:numCache>
            </c:numRef>
          </c:val>
        </c:ser>
        <c:gapWidth val="10"/>
        <c:axId val="146996224"/>
        <c:axId val="147141376"/>
      </c:barChart>
      <c:catAx>
        <c:axId val="146996224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 sz="900">
                <a:solidFill>
                  <a:schemeClr val="tx2"/>
                </a:solidFill>
              </a:defRPr>
            </a:pPr>
            <a:endParaRPr lang="es-CO"/>
          </a:p>
        </c:txPr>
        <c:crossAx val="147141376"/>
        <c:crosses val="autoZero"/>
        <c:auto val="1"/>
        <c:lblAlgn val="ctr"/>
        <c:lblOffset val="100"/>
      </c:catAx>
      <c:valAx>
        <c:axId val="147141376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469962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5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58002691541217644"/>
          <c:y val="4.1116617853559773E-2"/>
          <c:w val="0.41997308458782473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2"/>
                <c:pt idx="0">
                  <c:v>Informa de manera amplia y clara a la ciudadanía</c:v>
                </c:pt>
                <c:pt idx="1">
                  <c:v>Permitir la participación/opinión de la ciudadanía</c:v>
                </c:pt>
                <c:pt idx="2">
                  <c:v>Tener en cuenta la opinión de los ciudadanos</c:v>
                </c:pt>
                <c:pt idx="3">
                  <c:v>No la utiliza</c:v>
                </c:pt>
                <c:pt idx="4">
                  <c:v>Resuelve dudas e inquietudes</c:v>
                </c:pt>
                <c:pt idx="5">
                  <c:v>Crear proyectos, programas o trámites que beneficien al país</c:v>
                </c:pt>
                <c:pt idx="6">
                  <c:v>Informar a través de medios como Internet y Televisión</c:v>
                </c:pt>
                <c:pt idx="7">
                  <c:v>Otro</c:v>
                </c:pt>
                <c:pt idx="8">
                  <c:v>Todo esta bien</c:v>
                </c:pt>
                <c:pt idx="9">
                  <c:v>Interacción entre el gobierno y los ciudadanos</c:v>
                </c:pt>
                <c:pt idx="10">
                  <c:v>Ninguno</c:v>
                </c:pt>
                <c:pt idx="11">
                  <c:v>No Sabe/No Responde/No informa</c:v>
                </c:pt>
              </c:strCache>
            </c:strRef>
          </c:cat>
          <c:val>
            <c:numRef>
              <c:f>Hoja1!$B$2:$B$13</c:f>
              <c:numCache>
                <c:formatCode>###0%</c:formatCode>
                <c:ptCount val="12"/>
                <c:pt idx="0">
                  <c:v>0.42708299976462366</c:v>
                </c:pt>
                <c:pt idx="1">
                  <c:v>0.29946934454085039</c:v>
                </c:pt>
                <c:pt idx="3">
                  <c:v>7.3727196957720426E-2</c:v>
                </c:pt>
                <c:pt idx="4">
                  <c:v>0.12936093388168379</c:v>
                </c:pt>
                <c:pt idx="11">
                  <c:v>9.9719831879019727E-2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ES" sz="800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2"/>
                <c:pt idx="0">
                  <c:v>Informa de manera amplia y clara a la ciudadanía</c:v>
                </c:pt>
                <c:pt idx="1">
                  <c:v>Permitir la participación/opinión de la ciudadanía</c:v>
                </c:pt>
                <c:pt idx="2">
                  <c:v>Tener en cuenta la opinión de los ciudadanos</c:v>
                </c:pt>
                <c:pt idx="3">
                  <c:v>No la utiliza</c:v>
                </c:pt>
                <c:pt idx="4">
                  <c:v>Resuelve dudas e inquietudes</c:v>
                </c:pt>
                <c:pt idx="5">
                  <c:v>Crear proyectos, programas o trámites que beneficien al país</c:v>
                </c:pt>
                <c:pt idx="6">
                  <c:v>Informar a través de medios como Internet y Televisión</c:v>
                </c:pt>
                <c:pt idx="7">
                  <c:v>Otro</c:v>
                </c:pt>
                <c:pt idx="8">
                  <c:v>Todo esta bien</c:v>
                </c:pt>
                <c:pt idx="9">
                  <c:v>Interacción entre el gobierno y los ciudadanos</c:v>
                </c:pt>
                <c:pt idx="10">
                  <c:v>Ninguno</c:v>
                </c:pt>
                <c:pt idx="11">
                  <c:v>No Sabe/No Responde/No informa</c:v>
                </c:pt>
              </c:strCache>
            </c:strRef>
          </c:cat>
          <c:val>
            <c:numRef>
              <c:f>Hoja1!$C$2:$C$13</c:f>
              <c:numCache>
                <c:formatCode>###0%</c:formatCode>
                <c:ptCount val="12"/>
                <c:pt idx="0">
                  <c:v>0.32109952865568031</c:v>
                </c:pt>
                <c:pt idx="1">
                  <c:v>0.10781305734058173</c:v>
                </c:pt>
                <c:pt idx="2">
                  <c:v>8.2758360384785845E-2</c:v>
                </c:pt>
                <c:pt idx="3">
                  <c:v>8.1041150211083948E-2</c:v>
                </c:pt>
                <c:pt idx="4">
                  <c:v>6.4069601788187339E-2</c:v>
                </c:pt>
                <c:pt idx="5">
                  <c:v>5.3227829315703516E-2</c:v>
                </c:pt>
                <c:pt idx="6">
                  <c:v>4.3006508251697009E-2</c:v>
                </c:pt>
                <c:pt idx="7">
                  <c:v>3.3098895062212585E-2</c:v>
                </c:pt>
                <c:pt idx="8">
                  <c:v>2.2998849657470292E-2</c:v>
                </c:pt>
                <c:pt idx="9">
                  <c:v>1.3911083861678129E-2</c:v>
                </c:pt>
                <c:pt idx="10">
                  <c:v>1.5664058886376203E-2</c:v>
                </c:pt>
                <c:pt idx="11">
                  <c:v>0.16956397950543517</c:v>
                </c:pt>
              </c:numCache>
            </c:numRef>
          </c:val>
        </c:ser>
        <c:gapWidth val="10"/>
        <c:axId val="147238272"/>
        <c:axId val="147240064"/>
      </c:barChart>
      <c:catAx>
        <c:axId val="147238272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 sz="800">
                <a:solidFill>
                  <a:schemeClr val="tx2"/>
                </a:solidFill>
              </a:defRPr>
            </a:pPr>
            <a:endParaRPr lang="es-CO"/>
          </a:p>
        </c:txPr>
        <c:crossAx val="147240064"/>
        <c:crosses val="autoZero"/>
        <c:auto val="1"/>
        <c:lblAlgn val="ctr"/>
        <c:lblOffset val="100"/>
      </c:catAx>
      <c:valAx>
        <c:axId val="147240064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472382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5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58002691541217644"/>
          <c:y val="4.1116617853559773E-2"/>
          <c:w val="0.41997308458782473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Hoja1!$A$2:$A$16</c:f>
              <c:strCache>
                <c:ptCount val="15"/>
                <c:pt idx="0">
                  <c:v>Falta publicidad</c:v>
                </c:pt>
                <c:pt idx="1">
                  <c:v>No hay aspectos negativos</c:v>
                </c:pt>
                <c:pt idx="2">
                  <c:v>Demora en las respuestas</c:v>
                </c:pt>
                <c:pt idx="3">
                  <c:v>Falta información de como usar la herramienta</c:v>
                </c:pt>
                <c:pt idx="4">
                  <c:v>No la ha utilizado</c:v>
                </c:pt>
                <c:pt idx="5">
                  <c:v>Falta de transparencia/claridad</c:v>
                </c:pt>
                <c:pt idx="6">
                  <c:v>Falta de información</c:v>
                </c:pt>
                <c:pt idx="7">
                  <c:v>Ser accesible para todos los ciudadanos</c:v>
                </c:pt>
                <c:pt idx="8">
                  <c:v>Dar respuesta a las inquietudes planteadas</c:v>
                </c:pt>
                <c:pt idx="9">
                  <c:v>No toman en cuenta la opinion del ciudadano</c:v>
                </c:pt>
                <c:pt idx="10">
                  <c:v>Contacto presencial</c:v>
                </c:pt>
                <c:pt idx="11">
                  <c:v>Cumplir con las propuestas</c:v>
                </c:pt>
                <c:pt idx="12">
                  <c:v>Falta de asesoria</c:v>
                </c:pt>
                <c:pt idx="13">
                  <c:v>Otros</c:v>
                </c:pt>
                <c:pt idx="14">
                  <c:v>No Sabe/No Responde</c:v>
                </c:pt>
              </c:strCache>
            </c:strRef>
          </c:cat>
          <c:val>
            <c:numRef>
              <c:f>Hoja1!$B$2:$B$16</c:f>
              <c:numCache>
                <c:formatCode>General</c:formatCode>
                <c:ptCount val="15"/>
                <c:pt idx="0" formatCode="###0%">
                  <c:v>0.23526048448770312</c:v>
                </c:pt>
                <c:pt idx="2" formatCode="###0%">
                  <c:v>0.17135024369712962</c:v>
                </c:pt>
                <c:pt idx="5" formatCode="###0%">
                  <c:v>8.8248231376953548E-2</c:v>
                </c:pt>
                <c:pt idx="6" formatCode="###0%">
                  <c:v>0.19536368523482586</c:v>
                </c:pt>
                <c:pt idx="12" formatCode="###0%">
                  <c:v>7.8282445128825484E-2</c:v>
                </c:pt>
                <c:pt idx="14" formatCode="###0%">
                  <c:v>0.25402936189772435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ES" sz="90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Hoja1!$A$2:$A$16</c:f>
              <c:strCache>
                <c:ptCount val="15"/>
                <c:pt idx="0">
                  <c:v>Falta publicidad</c:v>
                </c:pt>
                <c:pt idx="1">
                  <c:v>No hay aspectos negativos</c:v>
                </c:pt>
                <c:pt idx="2">
                  <c:v>Demora en las respuestas</c:v>
                </c:pt>
                <c:pt idx="3">
                  <c:v>Falta información de como usar la herramienta</c:v>
                </c:pt>
                <c:pt idx="4">
                  <c:v>No la ha utilizado</c:v>
                </c:pt>
                <c:pt idx="5">
                  <c:v>Falta de transparencia/claridad</c:v>
                </c:pt>
                <c:pt idx="6">
                  <c:v>Falta de información</c:v>
                </c:pt>
                <c:pt idx="7">
                  <c:v>Ser accesible para todos los ciudadanos</c:v>
                </c:pt>
                <c:pt idx="8">
                  <c:v>Dar respuesta a las inquietudes planteadas</c:v>
                </c:pt>
                <c:pt idx="9">
                  <c:v>No toman en cuenta la opinion del ciudadano</c:v>
                </c:pt>
                <c:pt idx="10">
                  <c:v>Contacto presencial</c:v>
                </c:pt>
                <c:pt idx="11">
                  <c:v>Cumplir con las propuestas</c:v>
                </c:pt>
                <c:pt idx="12">
                  <c:v>Falta de asesoria</c:v>
                </c:pt>
                <c:pt idx="13">
                  <c:v>Otros</c:v>
                </c:pt>
                <c:pt idx="14">
                  <c:v>No Sabe/No Responde</c:v>
                </c:pt>
              </c:strCache>
            </c:strRef>
          </c:cat>
          <c:val>
            <c:numRef>
              <c:f>Hoja1!$C$2:$C$16</c:f>
              <c:numCache>
                <c:formatCode>###0%</c:formatCode>
                <c:ptCount val="15"/>
                <c:pt idx="0">
                  <c:v>0.15819410747013232</c:v>
                </c:pt>
                <c:pt idx="1">
                  <c:v>0.13034925615910728</c:v>
                </c:pt>
                <c:pt idx="2">
                  <c:v>7.0848682045487332E-2</c:v>
                </c:pt>
                <c:pt idx="3">
                  <c:v>6.6762762137973233E-2</c:v>
                </c:pt>
                <c:pt idx="4">
                  <c:v>5.2256246986053204E-2</c:v>
                </c:pt>
                <c:pt idx="5">
                  <c:v>4.8908640544860854E-2</c:v>
                </c:pt>
                <c:pt idx="6">
                  <c:v>3.5984780243479932E-2</c:v>
                </c:pt>
                <c:pt idx="7">
                  <c:v>3.5050674638549648E-2</c:v>
                </c:pt>
                <c:pt idx="8">
                  <c:v>3.0789227202181711E-2</c:v>
                </c:pt>
                <c:pt idx="9">
                  <c:v>2.8848123373532236E-2</c:v>
                </c:pt>
                <c:pt idx="10">
                  <c:v>1.4380846197069634E-2</c:v>
                </c:pt>
                <c:pt idx="11" formatCode="###0.0%">
                  <c:v>2.8139501551260539E-3</c:v>
                </c:pt>
                <c:pt idx="12" formatCode="###0.0%">
                  <c:v>1.4741390368539528E-3</c:v>
                </c:pt>
                <c:pt idx="13">
                  <c:v>0.11920606448317803</c:v>
                </c:pt>
                <c:pt idx="14">
                  <c:v>0.22193972080537117</c:v>
                </c:pt>
              </c:numCache>
            </c:numRef>
          </c:val>
        </c:ser>
        <c:gapWidth val="10"/>
        <c:axId val="148986496"/>
        <c:axId val="148992384"/>
      </c:barChart>
      <c:catAx>
        <c:axId val="148986496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 sz="900">
                <a:solidFill>
                  <a:schemeClr val="tx2"/>
                </a:solidFill>
              </a:defRPr>
            </a:pPr>
            <a:endParaRPr lang="es-CO"/>
          </a:p>
        </c:txPr>
        <c:crossAx val="148992384"/>
        <c:crosses val="autoZero"/>
        <c:auto val="1"/>
        <c:lblAlgn val="ctr"/>
        <c:lblOffset val="100"/>
      </c:catAx>
      <c:valAx>
        <c:axId val="148992384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489864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5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0.28843994068416234</c:v>
                </c:pt>
                <c:pt idx="1">
                  <c:v>0.71156005931583888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15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0%</c:formatCode>
                <c:ptCount val="2"/>
                <c:pt idx="0">
                  <c:v>0.21281713872303024</c:v>
                </c:pt>
                <c:pt idx="1">
                  <c:v>0.78718286127697057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15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0.175801532435683</c:v>
                </c:pt>
                <c:pt idx="1">
                  <c:v>0.8241984675643178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15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0.24859671789501506</c:v>
                </c:pt>
                <c:pt idx="1">
                  <c:v>0.75140328210498664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15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0.38753935083277036</c:v>
                </c:pt>
                <c:pt idx="1">
                  <c:v>0.6124606491672282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15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0%</c:formatCode>
                <c:ptCount val="2"/>
                <c:pt idx="0">
                  <c:v>0.21281713872303024</c:v>
                </c:pt>
                <c:pt idx="1">
                  <c:v>0.78718286127697057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Todos los días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0.57863702784755833</c:v>
                </c:pt>
                <c:pt idx="1">
                  <c:v>0.53748461623561261</c:v>
                </c:pt>
                <c:pt idx="3">
                  <c:v>0.17872287135833409</c:v>
                </c:pt>
                <c:pt idx="4">
                  <c:v>0.12180577118981069</c:v>
                </c:pt>
                <c:pt idx="6">
                  <c:v>0.49391570602223672</c:v>
                </c:pt>
                <c:pt idx="7">
                  <c:v>0.46920466880298434</c:v>
                </c:pt>
                <c:pt idx="9">
                  <c:v>0.14885111472395662</c:v>
                </c:pt>
                <c:pt idx="10">
                  <c:v>0.11258824413373239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Entre 4 y 6 veces por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6.5376491197201833E-2</c:v>
                </c:pt>
                <c:pt idx="1">
                  <c:v>0.10696001321594836</c:v>
                </c:pt>
                <c:pt idx="3">
                  <c:v>5.9395856529876112E-2</c:v>
                </c:pt>
                <c:pt idx="4">
                  <c:v>0.11883300216973833</c:v>
                </c:pt>
                <c:pt idx="6">
                  <c:v>0.11391706142427363</c:v>
                </c:pt>
                <c:pt idx="7">
                  <c:v>0.14551416764877409</c:v>
                </c:pt>
                <c:pt idx="9">
                  <c:v>3.5476231261236058E-2</c:v>
                </c:pt>
                <c:pt idx="10">
                  <c:v>3.1407957101624084E-2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Entre 2 y 3 veces por semana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9.7628340390365692E-2</c:v>
                </c:pt>
                <c:pt idx="1">
                  <c:v>7.2332434376942548E-2</c:v>
                </c:pt>
                <c:pt idx="3">
                  <c:v>0.11929807611210656</c:v>
                </c:pt>
                <c:pt idx="4">
                  <c:v>0.1142944862360175</c:v>
                </c:pt>
                <c:pt idx="6">
                  <c:v>0.13817733996878065</c:v>
                </c:pt>
                <c:pt idx="7">
                  <c:v>0.13686867138672942</c:v>
                </c:pt>
                <c:pt idx="9">
                  <c:v>0.11243527407373065</c:v>
                </c:pt>
                <c:pt idx="10">
                  <c:v>0.11720379176717378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1 vez a la semana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0"/>
                  <c:y val="-2.185944343447325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2.185909919126944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###0%</c:formatCode>
                <c:ptCount val="11"/>
                <c:pt idx="0">
                  <c:v>3.267055753036039E-2</c:v>
                </c:pt>
                <c:pt idx="1">
                  <c:v>5.529093401157243E-2</c:v>
                </c:pt>
                <c:pt idx="3">
                  <c:v>0.11674726921924758</c:v>
                </c:pt>
                <c:pt idx="4">
                  <c:v>8.9791528882773738E-2</c:v>
                </c:pt>
                <c:pt idx="6">
                  <c:v>4.2037463846273541E-2</c:v>
                </c:pt>
                <c:pt idx="7">
                  <c:v>7.6196636257095635E-2</c:v>
                </c:pt>
                <c:pt idx="9">
                  <c:v>0.13785619263224441</c:v>
                </c:pt>
                <c:pt idx="10">
                  <c:v>0.15798335289164225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Ocasionalmente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###0%</c:formatCode>
                <c:ptCount val="11"/>
                <c:pt idx="0">
                  <c:v>8.8728747326630775E-2</c:v>
                </c:pt>
                <c:pt idx="1">
                  <c:v>8.1804175660964165E-2</c:v>
                </c:pt>
                <c:pt idx="3">
                  <c:v>0.30691794981694898</c:v>
                </c:pt>
                <c:pt idx="4">
                  <c:v>0.39750054391007178</c:v>
                </c:pt>
                <c:pt idx="6">
                  <c:v>0.14713071735241892</c:v>
                </c:pt>
                <c:pt idx="7">
                  <c:v>0.12982067551925031</c:v>
                </c:pt>
                <c:pt idx="9">
                  <c:v>0.2795118481802733</c:v>
                </c:pt>
                <c:pt idx="10">
                  <c:v>0.40645570453932572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Nunca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0.13695883570788495</c:v>
                </c:pt>
                <c:pt idx="1">
                  <c:v>0.14612782649895917</c:v>
                </c:pt>
                <c:pt idx="3">
                  <c:v>0.21891797696348872</c:v>
                </c:pt>
                <c:pt idx="4">
                  <c:v>0.15777466761158868</c:v>
                </c:pt>
                <c:pt idx="6">
                  <c:v>6.4821711386017902E-2</c:v>
                </c:pt>
                <c:pt idx="7">
                  <c:v>4.239518038516582E-2</c:v>
                </c:pt>
                <c:pt idx="9">
                  <c:v>0.28586933912856038</c:v>
                </c:pt>
                <c:pt idx="10">
                  <c:v>0.17436094956650194</c:v>
                </c:pt>
              </c:numCache>
            </c:numRef>
          </c:val>
        </c:ser>
        <c:gapWidth val="10"/>
        <c:overlap val="100"/>
        <c:axId val="110091648"/>
        <c:axId val="110113920"/>
      </c:barChart>
      <c:catAx>
        <c:axId val="11009164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0113920"/>
        <c:crosses val="autoZero"/>
        <c:auto val="1"/>
        <c:lblAlgn val="ctr"/>
        <c:lblOffset val="100"/>
      </c:catAx>
      <c:valAx>
        <c:axId val="110113920"/>
        <c:scaling>
          <c:orientation val="minMax"/>
        </c:scaling>
        <c:delete val="1"/>
        <c:axPos val="t"/>
        <c:numFmt formatCode="0%" sourceLinked="1"/>
        <c:tickLblPos val="none"/>
        <c:crossAx val="1100916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16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0%</c:formatCode>
                <c:ptCount val="2"/>
                <c:pt idx="0">
                  <c:v>0.21281713872303024</c:v>
                </c:pt>
                <c:pt idx="1">
                  <c:v>0.78718286127697057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16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0%</c:formatCode>
                <c:ptCount val="2"/>
                <c:pt idx="0">
                  <c:v>0.21281713872303024</c:v>
                </c:pt>
                <c:pt idx="1">
                  <c:v>0.78718286127697057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16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0.127</c:v>
                </c:pt>
                <c:pt idx="1">
                  <c:v>0.87300000000000144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16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16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0.24000000000000021</c:v>
                </c:pt>
                <c:pt idx="1">
                  <c:v>0.76000000000000156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16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0.26949242661269596</c:v>
                </c:pt>
                <c:pt idx="1">
                  <c:v>0.73050757338730388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16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0.17922659174349581</c:v>
                </c:pt>
                <c:pt idx="1">
                  <c:v>0.8207734082565058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16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0.30959373417261232</c:v>
                </c:pt>
                <c:pt idx="1">
                  <c:v>0.69040626582738707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16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58002691541217644"/>
          <c:y val="4.1116617853559807E-2"/>
          <c:w val="0.4199730845878249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Hoja1!$B$2:$B$15</c:f>
              <c:numCache>
                <c:formatCode>###0%</c:formatCode>
                <c:ptCount val="14"/>
                <c:pt idx="0">
                  <c:v>0.4977300603037243</c:v>
                </c:pt>
                <c:pt idx="1">
                  <c:v>0.47062493036899988</c:v>
                </c:pt>
                <c:pt idx="2">
                  <c:v>0.17338408527789276</c:v>
                </c:pt>
                <c:pt idx="3">
                  <c:v>0.13993934090880394</c:v>
                </c:pt>
                <c:pt idx="4">
                  <c:v>6.3754102931088991E-2</c:v>
                </c:pt>
                <c:pt idx="5">
                  <c:v>7.2973428413266109E-2</c:v>
                </c:pt>
                <c:pt idx="6">
                  <c:v>0.12758242353481997</c:v>
                </c:pt>
                <c:pt idx="7">
                  <c:v>0.17629892577947498</c:v>
                </c:pt>
                <c:pt idx="8">
                  <c:v>4.732996569090106E-2</c:v>
                </c:pt>
                <c:pt idx="9">
                  <c:v>7.4084171493544002E-2</c:v>
                </c:pt>
                <c:pt idx="10">
                  <c:v>8.0133445476620505E-2</c:v>
                </c:pt>
                <c:pt idx="11">
                  <c:v>4.5776522651101922E-2</c:v>
                </c:pt>
                <c:pt idx="12">
                  <c:v>9.3701330489652193E-2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ES" sz="900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Hoja1!$C$2:$C$15</c:f>
              <c:numCache>
                <c:formatCode>###0%</c:formatCode>
                <c:ptCount val="14"/>
                <c:pt idx="0">
                  <c:v>0.86486319112722942</c:v>
                </c:pt>
                <c:pt idx="1">
                  <c:v>0.40915139180574245</c:v>
                </c:pt>
                <c:pt idx="2">
                  <c:v>0.16440026964313303</c:v>
                </c:pt>
                <c:pt idx="3">
                  <c:v>0.11654207946413603</c:v>
                </c:pt>
                <c:pt idx="4">
                  <c:v>7.4848667241605923E-2</c:v>
                </c:pt>
                <c:pt idx="5">
                  <c:v>7.0334403865955838E-2</c:v>
                </c:pt>
                <c:pt idx="6">
                  <c:v>6.5802665533603311E-2</c:v>
                </c:pt>
                <c:pt idx="7">
                  <c:v>5.8737552386754315E-2</c:v>
                </c:pt>
                <c:pt idx="8">
                  <c:v>5.7339000669630713E-2</c:v>
                </c:pt>
                <c:pt idx="9">
                  <c:v>5.5525491973375113E-2</c:v>
                </c:pt>
                <c:pt idx="10">
                  <c:v>5.0425120041564415E-2</c:v>
                </c:pt>
                <c:pt idx="11">
                  <c:v>4.6307623384939503E-2</c:v>
                </c:pt>
                <c:pt idx="12">
                  <c:v>2.938912775973395E-2</c:v>
                </c:pt>
                <c:pt idx="13">
                  <c:v>7.207599024984232E-2</c:v>
                </c:pt>
              </c:numCache>
            </c:numRef>
          </c:val>
        </c:ser>
        <c:gapWidth val="10"/>
        <c:axId val="151946752"/>
        <c:axId val="151948288"/>
      </c:barChart>
      <c:catAx>
        <c:axId val="151946752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 sz="900">
                <a:solidFill>
                  <a:schemeClr val="tx2"/>
                </a:solidFill>
              </a:defRPr>
            </a:pPr>
            <a:endParaRPr lang="es-CO"/>
          </a:p>
        </c:txPr>
        <c:crossAx val="151948288"/>
        <c:crosses val="autoZero"/>
        <c:auto val="1"/>
        <c:lblAlgn val="ctr"/>
        <c:lblOffset val="100"/>
      </c:catAx>
      <c:valAx>
        <c:axId val="151948288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519467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6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36783258302777216"/>
          <c:y val="4.1116617853559807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Hoja1!$B$2:$B$15</c:f>
              <c:numCache>
                <c:formatCode>###0%</c:formatCode>
                <c:ptCount val="14"/>
                <c:pt idx="0">
                  <c:v>0.5109935402144582</c:v>
                </c:pt>
                <c:pt idx="1">
                  <c:v>0.75261732850987584</c:v>
                </c:pt>
                <c:pt idx="2">
                  <c:v>7.3699893716709639E-2</c:v>
                </c:pt>
                <c:pt idx="3">
                  <c:v>0.28230954546613413</c:v>
                </c:pt>
                <c:pt idx="5">
                  <c:v>9.3482438498470946E-2</c:v>
                </c:pt>
                <c:pt idx="6">
                  <c:v>7.3699893716709639E-2</c:v>
                </c:pt>
                <c:pt idx="7">
                  <c:v>7.3699893716709639E-2</c:v>
                </c:pt>
                <c:pt idx="8">
                  <c:v>7.3699893716709639E-2</c:v>
                </c:pt>
                <c:pt idx="10">
                  <c:v>7.3699893716709639E-2</c:v>
                </c:pt>
                <c:pt idx="11">
                  <c:v>1.978254478176129E-2</c:v>
                </c:pt>
                <c:pt idx="12">
                  <c:v>7.3699893716709639E-2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Hoja1!$C$2:$C$15</c:f>
              <c:numCache>
                <c:formatCode>###0%</c:formatCode>
                <c:ptCount val="14"/>
                <c:pt idx="0">
                  <c:v>0.80110452131608467</c:v>
                </c:pt>
                <c:pt idx="1">
                  <c:v>0.72638302290377565</c:v>
                </c:pt>
                <c:pt idx="3">
                  <c:v>0.13680848854811273</c:v>
                </c:pt>
                <c:pt idx="4">
                  <c:v>4.6868376462625545E-2</c:v>
                </c:pt>
                <c:pt idx="5">
                  <c:v>4.6868376462625545E-2</c:v>
                </c:pt>
                <c:pt idx="6">
                  <c:v>0.15202710222128971</c:v>
                </c:pt>
                <c:pt idx="9">
                  <c:v>4.6868376462625545E-2</c:v>
                </c:pt>
                <c:pt idx="11">
                  <c:v>4.6868376462625545E-2</c:v>
                </c:pt>
                <c:pt idx="12">
                  <c:v>4.6868376462625545E-2</c:v>
                </c:pt>
              </c:numCache>
            </c:numRef>
          </c:val>
        </c:ser>
        <c:gapWidth val="10"/>
        <c:axId val="151739008"/>
        <c:axId val="151748992"/>
      </c:barChart>
      <c:catAx>
        <c:axId val="151739008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tx2"/>
                </a:solidFill>
              </a:defRPr>
            </a:pPr>
            <a:endParaRPr lang="es-CO"/>
          </a:p>
        </c:txPr>
        <c:crossAx val="151748992"/>
        <c:crosses val="autoZero"/>
        <c:auto val="1"/>
        <c:lblAlgn val="ctr"/>
        <c:lblOffset val="100"/>
      </c:catAx>
      <c:valAx>
        <c:axId val="151748992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517390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Todos los días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0.3184340939594979</c:v>
                </c:pt>
                <c:pt idx="1">
                  <c:v>0.47213951852385916</c:v>
                </c:pt>
                <c:pt idx="3">
                  <c:v>9.1356982996482192E-2</c:v>
                </c:pt>
                <c:pt idx="4">
                  <c:v>0.18758067742332471</c:v>
                </c:pt>
                <c:pt idx="6">
                  <c:v>0.54231397156533656</c:v>
                </c:pt>
                <c:pt idx="7">
                  <c:v>0.56872139933485566</c:v>
                </c:pt>
                <c:pt idx="9">
                  <c:v>5.0494604307283697E-2</c:v>
                </c:pt>
                <c:pt idx="10">
                  <c:v>9.6483909769053314E-2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Entre 4 y 6 veces por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5.5270973532523818E-2</c:v>
                </c:pt>
                <c:pt idx="1">
                  <c:v>7.6523037710027622E-2</c:v>
                </c:pt>
                <c:pt idx="3">
                  <c:v>4.6703527069378414E-2</c:v>
                </c:pt>
                <c:pt idx="4">
                  <c:v>8.2696542392281733E-2</c:v>
                </c:pt>
                <c:pt idx="6">
                  <c:v>8.0304675474247744E-2</c:v>
                </c:pt>
                <c:pt idx="7">
                  <c:v>0.1092404440280173</c:v>
                </c:pt>
                <c:pt idx="9">
                  <c:v>3.7113847262792411E-2</c:v>
                </c:pt>
                <c:pt idx="10">
                  <c:v>5.1863856555534084E-2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Entre 2 y 3 veces por semana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7.8426990196269003E-2</c:v>
                </c:pt>
                <c:pt idx="1">
                  <c:v>6.4249971507272158E-2</c:v>
                </c:pt>
                <c:pt idx="3">
                  <c:v>0.10530914016077839</c:v>
                </c:pt>
                <c:pt idx="4">
                  <c:v>8.4981081580439224E-2</c:v>
                </c:pt>
                <c:pt idx="6">
                  <c:v>0.10097522192666962</c:v>
                </c:pt>
                <c:pt idx="7">
                  <c:v>7.8257441031748184E-2</c:v>
                </c:pt>
                <c:pt idx="9">
                  <c:v>9.0059361903056023E-2</c:v>
                </c:pt>
                <c:pt idx="10">
                  <c:v>9.3905531353845537E-2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1 vez a la semana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###0%</c:formatCode>
                <c:ptCount val="11"/>
                <c:pt idx="0">
                  <c:v>0.10120641805096157</c:v>
                </c:pt>
                <c:pt idx="1">
                  <c:v>7.3565152391830577E-2</c:v>
                </c:pt>
                <c:pt idx="3">
                  <c:v>0.1042173647951274</c:v>
                </c:pt>
                <c:pt idx="4">
                  <c:v>7.8077239476415483E-2</c:v>
                </c:pt>
                <c:pt idx="6">
                  <c:v>4.5616918932199983E-2</c:v>
                </c:pt>
                <c:pt idx="7">
                  <c:v>5.8347426415425924E-2</c:v>
                </c:pt>
                <c:pt idx="9">
                  <c:v>0.11761525872341039</c:v>
                </c:pt>
                <c:pt idx="10">
                  <c:v>9.7549304159758071E-2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Ocasionalmente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###0%</c:formatCode>
                <c:ptCount val="11"/>
                <c:pt idx="0">
                  <c:v>0.14654698580897299</c:v>
                </c:pt>
                <c:pt idx="1">
                  <c:v>0.14467769117057139</c:v>
                </c:pt>
                <c:pt idx="3">
                  <c:v>0.30682893914237408</c:v>
                </c:pt>
                <c:pt idx="4">
                  <c:v>0.31932562443057588</c:v>
                </c:pt>
                <c:pt idx="6">
                  <c:v>0.14529768838310397</c:v>
                </c:pt>
                <c:pt idx="7">
                  <c:v>0.10055974351896156</c:v>
                </c:pt>
                <c:pt idx="9">
                  <c:v>0.24214694515431301</c:v>
                </c:pt>
                <c:pt idx="10">
                  <c:v>0.36363060499852035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Nunca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0.30011453845177505</c:v>
                </c:pt>
                <c:pt idx="1">
                  <c:v>0.16884462869643971</c:v>
                </c:pt>
                <c:pt idx="3">
                  <c:v>0.34558404583586033</c:v>
                </c:pt>
                <c:pt idx="4">
                  <c:v>0.24733883469696427</c:v>
                </c:pt>
                <c:pt idx="6">
                  <c:v>8.5491523718441376E-2</c:v>
                </c:pt>
                <c:pt idx="7">
                  <c:v>8.4873545670993047E-2</c:v>
                </c:pt>
                <c:pt idx="9">
                  <c:v>0.46256998264914434</c:v>
                </c:pt>
                <c:pt idx="10">
                  <c:v>0.29656679316328988</c:v>
                </c:pt>
              </c:numCache>
            </c:numRef>
          </c:val>
        </c:ser>
        <c:gapWidth val="10"/>
        <c:overlap val="100"/>
        <c:axId val="110230912"/>
        <c:axId val="110253184"/>
      </c:barChart>
      <c:catAx>
        <c:axId val="110230912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0253184"/>
        <c:crosses val="autoZero"/>
        <c:auto val="1"/>
        <c:lblAlgn val="ctr"/>
        <c:lblOffset val="100"/>
      </c:catAx>
      <c:valAx>
        <c:axId val="110253184"/>
        <c:scaling>
          <c:orientation val="minMax"/>
        </c:scaling>
        <c:delete val="1"/>
        <c:axPos val="t"/>
        <c:numFmt formatCode="0%" sourceLinked="1"/>
        <c:tickLblPos val="none"/>
        <c:crossAx val="1102309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17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36783258302777216"/>
          <c:y val="4.1116617853559807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Hoja1!$B$2:$B$15</c:f>
              <c:numCache>
                <c:formatCode>###0%</c:formatCode>
                <c:ptCount val="14"/>
                <c:pt idx="0">
                  <c:v>0.48475382071712914</c:v>
                </c:pt>
                <c:pt idx="1">
                  <c:v>0.34351085574582924</c:v>
                </c:pt>
                <c:pt idx="2">
                  <c:v>0.12937530194142174</c:v>
                </c:pt>
                <c:pt idx="3">
                  <c:v>7.6034260246995902E-2</c:v>
                </c:pt>
                <c:pt idx="4">
                  <c:v>0.10533378616138662</c:v>
                </c:pt>
                <c:pt idx="5">
                  <c:v>0.10483540927317037</c:v>
                </c:pt>
                <c:pt idx="6">
                  <c:v>0.18515159506743184</c:v>
                </c:pt>
                <c:pt idx="7">
                  <c:v>0.26443199615523899</c:v>
                </c:pt>
                <c:pt idx="8">
                  <c:v>7.6034260246995902E-2</c:v>
                </c:pt>
                <c:pt idx="9">
                  <c:v>0.14397256732814737</c:v>
                </c:pt>
                <c:pt idx="10">
                  <c:v>7.6034260246995902E-2</c:v>
                </c:pt>
                <c:pt idx="11">
                  <c:v>0.10533378616138662</c:v>
                </c:pt>
                <c:pt idx="12">
                  <c:v>4.5249851088391288E-2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Hoja1!$C$2:$C$15</c:f>
              <c:numCache>
                <c:formatCode>###0%</c:formatCode>
                <c:ptCount val="14"/>
                <c:pt idx="0">
                  <c:v>0.79869513564141892</c:v>
                </c:pt>
                <c:pt idx="1">
                  <c:v>0.3614575310852654</c:v>
                </c:pt>
                <c:pt idx="2">
                  <c:v>0.16815915684306121</c:v>
                </c:pt>
                <c:pt idx="3">
                  <c:v>5.6567922224620183E-2</c:v>
                </c:pt>
                <c:pt idx="4">
                  <c:v>0.15669976440757424</c:v>
                </c:pt>
                <c:pt idx="5">
                  <c:v>7.9443692240114994E-2</c:v>
                </c:pt>
                <c:pt idx="6">
                  <c:v>0.10368907172631454</c:v>
                </c:pt>
                <c:pt idx="9">
                  <c:v>5.7552156319556597E-2</c:v>
                </c:pt>
                <c:pt idx="10">
                  <c:v>5.7552156319556597E-2</c:v>
                </c:pt>
                <c:pt idx="11">
                  <c:v>7.4436389996498598E-2</c:v>
                </c:pt>
                <c:pt idx="12">
                  <c:v>4.1047870407647395E-2</c:v>
                </c:pt>
                <c:pt idx="13">
                  <c:v>0.16025699395093454</c:v>
                </c:pt>
              </c:numCache>
            </c:numRef>
          </c:val>
        </c:ser>
        <c:gapWidth val="10"/>
        <c:axId val="151769856"/>
        <c:axId val="151771392"/>
      </c:barChart>
      <c:catAx>
        <c:axId val="151769856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tx2"/>
                </a:solidFill>
              </a:defRPr>
            </a:pPr>
            <a:endParaRPr lang="es-CO"/>
          </a:p>
        </c:txPr>
        <c:crossAx val="151771392"/>
        <c:crosses val="autoZero"/>
        <c:auto val="1"/>
        <c:lblAlgn val="ctr"/>
        <c:lblOffset val="100"/>
      </c:catAx>
      <c:valAx>
        <c:axId val="151771392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517698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7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36783258302777216"/>
          <c:y val="4.1116617853559807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Hoja1!$B$2:$B$15</c:f>
              <c:numCache>
                <c:formatCode>###0%</c:formatCode>
                <c:ptCount val="14"/>
                <c:pt idx="0">
                  <c:v>0.49841974260467276</c:v>
                </c:pt>
                <c:pt idx="1">
                  <c:v>0.40913779710607445</c:v>
                </c:pt>
                <c:pt idx="2">
                  <c:v>0.2406465473751899</c:v>
                </c:pt>
                <c:pt idx="3">
                  <c:v>0.10875730106125715</c:v>
                </c:pt>
                <c:pt idx="4">
                  <c:v>7.1082490488703534E-2</c:v>
                </c:pt>
                <c:pt idx="5">
                  <c:v>4.7460515499594895E-2</c:v>
                </c:pt>
                <c:pt idx="6">
                  <c:v>0.12229626319170654</c:v>
                </c:pt>
                <c:pt idx="7">
                  <c:v>0.17723116751562906</c:v>
                </c:pt>
                <c:pt idx="8">
                  <c:v>2.0803100872953222E-2</c:v>
                </c:pt>
                <c:pt idx="9">
                  <c:v>7.1558323052910031E-2</c:v>
                </c:pt>
                <c:pt idx="10">
                  <c:v>8.5118896385847784E-2</c:v>
                </c:pt>
                <c:pt idx="11">
                  <c:v>2.695697000675705E-2</c:v>
                </c:pt>
                <c:pt idx="12">
                  <c:v>0.12747798245076444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Hoja1!$C$2:$C$15</c:f>
              <c:numCache>
                <c:formatCode>###0%</c:formatCode>
                <c:ptCount val="14"/>
                <c:pt idx="0">
                  <c:v>0.93100844348028222</c:v>
                </c:pt>
                <c:pt idx="1">
                  <c:v>0.37748119629569776</c:v>
                </c:pt>
                <c:pt idx="2">
                  <c:v>0.19735132073853318</c:v>
                </c:pt>
                <c:pt idx="3">
                  <c:v>0.1594421381699766</c:v>
                </c:pt>
                <c:pt idx="4">
                  <c:v>1.6370019426051041E-2</c:v>
                </c:pt>
                <c:pt idx="5">
                  <c:v>6.8272674330355915E-2</c:v>
                </c:pt>
                <c:pt idx="6">
                  <c:v>1.7067272384885462E-2</c:v>
                </c:pt>
                <c:pt idx="7">
                  <c:v>0.11792214027499268</c:v>
                </c:pt>
                <c:pt idx="8">
                  <c:v>0.11511439284482063</c:v>
                </c:pt>
                <c:pt idx="9">
                  <c:v>5.5817540413122438E-2</c:v>
                </c:pt>
                <c:pt idx="10">
                  <c:v>5.5817540413122438E-2</c:v>
                </c:pt>
                <c:pt idx="11">
                  <c:v>2.3987693952611678E-2</c:v>
                </c:pt>
                <c:pt idx="12">
                  <c:v>1.6370019426051041E-2</c:v>
                </c:pt>
                <c:pt idx="13">
                  <c:v>1.8235987292355343E-2</c:v>
                </c:pt>
              </c:numCache>
            </c:numRef>
          </c:val>
        </c:ser>
        <c:gapWidth val="10"/>
        <c:axId val="154386432"/>
        <c:axId val="154387968"/>
      </c:barChart>
      <c:catAx>
        <c:axId val="154386432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 sz="800">
                <a:solidFill>
                  <a:schemeClr val="bg1">
                    <a:lumMod val="95000"/>
                  </a:schemeClr>
                </a:solidFill>
              </a:defRPr>
            </a:pPr>
            <a:endParaRPr lang="es-CO"/>
          </a:p>
        </c:txPr>
        <c:crossAx val="154387968"/>
        <c:crosses val="autoZero"/>
        <c:auto val="1"/>
        <c:lblAlgn val="ctr"/>
        <c:lblOffset val="100"/>
      </c:catAx>
      <c:valAx>
        <c:axId val="154387968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543864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7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>
        <c:manualLayout>
          <c:layoutTarget val="inner"/>
          <c:xMode val="edge"/>
          <c:yMode val="edge"/>
          <c:x val="0.36783258302777216"/>
          <c:y val="4.1116617853559807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Hoja1!$B$2:$B$15</c:f>
              <c:numCache>
                <c:formatCode>###0%</c:formatCode>
                <c:ptCount val="14"/>
                <c:pt idx="0">
                  <c:v>0.50217236790381059</c:v>
                </c:pt>
                <c:pt idx="1">
                  <c:v>0.48826028421776135</c:v>
                </c:pt>
                <c:pt idx="2">
                  <c:v>0.17052685906852669</c:v>
                </c:pt>
                <c:pt idx="3">
                  <c:v>0.14367058095793503</c:v>
                </c:pt>
                <c:pt idx="4">
                  <c:v>7.8966656232947546E-2</c:v>
                </c:pt>
                <c:pt idx="5">
                  <c:v>7.7365521699721149E-2</c:v>
                </c:pt>
                <c:pt idx="6">
                  <c:v>0.13427362881806637</c:v>
                </c:pt>
                <c:pt idx="7">
                  <c:v>0.13732236372687331</c:v>
                </c:pt>
                <c:pt idx="8">
                  <c:v>5.5932376157436889E-2</c:v>
                </c:pt>
                <c:pt idx="9">
                  <c:v>9.1761612722506561E-2</c:v>
                </c:pt>
                <c:pt idx="10">
                  <c:v>9.0249996443161382E-2</c:v>
                </c:pt>
                <c:pt idx="11">
                  <c:v>5.1244650711635087E-2</c:v>
                </c:pt>
                <c:pt idx="12">
                  <c:v>9.2308068888752245E-2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Hoja1!$C$2:$C$15</c:f>
              <c:numCache>
                <c:formatCode>###0%</c:formatCode>
                <c:ptCount val="14"/>
                <c:pt idx="0">
                  <c:v>0.85101756538508921</c:v>
                </c:pt>
                <c:pt idx="1">
                  <c:v>0.40940872927372124</c:v>
                </c:pt>
                <c:pt idx="2">
                  <c:v>0.16837782060502338</c:v>
                </c:pt>
                <c:pt idx="3">
                  <c:v>0.11696519873658615</c:v>
                </c:pt>
                <c:pt idx="4">
                  <c:v>9.4493782358065395E-2</c:v>
                </c:pt>
                <c:pt idx="5">
                  <c:v>3.7102729341291239E-2</c:v>
                </c:pt>
                <c:pt idx="6">
                  <c:v>7.2340955605203094E-2</c:v>
                </c:pt>
                <c:pt idx="7">
                  <c:v>6.7773334179183922E-2</c:v>
                </c:pt>
                <c:pt idx="8">
                  <c:v>6.2095776561616023E-2</c:v>
                </c:pt>
                <c:pt idx="9">
                  <c:v>5.1455411953616748E-2</c:v>
                </c:pt>
                <c:pt idx="10">
                  <c:v>4.5016373650983994E-2</c:v>
                </c:pt>
                <c:pt idx="11">
                  <c:v>3.6930572698348013E-2</c:v>
                </c:pt>
                <c:pt idx="12">
                  <c:v>3.7102729341291239E-2</c:v>
                </c:pt>
                <c:pt idx="13">
                  <c:v>9.0993376193675146E-2</c:v>
                </c:pt>
              </c:numCache>
            </c:numRef>
          </c:val>
        </c:ser>
        <c:gapWidth val="10"/>
        <c:axId val="154557440"/>
        <c:axId val="154571520"/>
      </c:barChart>
      <c:catAx>
        <c:axId val="154557440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tx2"/>
                </a:solidFill>
              </a:defRPr>
            </a:pPr>
            <a:endParaRPr lang="es-CO"/>
          </a:p>
        </c:txPr>
        <c:crossAx val="154571520"/>
        <c:crosses val="autoZero"/>
        <c:auto val="1"/>
        <c:lblAlgn val="ctr"/>
        <c:lblOffset val="100"/>
      </c:catAx>
      <c:valAx>
        <c:axId val="154571520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545574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7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36783258302777216"/>
          <c:y val="4.1116617853559807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Hoja1!$B$2:$B$15</c:f>
              <c:numCache>
                <c:formatCode>###0%</c:formatCode>
                <c:ptCount val="14"/>
                <c:pt idx="0">
                  <c:v>0.55012054986827497</c:v>
                </c:pt>
                <c:pt idx="1">
                  <c:v>0.4307031286599613</c:v>
                </c:pt>
                <c:pt idx="2">
                  <c:v>0.12437750340531764</c:v>
                </c:pt>
                <c:pt idx="3">
                  <c:v>3.5887674035664535E-2</c:v>
                </c:pt>
                <c:pt idx="5">
                  <c:v>7.9084335848090839E-2</c:v>
                </c:pt>
                <c:pt idx="7">
                  <c:v>4.2937343749543194E-2</c:v>
                </c:pt>
                <c:pt idx="8">
                  <c:v>1.6345719029089923E-2</c:v>
                </c:pt>
                <c:pt idx="10">
                  <c:v>5.4691560102583123E-2</c:v>
                </c:pt>
                <c:pt idx="11">
                  <c:v>3.3131672725659193E-2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Hoja1!$C$2:$C$15</c:f>
              <c:numCache>
                <c:formatCode>###0%</c:formatCode>
                <c:ptCount val="14"/>
                <c:pt idx="0">
                  <c:v>0.76944659457479558</c:v>
                </c:pt>
                <c:pt idx="1">
                  <c:v>0.1732139749203799</c:v>
                </c:pt>
                <c:pt idx="2">
                  <c:v>0.21887959695025605</c:v>
                </c:pt>
                <c:pt idx="3">
                  <c:v>0.32163236617078439</c:v>
                </c:pt>
                <c:pt idx="6">
                  <c:v>0.11443521457099792</c:v>
                </c:pt>
                <c:pt idx="7">
                  <c:v>6.8034131306759157E-2</c:v>
                </c:pt>
                <c:pt idx="8">
                  <c:v>0.10974484598305892</c:v>
                </c:pt>
                <c:pt idx="11">
                  <c:v>0.22957429775218929</c:v>
                </c:pt>
              </c:numCache>
            </c:numRef>
          </c:val>
        </c:ser>
        <c:gapWidth val="10"/>
        <c:axId val="154629248"/>
        <c:axId val="154630784"/>
      </c:barChart>
      <c:catAx>
        <c:axId val="154629248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tx2"/>
                </a:solidFill>
              </a:defRPr>
            </a:pPr>
            <a:endParaRPr lang="es-CO"/>
          </a:p>
        </c:txPr>
        <c:crossAx val="154630784"/>
        <c:crosses val="autoZero"/>
        <c:auto val="1"/>
        <c:lblAlgn val="ctr"/>
        <c:lblOffset val="100"/>
      </c:catAx>
      <c:valAx>
        <c:axId val="154630784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546292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7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36783258302777216"/>
          <c:y val="4.1116617853559807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Hoja1!$B$2:$B$15</c:f>
              <c:numCache>
                <c:formatCode>###0%</c:formatCode>
                <c:ptCount val="14"/>
                <c:pt idx="0">
                  <c:v>0.32107777046086838</c:v>
                </c:pt>
                <c:pt idx="1">
                  <c:v>0.32107777046086838</c:v>
                </c:pt>
                <c:pt idx="2">
                  <c:v>0.32107777046086838</c:v>
                </c:pt>
                <c:pt idx="3">
                  <c:v>0.32107777046086838</c:v>
                </c:pt>
                <c:pt idx="6">
                  <c:v>0.32107777046086838</c:v>
                </c:pt>
                <c:pt idx="7">
                  <c:v>1</c:v>
                </c:pt>
                <c:pt idx="12">
                  <c:v>0.32107777046086838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Hoja1!$A$2:$A$15</c:f>
              <c:strCache>
                <c:ptCount val="14"/>
                <c:pt idx="0">
                  <c:v>A través de la página de Internet www.urnadecristal.gov.co</c:v>
                </c:pt>
                <c:pt idx="1">
                  <c:v>Televisión Nacional</c:v>
                </c:pt>
                <c:pt idx="2">
                  <c:v>Facebook</c:v>
                </c:pt>
                <c:pt idx="3">
                  <c:v>Teléfono Celular</c:v>
                </c:pt>
                <c:pt idx="4">
                  <c:v>Prensa / periódicos</c:v>
                </c:pt>
                <c:pt idx="5">
                  <c:v>Radio</c:v>
                </c:pt>
                <c:pt idx="6">
                  <c:v>Teléfono Fijo</c:v>
                </c:pt>
                <c:pt idx="7">
                  <c:v>Correo físico / servicio postal</c:v>
                </c:pt>
                <c:pt idx="8">
                  <c:v>Mensaje de texto a través de Teléfono Celular</c:v>
                </c:pt>
                <c:pt idx="9">
                  <c:v>Youtube</c:v>
                </c:pt>
                <c:pt idx="10">
                  <c:v>Twitter</c:v>
                </c:pt>
                <c:pt idx="11">
                  <c:v>Televisión por cable</c:v>
                </c:pt>
                <c:pt idx="12">
                  <c:v>Revistas</c:v>
                </c:pt>
                <c:pt idx="13">
                  <c:v>Otro</c:v>
                </c:pt>
              </c:strCache>
            </c:strRef>
          </c:cat>
          <c:val>
            <c:numRef>
              <c:f>Hoja1!$C$2:$C$15</c:f>
              <c:numCache>
                <c:formatCode>###0%</c:formatCode>
                <c:ptCount val="14"/>
                <c:pt idx="0">
                  <c:v>1</c:v>
                </c:pt>
                <c:pt idx="1">
                  <c:v>0.53881091282971161</c:v>
                </c:pt>
                <c:pt idx="2">
                  <c:v>0.11052800189614867</c:v>
                </c:pt>
                <c:pt idx="5">
                  <c:v>0.30645499966426343</c:v>
                </c:pt>
                <c:pt idx="9">
                  <c:v>0.11052800189614867</c:v>
                </c:pt>
                <c:pt idx="10">
                  <c:v>0.11052800189614867</c:v>
                </c:pt>
              </c:numCache>
            </c:numRef>
          </c:val>
        </c:ser>
        <c:gapWidth val="10"/>
        <c:axId val="154710400"/>
        <c:axId val="154711936"/>
      </c:barChart>
      <c:catAx>
        <c:axId val="154710400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 sz="800">
                <a:solidFill>
                  <a:schemeClr val="bg1">
                    <a:lumMod val="95000"/>
                  </a:schemeClr>
                </a:solidFill>
              </a:defRPr>
            </a:pPr>
            <a:endParaRPr lang="es-CO"/>
          </a:p>
        </c:txPr>
        <c:crossAx val="154711936"/>
        <c:crosses val="autoZero"/>
        <c:auto val="1"/>
        <c:lblAlgn val="ctr"/>
        <c:lblOffset val="100"/>
      </c:catAx>
      <c:valAx>
        <c:axId val="154711936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547104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7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Diaria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Hoja1!$B$2:$B$39</c:f>
              <c:numCache>
                <c:formatCode>###0.0%</c:formatCode>
                <c:ptCount val="38"/>
                <c:pt idx="0" formatCode="###0%">
                  <c:v>0.14980925345906279</c:v>
                </c:pt>
                <c:pt idx="1">
                  <c:v>4.9403971823369025E-3</c:v>
                </c:pt>
                <c:pt idx="3" formatCode="###0%">
                  <c:v>0.27091768198054272</c:v>
                </c:pt>
                <c:pt idx="4" formatCode="###0%">
                  <c:v>0.21453442557833749</c:v>
                </c:pt>
                <c:pt idx="6" formatCode="###0%">
                  <c:v>0.25727074027899127</c:v>
                </c:pt>
                <c:pt idx="9" formatCode="###0%">
                  <c:v>0.1144866598392902</c:v>
                </c:pt>
                <c:pt idx="10" formatCode="###0%">
                  <c:v>3.6501524028206861E-2</c:v>
                </c:pt>
                <c:pt idx="12" formatCode="###0%">
                  <c:v>0.14184835132025236</c:v>
                </c:pt>
                <c:pt idx="13" formatCode="###0%">
                  <c:v>0.50583590613528462</c:v>
                </c:pt>
                <c:pt idx="15" formatCode="###0%">
                  <c:v>0.37887103269357658</c:v>
                </c:pt>
                <c:pt idx="16" formatCode="###0%">
                  <c:v>5.2385314667445323E-2</c:v>
                </c:pt>
                <c:pt idx="21" formatCode="###0%">
                  <c:v>0.49767300849008367</c:v>
                </c:pt>
                <c:pt idx="24" formatCode="###0%">
                  <c:v>0.50735169108963207</c:v>
                </c:pt>
                <c:pt idx="27" formatCode="###0%">
                  <c:v>0.27201907905902828</c:v>
                </c:pt>
                <c:pt idx="28" formatCode="###0%">
                  <c:v>0.58215146294914111</c:v>
                </c:pt>
                <c:pt idx="30" formatCode="###0%">
                  <c:v>0.45230278684378761</c:v>
                </c:pt>
                <c:pt idx="33" formatCode="###0%">
                  <c:v>0.64357811940080289</c:v>
                </c:pt>
                <c:pt idx="36" formatCode="###0%">
                  <c:v>0.43363199393824553</c:v>
                </c:pt>
                <c:pt idx="37" formatCode="###0%">
                  <c:v>0.14887800703050338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1 vez a la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Hoja1!$C$2:$C$39</c:f>
              <c:numCache>
                <c:formatCode>###0%</c:formatCode>
                <c:ptCount val="38"/>
                <c:pt idx="0">
                  <c:v>0.22332871164125886</c:v>
                </c:pt>
                <c:pt idx="1">
                  <c:v>0.20107817209533491</c:v>
                </c:pt>
                <c:pt idx="3">
                  <c:v>0.19994296562953809</c:v>
                </c:pt>
                <c:pt idx="4">
                  <c:v>0.29152233738594707</c:v>
                </c:pt>
                <c:pt idx="9">
                  <c:v>0.18785805780180478</c:v>
                </c:pt>
                <c:pt idx="10">
                  <c:v>0.49132554609952633</c:v>
                </c:pt>
                <c:pt idx="12">
                  <c:v>0.12054819803131687</c:v>
                </c:pt>
                <c:pt idx="15">
                  <c:v>0.22213784085707633</c:v>
                </c:pt>
                <c:pt idx="18">
                  <c:v>0.18003410722230326</c:v>
                </c:pt>
                <c:pt idx="21">
                  <c:v>8.4470519795390192E-2</c:v>
                </c:pt>
                <c:pt idx="22">
                  <c:v>0.41614911424510276</c:v>
                </c:pt>
                <c:pt idx="25">
                  <c:v>0.1119627419382222</c:v>
                </c:pt>
                <c:pt idx="27">
                  <c:v>0.2932236309885608</c:v>
                </c:pt>
                <c:pt idx="28">
                  <c:v>0.22940089189541851</c:v>
                </c:pt>
                <c:pt idx="30">
                  <c:v>0.20654848340509749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1 vez cada 3 meses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Hoja1!$D$2:$D$39</c:f>
              <c:numCache>
                <c:formatCode>###0%</c:formatCode>
                <c:ptCount val="38"/>
                <c:pt idx="0">
                  <c:v>4.6868850996589273E-2</c:v>
                </c:pt>
                <c:pt idx="1">
                  <c:v>0.16876145272647403</c:v>
                </c:pt>
                <c:pt idx="3">
                  <c:v>0.16264136267936366</c:v>
                </c:pt>
                <c:pt idx="4">
                  <c:v>8.5635197243103645E-2</c:v>
                </c:pt>
                <c:pt idx="6">
                  <c:v>0.16075471798840352</c:v>
                </c:pt>
                <c:pt idx="7">
                  <c:v>8.604703742229354E-2</c:v>
                </c:pt>
                <c:pt idx="9">
                  <c:v>4.86646044626163E-2</c:v>
                </c:pt>
                <c:pt idx="10">
                  <c:v>0.2120249095888444</c:v>
                </c:pt>
                <c:pt idx="12">
                  <c:v>0.50227139802142351</c:v>
                </c:pt>
                <c:pt idx="13">
                  <c:v>0.13225687067708483</c:v>
                </c:pt>
                <c:pt idx="15">
                  <c:v>0.18255345271622925</c:v>
                </c:pt>
                <c:pt idx="16">
                  <c:v>7.6808322692277151E-2</c:v>
                </c:pt>
                <c:pt idx="18">
                  <c:v>0.12607419050739249</c:v>
                </c:pt>
                <c:pt idx="19">
                  <c:v>0.45099510575168883</c:v>
                </c:pt>
                <c:pt idx="21">
                  <c:v>0.21051678584278877</c:v>
                </c:pt>
                <c:pt idx="22">
                  <c:v>0.499115982416444</c:v>
                </c:pt>
                <c:pt idx="25">
                  <c:v>0.81108579809811532</c:v>
                </c:pt>
                <c:pt idx="28">
                  <c:v>0.18844764515544093</c:v>
                </c:pt>
                <c:pt idx="31">
                  <c:v>0.39264730880067694</c:v>
                </c:pt>
                <c:pt idx="33">
                  <c:v>0.35642188059919783</c:v>
                </c:pt>
                <c:pt idx="34">
                  <c:v>0.19624742211345714</c:v>
                </c:pt>
                <c:pt idx="36">
                  <c:v>9.8917480021088008E-2</c:v>
                </c:pt>
                <c:pt idx="37">
                  <c:v>0.32955797118543101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1 vez cada 6 meses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Hoja1!$E$2:$E$39</c:f>
              <c:numCache>
                <c:formatCode>###0%</c:formatCode>
                <c:ptCount val="38"/>
                <c:pt idx="0">
                  <c:v>3.7434075116963478E-2</c:v>
                </c:pt>
                <c:pt idx="1">
                  <c:v>3.1817071930825246E-2</c:v>
                </c:pt>
                <c:pt idx="3">
                  <c:v>2.5783746341916138E-2</c:v>
                </c:pt>
                <c:pt idx="4">
                  <c:v>2.2908732053911154E-2</c:v>
                </c:pt>
                <c:pt idx="6">
                  <c:v>0.27785457590941043</c:v>
                </c:pt>
                <c:pt idx="7">
                  <c:v>0.74321973709587763</c:v>
                </c:pt>
                <c:pt idx="9">
                  <c:v>7.5173252284885363E-3</c:v>
                </c:pt>
                <c:pt idx="10">
                  <c:v>5.6733240530049404E-2</c:v>
                </c:pt>
                <c:pt idx="15">
                  <c:v>6.6135034093143322E-2</c:v>
                </c:pt>
                <c:pt idx="19">
                  <c:v>0.54900489424831156</c:v>
                </c:pt>
                <c:pt idx="22">
                  <c:v>8.4734903338453404E-2</c:v>
                </c:pt>
                <c:pt idx="25">
                  <c:v>7.6951459963662955E-2</c:v>
                </c:pt>
                <c:pt idx="36">
                  <c:v>0.16709851325481237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1 vez al año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Hoja1!$F$2:$F$39</c:f>
              <c:numCache>
                <c:formatCode>###0%</c:formatCode>
                <c:ptCount val="38"/>
                <c:pt idx="0">
                  <c:v>7.4803874635179499E-2</c:v>
                </c:pt>
                <c:pt idx="1">
                  <c:v>7.6605099326815529E-2</c:v>
                </c:pt>
                <c:pt idx="4">
                  <c:v>5.4344860298035813E-2</c:v>
                </c:pt>
                <c:pt idx="10">
                  <c:v>1.8254453524128262E-2</c:v>
                </c:pt>
                <c:pt idx="13">
                  <c:v>0.19079181811984511</c:v>
                </c:pt>
                <c:pt idx="16">
                  <c:v>0.61938656727188002</c:v>
                </c:pt>
                <c:pt idx="27">
                  <c:v>0.10303857772130172</c:v>
                </c:pt>
                <c:pt idx="30">
                  <c:v>0.11997955465301242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Esporádica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Hoja1!$G$2:$G$39</c:f>
              <c:numCache>
                <c:formatCode>###0%</c:formatCode>
                <c:ptCount val="38"/>
                <c:pt idx="0">
                  <c:v>0.46775523415094628</c:v>
                </c:pt>
                <c:pt idx="1">
                  <c:v>0.51679780673821363</c:v>
                </c:pt>
                <c:pt idx="3">
                  <c:v>0.34071424336863992</c:v>
                </c:pt>
                <c:pt idx="4">
                  <c:v>0.33105444744066553</c:v>
                </c:pt>
                <c:pt idx="6">
                  <c:v>0.30411996582319567</c:v>
                </c:pt>
                <c:pt idx="7">
                  <c:v>0.17073322548182984</c:v>
                </c:pt>
                <c:pt idx="9">
                  <c:v>0.64147335266780103</c:v>
                </c:pt>
                <c:pt idx="10">
                  <c:v>0.185160326229245</c:v>
                </c:pt>
                <c:pt idx="12">
                  <c:v>0.23533205262700729</c:v>
                </c:pt>
                <c:pt idx="13">
                  <c:v>0.17111540506778591</c:v>
                </c:pt>
                <c:pt idx="15">
                  <c:v>0.15030263963997503</c:v>
                </c:pt>
                <c:pt idx="16">
                  <c:v>0.25141979536839748</c:v>
                </c:pt>
                <c:pt idx="18">
                  <c:v>0.69389170227030506</c:v>
                </c:pt>
                <c:pt idx="21">
                  <c:v>0.20733968587173776</c:v>
                </c:pt>
                <c:pt idx="24">
                  <c:v>0.49264830891036826</c:v>
                </c:pt>
                <c:pt idx="27">
                  <c:v>0.33171871223110938</c:v>
                </c:pt>
                <c:pt idx="30">
                  <c:v>0.22116917509810297</c:v>
                </c:pt>
                <c:pt idx="31">
                  <c:v>0.60735269119932322</c:v>
                </c:pt>
                <c:pt idx="34">
                  <c:v>0.80375257788654297</c:v>
                </c:pt>
                <c:pt idx="36">
                  <c:v>0.30035201278585477</c:v>
                </c:pt>
                <c:pt idx="37">
                  <c:v>0.52156402178406536</c:v>
                </c:pt>
              </c:numCache>
            </c:numRef>
          </c:val>
        </c:ser>
        <c:gapWidth val="10"/>
        <c:overlap val="100"/>
        <c:axId val="155067904"/>
        <c:axId val="155069440"/>
      </c:barChart>
      <c:catAx>
        <c:axId val="155067904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500" b="1">
                <a:solidFill>
                  <a:schemeClr val="tx2"/>
                </a:solidFill>
              </a:defRPr>
            </a:pPr>
            <a:endParaRPr lang="es-CO"/>
          </a:p>
        </c:txPr>
        <c:crossAx val="155069440"/>
        <c:crosses val="autoZero"/>
        <c:auto val="1"/>
        <c:lblAlgn val="ctr"/>
        <c:lblOffset val="100"/>
      </c:catAx>
      <c:valAx>
        <c:axId val="155069440"/>
        <c:scaling>
          <c:orientation val="minMax"/>
        </c:scaling>
        <c:delete val="1"/>
        <c:axPos val="t"/>
        <c:numFmt formatCode="0%" sourceLinked="1"/>
        <c:tickLblPos val="none"/>
        <c:crossAx val="1550679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17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Diaria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Hoja1!$B$2:$B$39</c:f>
              <c:numCache>
                <c:formatCode>General</c:formatCode>
                <c:ptCount val="38"/>
                <c:pt idx="0" formatCode="###0%">
                  <c:v>0.11148485853650525</c:v>
                </c:pt>
                <c:pt idx="4" formatCode="###0%">
                  <c:v>0.26884227936196253</c:v>
                </c:pt>
                <c:pt idx="13" formatCode="###0%">
                  <c:v>0.74228180435959179</c:v>
                </c:pt>
                <c:pt idx="16" formatCode="###0%">
                  <c:v>0.40547906025422464</c:v>
                </c:pt>
                <c:pt idx="21" formatCode="###0%">
                  <c:v>0.46137558095090547</c:v>
                </c:pt>
                <c:pt idx="28" formatCode="###0%">
                  <c:v>0.76022589437700661</c:v>
                </c:pt>
                <c:pt idx="30" formatCode="###0%">
                  <c:v>0.2478570068412623</c:v>
                </c:pt>
                <c:pt idx="33" formatCode="###0%">
                  <c:v>1</c:v>
                </c:pt>
                <c:pt idx="37" formatCode="###0%">
                  <c:v>0.57699765399689595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1 vez a la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Hoja1!$C$2:$C$39</c:f>
              <c:numCache>
                <c:formatCode>###0%</c:formatCode>
                <c:ptCount val="38"/>
                <c:pt idx="0">
                  <c:v>5.3773109024951013E-2</c:v>
                </c:pt>
                <c:pt idx="1">
                  <c:v>0.21309220742726151</c:v>
                </c:pt>
                <c:pt idx="3">
                  <c:v>0.22041071112313249</c:v>
                </c:pt>
                <c:pt idx="4">
                  <c:v>0.50228548528977035</c:v>
                </c:pt>
                <c:pt idx="9">
                  <c:v>5.2315780030431518E-2</c:v>
                </c:pt>
                <c:pt idx="10">
                  <c:v>0.59431889852744257</c:v>
                </c:pt>
                <c:pt idx="15">
                  <c:v>0.45435774606604235</c:v>
                </c:pt>
                <c:pt idx="21">
                  <c:v>0.15591601584855891</c:v>
                </c:pt>
                <c:pt idx="22">
                  <c:v>0.53115126986727856</c:v>
                </c:pt>
                <c:pt idx="30">
                  <c:v>0.36321622793028902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1 vez cada 3 meses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Hoja1!$D$2:$D$39</c:f>
              <c:numCache>
                <c:formatCode>###0%</c:formatCode>
                <c:ptCount val="38"/>
                <c:pt idx="0">
                  <c:v>7.395352930853398E-2</c:v>
                </c:pt>
                <c:pt idx="1">
                  <c:v>0.27516780286285147</c:v>
                </c:pt>
                <c:pt idx="3">
                  <c:v>0.24930768880180501</c:v>
                </c:pt>
                <c:pt idx="4">
                  <c:v>0.15373492776242842</c:v>
                </c:pt>
                <c:pt idx="6">
                  <c:v>0.31352416888628393</c:v>
                </c:pt>
                <c:pt idx="7">
                  <c:v>8.604703742229354E-2</c:v>
                </c:pt>
                <c:pt idx="9">
                  <c:v>6.8744906252153293E-2</c:v>
                </c:pt>
                <c:pt idx="10">
                  <c:v>0.29221518500630461</c:v>
                </c:pt>
                <c:pt idx="12">
                  <c:v>0.40630934197673718</c:v>
                </c:pt>
                <c:pt idx="13">
                  <c:v>0.19407848951490572</c:v>
                </c:pt>
                <c:pt idx="15">
                  <c:v>0.10294355288540818</c:v>
                </c:pt>
                <c:pt idx="16">
                  <c:v>0.59452093974577558</c:v>
                </c:pt>
                <c:pt idx="19">
                  <c:v>1</c:v>
                </c:pt>
                <c:pt idx="22">
                  <c:v>0.46884873013272138</c:v>
                </c:pt>
                <c:pt idx="25">
                  <c:v>1</c:v>
                </c:pt>
                <c:pt idx="28">
                  <c:v>0.23977410562299425</c:v>
                </c:pt>
                <c:pt idx="31">
                  <c:v>1</c:v>
                </c:pt>
                <c:pt idx="34">
                  <c:v>0.19624742211345714</c:v>
                </c:pt>
                <c:pt idx="37">
                  <c:v>0.42300234600310455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1 vez cada 6 meses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Hoja1!$E$2:$E$39</c:f>
              <c:numCache>
                <c:formatCode>###0%</c:formatCode>
                <c:ptCount val="38"/>
                <c:pt idx="0">
                  <c:v>0</c:v>
                </c:pt>
                <c:pt idx="1">
                  <c:v>5.0124359641242941E-2</c:v>
                </c:pt>
                <c:pt idx="3">
                  <c:v>3.4736383248456446E-2</c:v>
                </c:pt>
                <c:pt idx="6">
                  <c:v>9.33426358981298E-2</c:v>
                </c:pt>
                <c:pt idx="7">
                  <c:v>0.74321973709587763</c:v>
                </c:pt>
                <c:pt idx="9">
                  <c:v>1.0619172267112051E-2</c:v>
                </c:pt>
                <c:pt idx="10">
                  <c:v>5.141516549870255E-2</c:v>
                </c:pt>
                <c:pt idx="15">
                  <c:v>0.13527170747056538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1 vez al año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Hoja1!$F$2:$F$39</c:f>
              <c:numCache>
                <c:formatCode>###0%</c:formatCode>
                <c:ptCount val="38"/>
                <c:pt idx="0">
                  <c:v>0.12724101732066059</c:v>
                </c:pt>
                <c:pt idx="1">
                  <c:v>1.2358842532862818E-2</c:v>
                </c:pt>
                <c:pt idx="10">
                  <c:v>3.0528877211545583E-2</c:v>
                </c:pt>
                <c:pt idx="15">
                  <c:v>0.3074269935779847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Esporádica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Hoja1!$G$2:$G$39</c:f>
              <c:numCache>
                <c:formatCode>###0%</c:formatCode>
                <c:ptCount val="38"/>
                <c:pt idx="0">
                  <c:v>0.63354748580934928</c:v>
                </c:pt>
                <c:pt idx="1">
                  <c:v>0.4492567875357818</c:v>
                </c:pt>
                <c:pt idx="3">
                  <c:v>0.49554521682660635</c:v>
                </c:pt>
                <c:pt idx="4">
                  <c:v>7.5137307585839183E-2</c:v>
                </c:pt>
                <c:pt idx="6">
                  <c:v>0.5931331952155865</c:v>
                </c:pt>
                <c:pt idx="7">
                  <c:v>0.17073322548182984</c:v>
                </c:pt>
                <c:pt idx="9">
                  <c:v>0.86832014145030345</c:v>
                </c:pt>
                <c:pt idx="10">
                  <c:v>3.1521873756004612E-2</c:v>
                </c:pt>
                <c:pt idx="12">
                  <c:v>0.59369065802326271</c:v>
                </c:pt>
                <c:pt idx="13">
                  <c:v>6.3639706125503681E-2</c:v>
                </c:pt>
                <c:pt idx="18">
                  <c:v>1</c:v>
                </c:pt>
                <c:pt idx="21">
                  <c:v>0.38270840320053617</c:v>
                </c:pt>
                <c:pt idx="24">
                  <c:v>1</c:v>
                </c:pt>
                <c:pt idx="27">
                  <c:v>1</c:v>
                </c:pt>
                <c:pt idx="30">
                  <c:v>0.38892676522845016</c:v>
                </c:pt>
                <c:pt idx="34">
                  <c:v>0.80375257788654297</c:v>
                </c:pt>
                <c:pt idx="36">
                  <c:v>1</c:v>
                </c:pt>
              </c:numCache>
            </c:numRef>
          </c:val>
        </c:ser>
        <c:gapWidth val="10"/>
        <c:overlap val="100"/>
        <c:axId val="155490560"/>
        <c:axId val="155389952"/>
      </c:barChart>
      <c:catAx>
        <c:axId val="15549056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/>
            </a:pPr>
            <a:endParaRPr lang="es-CO"/>
          </a:p>
        </c:txPr>
        <c:crossAx val="155389952"/>
        <c:crosses val="autoZero"/>
        <c:auto val="1"/>
        <c:lblAlgn val="ctr"/>
        <c:lblOffset val="100"/>
      </c:catAx>
      <c:valAx>
        <c:axId val="155389952"/>
        <c:scaling>
          <c:orientation val="minMax"/>
        </c:scaling>
        <c:delete val="1"/>
        <c:axPos val="t"/>
        <c:numFmt formatCode="0%" sourceLinked="1"/>
        <c:tickLblPos val="none"/>
        <c:crossAx val="1554905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500"/>
      </a:pPr>
      <a:endParaRPr lang="es-CO"/>
    </a:p>
  </c:txPr>
  <c:externalData r:id="rId1"/>
</c:chartSpace>
</file>

<file path=ppt/charts/chart17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Diaria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Hoja1!$B$2:$B$39</c:f>
              <c:numCache>
                <c:formatCode>###0%</c:formatCode>
                <c:ptCount val="38"/>
                <c:pt idx="0">
                  <c:v>0.36524857429624147</c:v>
                </c:pt>
                <c:pt idx="1">
                  <c:v>1.3609932062540219E-2</c:v>
                </c:pt>
                <c:pt idx="3">
                  <c:v>0.22134456298887772</c:v>
                </c:pt>
                <c:pt idx="4">
                  <c:v>0.26202318646051853</c:v>
                </c:pt>
                <c:pt idx="9">
                  <c:v>0.58770305542106083</c:v>
                </c:pt>
                <c:pt idx="10">
                  <c:v>9.078638423030358E-2</c:v>
                </c:pt>
                <c:pt idx="12">
                  <c:v>1</c:v>
                </c:pt>
                <c:pt idx="15">
                  <c:v>1</c:v>
                </c:pt>
                <c:pt idx="21">
                  <c:v>1</c:v>
                </c:pt>
                <c:pt idx="24">
                  <c:v>1</c:v>
                </c:pt>
                <c:pt idx="27">
                  <c:v>0.72527269912089543</c:v>
                </c:pt>
                <c:pt idx="28">
                  <c:v>0.4833086271521464</c:v>
                </c:pt>
                <c:pt idx="30">
                  <c:v>0.72184113965580343</c:v>
                </c:pt>
                <c:pt idx="33">
                  <c:v>1</c:v>
                </c:pt>
                <c:pt idx="36">
                  <c:v>0.72184113965580343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1 vez a la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Hoja1!$C$2:$C$39</c:f>
              <c:numCache>
                <c:formatCode>###0%</c:formatCode>
                <c:ptCount val="38"/>
                <c:pt idx="0">
                  <c:v>0.27364888306627227</c:v>
                </c:pt>
                <c:pt idx="1">
                  <c:v>0.23916887906802584</c:v>
                </c:pt>
                <c:pt idx="3">
                  <c:v>0.32863229512305264</c:v>
                </c:pt>
                <c:pt idx="4">
                  <c:v>0.17479369445792015</c:v>
                </c:pt>
                <c:pt idx="6">
                  <c:v>0.41264800178105771</c:v>
                </c:pt>
                <c:pt idx="9">
                  <c:v>0.27478177872086595</c:v>
                </c:pt>
                <c:pt idx="10">
                  <c:v>0.33815441456062811</c:v>
                </c:pt>
                <c:pt idx="22">
                  <c:v>0.27480970026230711</c:v>
                </c:pt>
                <c:pt idx="25">
                  <c:v>0.27480970026230711</c:v>
                </c:pt>
                <c:pt idx="28">
                  <c:v>0.51669137284785382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1 vez cada 3 meses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Hoja1!$D$2:$D$39</c:f>
              <c:numCache>
                <c:formatCode>###0%</c:formatCode>
                <c:ptCount val="38"/>
                <c:pt idx="1">
                  <c:v>5.8447795287129303E-2</c:v>
                </c:pt>
                <c:pt idx="3">
                  <c:v>8.5294323088496618E-2</c:v>
                </c:pt>
                <c:pt idx="4">
                  <c:v>4.3157261339482035E-2</c:v>
                </c:pt>
                <c:pt idx="10">
                  <c:v>9.2766385280638505E-2</c:v>
                </c:pt>
                <c:pt idx="18">
                  <c:v>1</c:v>
                </c:pt>
                <c:pt idx="22">
                  <c:v>0.53631489992808967</c:v>
                </c:pt>
                <c:pt idx="25">
                  <c:v>0.53631489992808967</c:v>
                </c:pt>
                <c:pt idx="31">
                  <c:v>0.26195234283111229</c:v>
                </c:pt>
                <c:pt idx="37">
                  <c:v>0.17452764557561418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1 vez cada 6 meses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Hoja1!$E$2:$E$39</c:f>
              <c:numCache>
                <c:formatCode>###0%</c:formatCode>
                <c:ptCount val="38"/>
                <c:pt idx="1">
                  <c:v>1.3609932062540219E-2</c:v>
                </c:pt>
                <c:pt idx="3">
                  <c:v>5.4480806029939058E-2</c:v>
                </c:pt>
                <c:pt idx="4">
                  <c:v>3.0073205286728029E-2</c:v>
                </c:pt>
                <c:pt idx="6">
                  <c:v>0.58735199821894246</c:v>
                </c:pt>
                <c:pt idx="10">
                  <c:v>6.4642251655114544E-2</c:v>
                </c:pt>
                <c:pt idx="19">
                  <c:v>1</c:v>
                </c:pt>
                <c:pt idx="22">
                  <c:v>0.18887539980960336</c:v>
                </c:pt>
                <c:pt idx="25">
                  <c:v>0.18887539980960336</c:v>
                </c:pt>
                <c:pt idx="36">
                  <c:v>0.27815886034419723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1 vez al año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Hoja1!$F$2:$F$39</c:f>
              <c:numCache>
                <c:formatCode>###0%</c:formatCode>
                <c:ptCount val="38"/>
                <c:pt idx="0">
                  <c:v>3.8606706128444482E-2</c:v>
                </c:pt>
                <c:pt idx="1">
                  <c:v>0.19277797573193106</c:v>
                </c:pt>
                <c:pt idx="4">
                  <c:v>0.15649949817002506</c:v>
                </c:pt>
                <c:pt idx="13">
                  <c:v>1</c:v>
                </c:pt>
                <c:pt idx="16">
                  <c:v>1</c:v>
                </c:pt>
                <c:pt idx="27">
                  <c:v>0.27472730087910485</c:v>
                </c:pt>
                <c:pt idx="30">
                  <c:v>0.27815886034419723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Esporádica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Hoja1!$G$2:$G$39</c:f>
              <c:numCache>
                <c:formatCode>###0%</c:formatCode>
                <c:ptCount val="38"/>
                <c:pt idx="0">
                  <c:v>0.32249583650904223</c:v>
                </c:pt>
                <c:pt idx="1">
                  <c:v>0.4823854857878338</c:v>
                </c:pt>
                <c:pt idx="3">
                  <c:v>0.31024801276963421</c:v>
                </c:pt>
                <c:pt idx="4">
                  <c:v>0.33345315428532646</c:v>
                </c:pt>
                <c:pt idx="9">
                  <c:v>0.13751516585807305</c:v>
                </c:pt>
                <c:pt idx="10">
                  <c:v>0.41365056427331531</c:v>
                </c:pt>
                <c:pt idx="31">
                  <c:v>0.7380476571688882</c:v>
                </c:pt>
                <c:pt idx="37">
                  <c:v>0.82547235442438582</c:v>
                </c:pt>
              </c:numCache>
            </c:numRef>
          </c:val>
        </c:ser>
        <c:gapWidth val="10"/>
        <c:overlap val="100"/>
        <c:axId val="155657344"/>
        <c:axId val="155658880"/>
      </c:barChart>
      <c:catAx>
        <c:axId val="155657344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/>
            </a:pPr>
            <a:endParaRPr lang="es-CO"/>
          </a:p>
        </c:txPr>
        <c:crossAx val="155658880"/>
        <c:crosses val="autoZero"/>
        <c:auto val="1"/>
        <c:lblAlgn val="ctr"/>
        <c:lblOffset val="100"/>
      </c:catAx>
      <c:valAx>
        <c:axId val="155658880"/>
        <c:scaling>
          <c:orientation val="minMax"/>
        </c:scaling>
        <c:delete val="1"/>
        <c:axPos val="t"/>
        <c:numFmt formatCode="0%" sourceLinked="1"/>
        <c:tickLblPos val="none"/>
        <c:crossAx val="1556573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500"/>
      </a:pPr>
      <a:endParaRPr lang="es-CO"/>
    </a:p>
  </c:txPr>
  <c:externalData r:id="rId1"/>
</c:chartSpace>
</file>

<file path=ppt/charts/chart17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Diaria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Hoja1!$B$2:$B$39</c:f>
              <c:numCache>
                <c:formatCode>General</c:formatCode>
                <c:ptCount val="38"/>
                <c:pt idx="3" formatCode="###0.0%">
                  <c:v>0.62489629886002562</c:v>
                </c:pt>
                <c:pt idx="6" formatCode="###0.0%">
                  <c:v>1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1 vez a la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Hoja1!$C$2:$C$39</c:f>
              <c:numCache>
                <c:formatCode>General</c:formatCode>
                <c:ptCount val="38"/>
                <c:pt idx="0" formatCode="###0.0%">
                  <c:v>0.53740189709747399</c:v>
                </c:pt>
                <c:pt idx="3" formatCode="###0.0%">
                  <c:v>0.10815661317313394</c:v>
                </c:pt>
                <c:pt idx="9" formatCode="###0.0%">
                  <c:v>1</c:v>
                </c:pt>
                <c:pt idx="12" formatCode="###0.0%">
                  <c:v>0.26106058013383987</c:v>
                </c:pt>
                <c:pt idx="18" formatCode="###0.0%">
                  <c:v>1</c:v>
                </c:pt>
                <c:pt idx="27" formatCode="###0.0%">
                  <c:v>1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1 vez cada 3 meses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Hoja1!$D$2:$D$39</c:f>
              <c:numCache>
                <c:formatCode>General</c:formatCode>
                <c:ptCount val="38"/>
                <c:pt idx="0" formatCode="###0.0%">
                  <c:v>3.871388427622538E-2</c:v>
                </c:pt>
                <c:pt idx="3" formatCode="###0.0%">
                  <c:v>9.7924789829952286E-2</c:v>
                </c:pt>
                <c:pt idx="12" formatCode="###0.0%">
                  <c:v>0.73893941986616052</c:v>
                </c:pt>
                <c:pt idx="15" formatCode="###0.0%">
                  <c:v>1</c:v>
                </c:pt>
                <c:pt idx="19" formatCode="###0.0%">
                  <c:v>1</c:v>
                </c:pt>
                <c:pt idx="21" formatCode="###0.0%">
                  <c:v>1</c:v>
                </c:pt>
                <c:pt idx="25" formatCode="###0.0%">
                  <c:v>1</c:v>
                </c:pt>
                <c:pt idx="28" formatCode="###0.0%">
                  <c:v>1</c:v>
                </c:pt>
                <c:pt idx="31" formatCode="###0.0%">
                  <c:v>1</c:v>
                </c:pt>
                <c:pt idx="33" formatCode="###0.0%">
                  <c:v>1</c:v>
                </c:pt>
                <c:pt idx="36" formatCode="###0.0%">
                  <c:v>1</c:v>
                </c:pt>
                <c:pt idx="37" formatCode="###0.0%">
                  <c:v>1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1 vez cada 6 meses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Hoja1!$E$2:$E$39</c:f>
              <c:numCache>
                <c:formatCode>General</c:formatCode>
                <c:ptCount val="38"/>
                <c:pt idx="0" formatCode="###0.0%">
                  <c:v>0.15929857201888889</c:v>
                </c:pt>
                <c:pt idx="4" formatCode="###0.0%">
                  <c:v>6.4522951369740816E-2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1 vez al año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Hoja1!$F$2:$F$39</c:f>
              <c:numCache>
                <c:formatCode>General</c:formatCode>
                <c:ptCount val="38"/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Esporádica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Hoja1!$G$2:$G$39</c:f>
              <c:numCache>
                <c:formatCode>###0.0%</c:formatCode>
                <c:ptCount val="38"/>
                <c:pt idx="0">
                  <c:v>0.26458564660741235</c:v>
                </c:pt>
                <c:pt idx="1">
                  <c:v>1</c:v>
                </c:pt>
                <c:pt idx="3">
                  <c:v>0.16902229813688871</c:v>
                </c:pt>
                <c:pt idx="4">
                  <c:v>0.93547704863025938</c:v>
                </c:pt>
                <c:pt idx="13">
                  <c:v>1</c:v>
                </c:pt>
                <c:pt idx="16">
                  <c:v>1</c:v>
                </c:pt>
              </c:numCache>
            </c:numRef>
          </c:val>
        </c:ser>
        <c:gapWidth val="10"/>
        <c:overlap val="100"/>
        <c:axId val="155789184"/>
        <c:axId val="155790720"/>
      </c:barChart>
      <c:catAx>
        <c:axId val="155789184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/>
            </a:pPr>
            <a:endParaRPr lang="es-CO"/>
          </a:p>
        </c:txPr>
        <c:crossAx val="155790720"/>
        <c:crosses val="autoZero"/>
        <c:auto val="1"/>
        <c:lblAlgn val="ctr"/>
        <c:lblOffset val="100"/>
      </c:catAx>
      <c:valAx>
        <c:axId val="155790720"/>
        <c:scaling>
          <c:orientation val="minMax"/>
        </c:scaling>
        <c:delete val="1"/>
        <c:axPos val="t"/>
        <c:numFmt formatCode="0%" sourceLinked="1"/>
        <c:tickLblPos val="none"/>
        <c:crossAx val="1557891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500"/>
      </a:pPr>
      <a:endParaRPr lang="es-CO"/>
    </a:p>
  </c:txPr>
  <c:externalData r:id="rId1"/>
</c:chartSpace>
</file>

<file path=ppt/charts/chart17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Diaria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Hoja1!$B$2:$B$39</c:f>
              <c:numCache>
                <c:formatCode>General</c:formatCode>
                <c:ptCount val="38"/>
                <c:pt idx="4" formatCode="###0%">
                  <c:v>0.20964416248013346</c:v>
                </c:pt>
                <c:pt idx="28" formatCode="###0%">
                  <c:v>1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1 vez a la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Hoja1!$C$2:$C$39</c:f>
              <c:numCache>
                <c:formatCode>###0%</c:formatCode>
                <c:ptCount val="38"/>
                <c:pt idx="1">
                  <c:v>0.41698300156041135</c:v>
                </c:pt>
                <c:pt idx="4">
                  <c:v>0.79035583751986704</c:v>
                </c:pt>
                <c:pt idx="10">
                  <c:v>1</c:v>
                </c:pt>
                <c:pt idx="22">
                  <c:v>1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1 vez cada 3 meses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Hoja1!$D$2:$D$39</c:f>
              <c:numCache>
                <c:formatCode>###0%</c:formatCode>
                <c:ptCount val="38"/>
                <c:pt idx="1">
                  <c:v>0.42249930235674588</c:v>
                </c:pt>
                <c:pt idx="25">
                  <c:v>1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1 vez cada 6 meses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Hoja1!$E$2:$E$39</c:f>
              <c:numCache>
                <c:formatCode>General</c:formatCode>
                <c:ptCount val="38"/>
                <c:pt idx="6" formatCode="###0%">
                  <c:v>0.67892222953913306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1 vez al año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Hoja1!$F$2:$F$39</c:f>
              <c:numCache>
                <c:formatCode>###0%</c:formatCode>
                <c:ptCount val="38"/>
                <c:pt idx="1">
                  <c:v>5.9256261988010005E-2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Esporádica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Hoja1!$G$2:$G$39</c:f>
              <c:numCache>
                <c:formatCode>###0%</c:formatCode>
                <c:ptCount val="38"/>
                <c:pt idx="0">
                  <c:v>1</c:v>
                </c:pt>
                <c:pt idx="1">
                  <c:v>0.10126143409483311</c:v>
                </c:pt>
                <c:pt idx="3">
                  <c:v>1</c:v>
                </c:pt>
                <c:pt idx="6">
                  <c:v>0.32107777046086794</c:v>
                </c:pt>
                <c:pt idx="9">
                  <c:v>1</c:v>
                </c:pt>
                <c:pt idx="12">
                  <c:v>1</c:v>
                </c:pt>
                <c:pt idx="15">
                  <c:v>1</c:v>
                </c:pt>
                <c:pt idx="18">
                  <c:v>1</c:v>
                </c:pt>
              </c:numCache>
            </c:numRef>
          </c:val>
        </c:ser>
        <c:gapWidth val="10"/>
        <c:overlap val="100"/>
        <c:axId val="156158592"/>
        <c:axId val="156189056"/>
      </c:barChart>
      <c:catAx>
        <c:axId val="156158592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/>
            </a:pPr>
            <a:endParaRPr lang="es-CO"/>
          </a:p>
        </c:txPr>
        <c:crossAx val="156189056"/>
        <c:crosses val="autoZero"/>
        <c:auto val="1"/>
        <c:lblAlgn val="ctr"/>
        <c:lblOffset val="100"/>
      </c:catAx>
      <c:valAx>
        <c:axId val="156189056"/>
        <c:scaling>
          <c:orientation val="minMax"/>
        </c:scaling>
        <c:delete val="1"/>
        <c:axPos val="t"/>
        <c:numFmt formatCode="0%" sourceLinked="1"/>
        <c:tickLblPos val="none"/>
        <c:crossAx val="1561585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500"/>
      </a:pPr>
      <a:endParaRPr lang="es-CO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Todos los días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0.9241957727554666</c:v>
                </c:pt>
                <c:pt idx="1">
                  <c:v>0.9241957727554666</c:v>
                </c:pt>
                <c:pt idx="3">
                  <c:v>0.686351693770615</c:v>
                </c:pt>
                <c:pt idx="4">
                  <c:v>0.686351693770615</c:v>
                </c:pt>
                <c:pt idx="6">
                  <c:v>0.45961230613381837</c:v>
                </c:pt>
                <c:pt idx="7">
                  <c:v>0.45961230613381837</c:v>
                </c:pt>
                <c:pt idx="9">
                  <c:v>0.9198524308928947</c:v>
                </c:pt>
                <c:pt idx="10">
                  <c:v>0.9198524308928947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Entre 4 y 6 veces por semana</c:v>
                </c:pt>
              </c:strCache>
            </c:strRef>
          </c:tx>
          <c:spPr>
            <a:solidFill>
              <a:schemeClr val="tx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General</c:formatCode>
                <c:ptCount val="11"/>
                <c:pt idx="3" formatCode="###0%">
                  <c:v>6.7852291941879203E-3</c:v>
                </c:pt>
                <c:pt idx="4" formatCode="###0%">
                  <c:v>6.7852291941879203E-3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Entre 2 y 3 veces por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5.9785872915910532E-2</c:v>
                </c:pt>
                <c:pt idx="1">
                  <c:v>5.9785872915910532E-2</c:v>
                </c:pt>
                <c:pt idx="3">
                  <c:v>2.6550082508203583E-2</c:v>
                </c:pt>
                <c:pt idx="4">
                  <c:v>2.6550082508203583E-2</c:v>
                </c:pt>
                <c:pt idx="6">
                  <c:v>2.6550082508203583E-2</c:v>
                </c:pt>
                <c:pt idx="7">
                  <c:v>2.6550082508203583E-2</c:v>
                </c:pt>
                <c:pt idx="9">
                  <c:v>2.6550082508203583E-2</c:v>
                </c:pt>
                <c:pt idx="10">
                  <c:v>2.6550082508203583E-2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1 vez a la semana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General</c:formatCode>
                <c:ptCount val="11"/>
                <c:pt idx="3" formatCode="###0%">
                  <c:v>0.2451789369268684</c:v>
                </c:pt>
                <c:pt idx="4" formatCode="###0%">
                  <c:v>0.2451789369268684</c:v>
                </c:pt>
                <c:pt idx="6" formatCode="###0%">
                  <c:v>2.6846587039757112E-2</c:v>
                </c:pt>
                <c:pt idx="7" formatCode="###0%">
                  <c:v>2.6846587039757112E-2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Ocasionalmente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###0%</c:formatCode>
                <c:ptCount val="11"/>
                <c:pt idx="0">
                  <c:v>9.5611027853059766E-3</c:v>
                </c:pt>
                <c:pt idx="1">
                  <c:v>9.5611027853059766E-3</c:v>
                </c:pt>
                <c:pt idx="3">
                  <c:v>2.8609606999617031E-2</c:v>
                </c:pt>
                <c:pt idx="4">
                  <c:v>2.8609606999617031E-2</c:v>
                </c:pt>
                <c:pt idx="6">
                  <c:v>0.32105496237333042</c:v>
                </c:pt>
                <c:pt idx="7">
                  <c:v>0.32105496237333042</c:v>
                </c:pt>
                <c:pt idx="9">
                  <c:v>4.7140235055585164E-2</c:v>
                </c:pt>
                <c:pt idx="10">
                  <c:v>4.7140235055585164E-2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Nunca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6.4572515433171879E-3</c:v>
                </c:pt>
                <c:pt idx="1">
                  <c:v>6.4572515433171879E-3</c:v>
                </c:pt>
                <c:pt idx="3">
                  <c:v>6.5244506005083915E-3</c:v>
                </c:pt>
                <c:pt idx="4">
                  <c:v>6.5244506005083915E-3</c:v>
                </c:pt>
                <c:pt idx="6">
                  <c:v>0.16593606194489174</c:v>
                </c:pt>
                <c:pt idx="7">
                  <c:v>0.16593606194489174</c:v>
                </c:pt>
                <c:pt idx="9">
                  <c:v>6.4572515433171879E-3</c:v>
                </c:pt>
                <c:pt idx="10">
                  <c:v>6.4572515433171879E-3</c:v>
                </c:pt>
              </c:numCache>
            </c:numRef>
          </c:val>
        </c:ser>
        <c:gapWidth val="10"/>
        <c:overlap val="100"/>
        <c:axId val="111237760"/>
        <c:axId val="111018368"/>
      </c:barChart>
      <c:catAx>
        <c:axId val="11123776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1018368"/>
        <c:crosses val="autoZero"/>
        <c:auto val="1"/>
        <c:lblAlgn val="ctr"/>
        <c:lblOffset val="100"/>
      </c:catAx>
      <c:valAx>
        <c:axId val="111018368"/>
        <c:scaling>
          <c:orientation val="minMax"/>
        </c:scaling>
        <c:delete val="1"/>
        <c:axPos val="t"/>
        <c:numFmt formatCode="0%" sourceLinked="1"/>
        <c:tickLblPos val="none"/>
        <c:crossAx val="1112377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18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Diaria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Hoja1!$B$2:$B$39</c:f>
              <c:numCache>
                <c:formatCode>General</c:formatCode>
                <c:ptCount val="38"/>
                <c:pt idx="0" formatCode="###0%">
                  <c:v>0</c:v>
                </c:pt>
                <c:pt idx="4" formatCode="###0%">
                  <c:v>0.53576604642399861</c:v>
                </c:pt>
                <c:pt idx="13" formatCode="###0%">
                  <c:v>0.64017777254371522</c:v>
                </c:pt>
                <c:pt idx="16" formatCode="###0%">
                  <c:v>0.40547906025422464</c:v>
                </c:pt>
                <c:pt idx="33" formatCode="###0%">
                  <c:v>1</c:v>
                </c:pt>
                <c:pt idx="37" formatCode="###0%">
                  <c:v>0.40423587238259345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1 vez a la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Hoja1!$C$2:$C$39</c:f>
              <c:numCache>
                <c:formatCode>###0%</c:formatCode>
                <c:ptCount val="38"/>
                <c:pt idx="0">
                  <c:v>0.22556913416460644</c:v>
                </c:pt>
                <c:pt idx="1">
                  <c:v>0.12719342297737349</c:v>
                </c:pt>
                <c:pt idx="3">
                  <c:v>0.14261551892802735</c:v>
                </c:pt>
                <c:pt idx="9">
                  <c:v>0.56138009622593954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1 vez cada 3 meses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Hoja1!$D$2:$D$39</c:f>
              <c:numCache>
                <c:formatCode>###0%</c:formatCode>
                <c:ptCount val="38"/>
                <c:pt idx="0">
                  <c:v>0.14171041705264842</c:v>
                </c:pt>
                <c:pt idx="1">
                  <c:v>0.10587386394982454</c:v>
                </c:pt>
                <c:pt idx="3">
                  <c:v>0.11728882388763243</c:v>
                </c:pt>
                <c:pt idx="7">
                  <c:v>1</c:v>
                </c:pt>
                <c:pt idx="13">
                  <c:v>0.14829460006994971</c:v>
                </c:pt>
                <c:pt idx="16">
                  <c:v>0.59452093974577558</c:v>
                </c:pt>
                <c:pt idx="34">
                  <c:v>0.38006991857037581</c:v>
                </c:pt>
                <c:pt idx="37">
                  <c:v>0.59576412761740649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1 vez cada 6 meses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Hoja1!$E$2:$E$39</c:f>
              <c:numCache>
                <c:formatCode>General</c:formatCode>
                <c:ptCount val="38"/>
                <c:pt idx="0" formatCode="###0%">
                  <c:v>0</c:v>
                </c:pt>
                <c:pt idx="3" formatCode="###0%">
                  <c:v>0.21195695414535426</c:v>
                </c:pt>
                <c:pt idx="9" formatCode="###0%">
                  <c:v>7.8837979179640305E-2</c:v>
                </c:pt>
                <c:pt idx="10" formatCode="###0%">
                  <c:v>0.31082902314655253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1 vez al año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Hoja1!$F$2:$F$39</c:f>
              <c:numCache>
                <c:formatCode>###0%</c:formatCode>
                <c:ptCount val="38"/>
                <c:pt idx="0">
                  <c:v>6.6816798231257329E-2</c:v>
                </c:pt>
                <c:pt idx="1">
                  <c:v>0.10026480308970732</c:v>
                </c:pt>
                <c:pt idx="10">
                  <c:v>0.18456151972641621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Esporádica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Hoja1!$G$2:$G$39</c:f>
              <c:numCache>
                <c:formatCode>###0%</c:formatCode>
                <c:ptCount val="38"/>
                <c:pt idx="0">
                  <c:v>0.56590365055148895</c:v>
                </c:pt>
                <c:pt idx="1">
                  <c:v>0.66666790998309511</c:v>
                </c:pt>
                <c:pt idx="3">
                  <c:v>0.52813870303898613</c:v>
                </c:pt>
                <c:pt idx="4">
                  <c:v>0.46423395357600139</c:v>
                </c:pt>
                <c:pt idx="6">
                  <c:v>1</c:v>
                </c:pt>
                <c:pt idx="9">
                  <c:v>0.35978192459442032</c:v>
                </c:pt>
                <c:pt idx="10">
                  <c:v>0.50460945712703165</c:v>
                </c:pt>
                <c:pt idx="12">
                  <c:v>1</c:v>
                </c:pt>
                <c:pt idx="13">
                  <c:v>0.21152762738633593</c:v>
                </c:pt>
                <c:pt idx="21">
                  <c:v>1</c:v>
                </c:pt>
                <c:pt idx="27">
                  <c:v>1</c:v>
                </c:pt>
                <c:pt idx="34">
                  <c:v>0.61993008142962469</c:v>
                </c:pt>
                <c:pt idx="36">
                  <c:v>1</c:v>
                </c:pt>
              </c:numCache>
            </c:numRef>
          </c:val>
        </c:ser>
        <c:gapWidth val="10"/>
        <c:overlap val="100"/>
        <c:axId val="156304896"/>
        <c:axId val="156306432"/>
      </c:barChart>
      <c:catAx>
        <c:axId val="15630489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/>
            </a:pPr>
            <a:endParaRPr lang="es-CO"/>
          </a:p>
        </c:txPr>
        <c:crossAx val="156306432"/>
        <c:crosses val="autoZero"/>
        <c:auto val="1"/>
        <c:lblAlgn val="ctr"/>
        <c:lblOffset val="100"/>
      </c:catAx>
      <c:valAx>
        <c:axId val="156306432"/>
        <c:scaling>
          <c:orientation val="minMax"/>
        </c:scaling>
        <c:delete val="1"/>
        <c:axPos val="t"/>
        <c:numFmt formatCode="0%" sourceLinked="1"/>
        <c:tickLblPos val="none"/>
        <c:crossAx val="1563048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500"/>
      </a:pPr>
      <a:endParaRPr lang="es-CO"/>
    </a:p>
  </c:txPr>
  <c:externalData r:id="rId1"/>
</c:chartSpace>
</file>

<file path=ppt/charts/chart18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Diaria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Hoja1!$B$2:$B$39</c:f>
              <c:numCache>
                <c:formatCode>###0%</c:formatCode>
                <c:ptCount val="38"/>
                <c:pt idx="0">
                  <c:v>0.18391421927818033</c:v>
                </c:pt>
                <c:pt idx="1">
                  <c:v>6.3385499392941249E-3</c:v>
                </c:pt>
                <c:pt idx="3">
                  <c:v>0.32344205682970767</c:v>
                </c:pt>
                <c:pt idx="4">
                  <c:v>0.20287360100842805</c:v>
                </c:pt>
                <c:pt idx="9">
                  <c:v>0.14418063470966688</c:v>
                </c:pt>
                <c:pt idx="10">
                  <c:v>4.4993295167228199E-2</c:v>
                </c:pt>
                <c:pt idx="12">
                  <c:v>0.17113225694232279</c:v>
                </c:pt>
                <c:pt idx="13">
                  <c:v>0.47118947179944176</c:v>
                </c:pt>
                <c:pt idx="15">
                  <c:v>0.44588938411323908</c:v>
                </c:pt>
                <c:pt idx="21">
                  <c:v>0.54732630283063965</c:v>
                </c:pt>
                <c:pt idx="24">
                  <c:v>0.50735169108963207</c:v>
                </c:pt>
                <c:pt idx="27">
                  <c:v>0.31779881057319564</c:v>
                </c:pt>
                <c:pt idx="30">
                  <c:v>0.45230278684378761</c:v>
                </c:pt>
                <c:pt idx="33">
                  <c:v>0.62642923080051471</c:v>
                </c:pt>
                <c:pt idx="36">
                  <c:v>0.47978999630421315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1 vez a la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Hoja1!$C$2:$C$39</c:f>
              <c:numCache>
                <c:formatCode>###0%</c:formatCode>
                <c:ptCount val="38"/>
                <c:pt idx="0">
                  <c:v>0.23348757305649762</c:v>
                </c:pt>
                <c:pt idx="1">
                  <c:v>0.16454970388117432</c:v>
                </c:pt>
                <c:pt idx="3">
                  <c:v>0.21799495578785488</c:v>
                </c:pt>
                <c:pt idx="4">
                  <c:v>0.19235330585620627</c:v>
                </c:pt>
                <c:pt idx="6">
                  <c:v>0.40910463627626831</c:v>
                </c:pt>
                <c:pt idx="9">
                  <c:v>0.16917014265506938</c:v>
                </c:pt>
                <c:pt idx="10">
                  <c:v>0.4949037926331013</c:v>
                </c:pt>
                <c:pt idx="12">
                  <c:v>0.14543479009391871</c:v>
                </c:pt>
                <c:pt idx="15">
                  <c:v>0.26143171818605426</c:v>
                </c:pt>
                <c:pt idx="18">
                  <c:v>0.22635833503862471</c:v>
                </c:pt>
                <c:pt idx="21">
                  <c:v>9.2898221340277018E-2</c:v>
                </c:pt>
                <c:pt idx="22">
                  <c:v>0.1743470467795559</c:v>
                </c:pt>
                <c:pt idx="25">
                  <c:v>0.1525295688983874</c:v>
                </c:pt>
                <c:pt idx="27">
                  <c:v>0.34257200444347097</c:v>
                </c:pt>
                <c:pt idx="28">
                  <c:v>0.54900489424831156</c:v>
                </c:pt>
                <c:pt idx="30">
                  <c:v>0.20654848340509749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1 vez cada 3 meses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Hoja1!$D$2:$D$39</c:f>
              <c:numCache>
                <c:formatCode>###0%</c:formatCode>
                <c:ptCount val="38"/>
                <c:pt idx="0">
                  <c:v>3.1980185854984786E-2</c:v>
                </c:pt>
                <c:pt idx="1">
                  <c:v>0.12380170296739079</c:v>
                </c:pt>
                <c:pt idx="3">
                  <c:v>0.17713968142868766</c:v>
                </c:pt>
                <c:pt idx="4">
                  <c:v>0.10804343877448412</c:v>
                </c:pt>
                <c:pt idx="6">
                  <c:v>0.25562759434291682</c:v>
                </c:pt>
                <c:pt idx="9">
                  <c:v>6.1286560103720814E-2</c:v>
                </c:pt>
                <c:pt idx="10">
                  <c:v>0.26135071326237946</c:v>
                </c:pt>
                <c:pt idx="12">
                  <c:v>0.60596289728402231</c:v>
                </c:pt>
                <c:pt idx="13">
                  <c:v>0.12812078002149871</c:v>
                </c:pt>
                <c:pt idx="15">
                  <c:v>0.21484526283438082</c:v>
                </c:pt>
                <c:pt idx="18">
                  <c:v>0.15851409655036972</c:v>
                </c:pt>
                <c:pt idx="19">
                  <c:v>0.45099510575168883</c:v>
                </c:pt>
                <c:pt idx="21">
                  <c:v>0.23152023942126049</c:v>
                </c:pt>
                <c:pt idx="22">
                  <c:v>0.70582505728125255</c:v>
                </c:pt>
                <c:pt idx="25">
                  <c:v>0.74263758393147661</c:v>
                </c:pt>
                <c:pt idx="28">
                  <c:v>0.45099510575168883</c:v>
                </c:pt>
                <c:pt idx="31">
                  <c:v>0.39264730880067694</c:v>
                </c:pt>
                <c:pt idx="33">
                  <c:v>0.37357076919948667</c:v>
                </c:pt>
                <c:pt idx="34">
                  <c:v>0.16577795802432271</c:v>
                </c:pt>
                <c:pt idx="36">
                  <c:v>0.10944676139486756</c:v>
                </c:pt>
                <c:pt idx="37">
                  <c:v>0.17435522474095466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1 vez cada 6 meses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Hoja1!$E$2:$E$39</c:f>
              <c:numCache>
                <c:formatCode>###0%</c:formatCode>
                <c:ptCount val="38"/>
                <c:pt idx="0">
                  <c:v>4.5956164526368234E-2</c:v>
                </c:pt>
                <c:pt idx="1">
                  <c:v>4.0821434373066699E-2</c:v>
                </c:pt>
                <c:pt idx="4">
                  <c:v>2.8903281229578009E-2</c:v>
                </c:pt>
                <c:pt idx="6">
                  <c:v>7.6105627036747434E-2</c:v>
                </c:pt>
                <c:pt idx="7">
                  <c:v>0.81319254658325635</c:v>
                </c:pt>
                <c:pt idx="10">
                  <c:v>3.2036388866580646E-2</c:v>
                </c:pt>
                <c:pt idx="15">
                  <c:v>7.7833634866326162E-2</c:v>
                </c:pt>
                <c:pt idx="19">
                  <c:v>0.54900489424831156</c:v>
                </c:pt>
                <c:pt idx="22">
                  <c:v>0.11982789593919187</c:v>
                </c:pt>
                <c:pt idx="25">
                  <c:v>0.10483284717013613</c:v>
                </c:pt>
                <c:pt idx="36">
                  <c:v>0.18488533175064453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1 vez al año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Hoja1!$F$2:$F$39</c:f>
              <c:numCache>
                <c:formatCode>###0%</c:formatCode>
                <c:ptCount val="38"/>
                <c:pt idx="0">
                  <c:v>7.9782462545612512E-2</c:v>
                </c:pt>
                <c:pt idx="1">
                  <c:v>7.803746204526979E-2</c:v>
                </c:pt>
                <c:pt idx="4">
                  <c:v>6.8565330323818174E-2</c:v>
                </c:pt>
                <c:pt idx="13">
                  <c:v>0.23999655507212694</c:v>
                </c:pt>
                <c:pt idx="16">
                  <c:v>0.71127933125557996</c:v>
                </c:pt>
                <c:pt idx="27">
                  <c:v>0.12037956144935583</c:v>
                </c:pt>
                <c:pt idx="30">
                  <c:v>0.11997955465301242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Esporádica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Hoja1!$A$2:$A$39</c:f>
              <c:numCache>
                <c:formatCode>General</c:formatCode>
                <c:ptCount val="38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  <c:pt idx="21">
                  <c:v>2013</c:v>
                </c:pt>
                <c:pt idx="22">
                  <c:v>2014</c:v>
                </c:pt>
                <c:pt idx="24">
                  <c:v>2013</c:v>
                </c:pt>
                <c:pt idx="25">
                  <c:v>2014</c:v>
                </c:pt>
                <c:pt idx="27">
                  <c:v>2013</c:v>
                </c:pt>
                <c:pt idx="28">
                  <c:v>2014</c:v>
                </c:pt>
                <c:pt idx="30">
                  <c:v>2013</c:v>
                </c:pt>
                <c:pt idx="31">
                  <c:v>2014</c:v>
                </c:pt>
                <c:pt idx="33">
                  <c:v>2013</c:v>
                </c:pt>
                <c:pt idx="34">
                  <c:v>2014</c:v>
                </c:pt>
                <c:pt idx="36">
                  <c:v>2013</c:v>
                </c:pt>
                <c:pt idx="37">
                  <c:v>2014</c:v>
                </c:pt>
              </c:numCache>
            </c:numRef>
          </c:cat>
          <c:val>
            <c:numRef>
              <c:f>Hoja1!$G$2:$G$39</c:f>
              <c:numCache>
                <c:formatCode>###0%</c:formatCode>
                <c:ptCount val="38"/>
                <c:pt idx="0">
                  <c:v>0.42487939473835723</c:v>
                </c:pt>
                <c:pt idx="1">
                  <c:v>0.58645114679380406</c:v>
                </c:pt>
                <c:pt idx="3">
                  <c:v>0.28142330595375054</c:v>
                </c:pt>
                <c:pt idx="4">
                  <c:v>0.39926104280748542</c:v>
                </c:pt>
                <c:pt idx="6">
                  <c:v>0.25916214234406781</c:v>
                </c:pt>
                <c:pt idx="7">
                  <c:v>0.18680745341674379</c:v>
                </c:pt>
                <c:pt idx="9">
                  <c:v>0.62536266253154305</c:v>
                </c:pt>
                <c:pt idx="10">
                  <c:v>0.1667158100707109</c:v>
                </c:pt>
                <c:pt idx="12">
                  <c:v>7.7470055679736805E-2</c:v>
                </c:pt>
                <c:pt idx="13">
                  <c:v>0.16069319310693372</c:v>
                </c:pt>
                <c:pt idx="16">
                  <c:v>0.28872066874442104</c:v>
                </c:pt>
                <c:pt idx="18">
                  <c:v>0.61512756841100591</c:v>
                </c:pt>
                <c:pt idx="21">
                  <c:v>0.12825523640782277</c:v>
                </c:pt>
                <c:pt idx="24">
                  <c:v>0.49264830891036826</c:v>
                </c:pt>
                <c:pt idx="27">
                  <c:v>0.21924962353397778</c:v>
                </c:pt>
                <c:pt idx="30">
                  <c:v>0.22116917509810297</c:v>
                </c:pt>
                <c:pt idx="31">
                  <c:v>0.60735269119932322</c:v>
                </c:pt>
                <c:pt idx="34">
                  <c:v>0.83422204197567718</c:v>
                </c:pt>
                <c:pt idx="36">
                  <c:v>0.22587791055027509</c:v>
                </c:pt>
                <c:pt idx="37">
                  <c:v>0.82564477525904589</c:v>
                </c:pt>
              </c:numCache>
            </c:numRef>
          </c:val>
        </c:ser>
        <c:gapWidth val="10"/>
        <c:overlap val="100"/>
        <c:axId val="156584192"/>
        <c:axId val="156614656"/>
      </c:barChart>
      <c:catAx>
        <c:axId val="156584192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/>
            </a:pPr>
            <a:endParaRPr lang="es-CO"/>
          </a:p>
        </c:txPr>
        <c:crossAx val="156614656"/>
        <c:crosses val="autoZero"/>
        <c:auto val="1"/>
        <c:lblAlgn val="ctr"/>
        <c:lblOffset val="100"/>
      </c:catAx>
      <c:valAx>
        <c:axId val="156614656"/>
        <c:scaling>
          <c:orientation val="minMax"/>
        </c:scaling>
        <c:delete val="1"/>
        <c:axPos val="t"/>
        <c:numFmt formatCode="0%" sourceLinked="1"/>
        <c:tickLblPos val="none"/>
        <c:crossAx val="1565841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500"/>
      </a:pPr>
      <a:endParaRPr lang="es-CO"/>
    </a:p>
  </c:txPr>
  <c:externalData r:id="rId1"/>
</c:chartSpace>
</file>

<file path=ppt/charts/chart18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4.2206034093137924E-2"/>
          <c:y val="0.21783462147437491"/>
          <c:w val="0.92395006807754987"/>
          <c:h val="0.70503868847778661"/>
        </c:manualLayout>
      </c:layout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Pidió ayuda a familiares o amigos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Pt>
            <c:idx val="0"/>
            <c:explosion val="7"/>
          </c:dPt>
          <c:dPt>
            <c:idx val="1"/>
            <c:spPr>
              <a:solidFill>
                <a:srgbClr val="B3A2C7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0%</c:formatCode>
                <c:ptCount val="2"/>
                <c:pt idx="0">
                  <c:v>0.41200000000000031</c:v>
                </c:pt>
                <c:pt idx="1">
                  <c:v>0.58799999999999997</c:v>
                </c:pt>
              </c:numCache>
            </c:numRef>
          </c:val>
        </c:ser>
        <c:firstSliceAng val="0"/>
        <c:holeSize val="50"/>
      </c:doughnutChart>
    </c:plotArea>
    <c:legend>
      <c:legendPos val="t"/>
      <c:layout>
        <c:manualLayout>
          <c:xMode val="edge"/>
          <c:yMode val="edge"/>
          <c:x val="0.22956418007813797"/>
          <c:y val="6.0238468444054546E-2"/>
          <c:w val="0.5560960404458356"/>
          <c:h val="0.13275630708255751"/>
        </c:manualLayout>
      </c:layout>
      <c:txPr>
        <a:bodyPr/>
        <a:lstStyle/>
        <a:p>
          <a:pPr>
            <a:defRPr lang="es-CO" sz="1100"/>
          </a:pPr>
          <a:endParaRPr lang="es-CO"/>
        </a:p>
      </c:txPr>
    </c:legend>
    <c:plotVisOnly val="1"/>
    <c:dispBlanksAs val="zero"/>
  </c:chart>
  <c:txPr>
    <a:bodyPr/>
    <a:lstStyle/>
    <a:p>
      <a:pPr>
        <a:defRPr sz="1000" b="0">
          <a:solidFill>
            <a:schemeClr val="tx2"/>
          </a:solidFill>
        </a:defRPr>
      </a:pPr>
      <a:endParaRPr lang="es-CO"/>
    </a:p>
  </c:txPr>
  <c:externalData r:id="rId1"/>
</c:chartSpace>
</file>

<file path=ppt/charts/chart18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>
        <c:manualLayout>
          <c:layoutTarget val="inner"/>
          <c:xMode val="edge"/>
          <c:yMode val="edge"/>
          <c:x val="0"/>
          <c:y val="0.17408762945379533"/>
          <c:w val="1"/>
          <c:h val="0.82591237054620459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1 - Muy insatisfecho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</c:f>
              <c:strCache>
                <c:ptCount val="1"/>
                <c:pt idx="0">
                  <c:v>La satisfacción general con el trámite realizado</c:v>
                </c:pt>
              </c:strCache>
            </c:strRef>
          </c:cat>
          <c:val>
            <c:numRef>
              <c:f>Hoja1!$B$2</c:f>
              <c:numCache>
                <c:formatCode>###0%</c:formatCode>
                <c:ptCount val="1"/>
                <c:pt idx="0">
                  <c:v>3.8822385153417731E-2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0"/>
                  <c:y val="0.13126103614329529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</c:f>
              <c:strCache>
                <c:ptCount val="1"/>
                <c:pt idx="0">
                  <c:v>La satisfacción general con el trámite realizado</c:v>
                </c:pt>
              </c:strCache>
            </c:strRef>
          </c:cat>
          <c:val>
            <c:numRef>
              <c:f>Hoja1!$C$2</c:f>
              <c:numCache>
                <c:formatCode>###0%</c:formatCode>
                <c:ptCount val="1"/>
                <c:pt idx="0">
                  <c:v>5.6707099661334109E-2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</c:f>
              <c:strCache>
                <c:ptCount val="1"/>
                <c:pt idx="0">
                  <c:v>La satisfacción general con el trámite realizado</c:v>
                </c:pt>
              </c:strCache>
            </c:strRef>
          </c:cat>
          <c:val>
            <c:numRef>
              <c:f>Hoja1!$D$2</c:f>
              <c:numCache>
                <c:formatCode>###0%</c:formatCode>
                <c:ptCount val="1"/>
                <c:pt idx="0">
                  <c:v>0.41003825906626484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</c:f>
              <c:strCache>
                <c:ptCount val="1"/>
                <c:pt idx="0">
                  <c:v>La satisfacción general con el trámite realizado</c:v>
                </c:pt>
              </c:strCache>
            </c:strRef>
          </c:cat>
          <c:val>
            <c:numRef>
              <c:f>Hoja1!$E$2</c:f>
              <c:numCache>
                <c:formatCode>###0%</c:formatCode>
                <c:ptCount val="1"/>
                <c:pt idx="0">
                  <c:v>0.39849439394127117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5 - Muy Satisfecho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</c:f>
              <c:strCache>
                <c:ptCount val="1"/>
                <c:pt idx="0">
                  <c:v>La satisfacción general con el trámite realizado</c:v>
                </c:pt>
              </c:strCache>
            </c:strRef>
          </c:cat>
          <c:val>
            <c:numRef>
              <c:f>Hoja1!$F$2</c:f>
              <c:numCache>
                <c:formatCode>###0%</c:formatCode>
                <c:ptCount val="1"/>
                <c:pt idx="0">
                  <c:v>9.5937862177713842E-2</c:v>
                </c:pt>
              </c:numCache>
            </c:numRef>
          </c:val>
        </c:ser>
        <c:gapWidth val="30"/>
        <c:overlap val="100"/>
        <c:axId val="156955008"/>
        <c:axId val="156956544"/>
      </c:barChart>
      <c:catAx>
        <c:axId val="156955008"/>
        <c:scaling>
          <c:orientation val="maxMin"/>
        </c:scaling>
        <c:delete val="1"/>
        <c:axPos val="l"/>
        <c:numFmt formatCode="General" sourceLinked="1"/>
        <c:tickLblPos val="none"/>
        <c:crossAx val="156956544"/>
        <c:crosses val="autoZero"/>
        <c:auto val="1"/>
        <c:lblAlgn val="ctr"/>
        <c:lblOffset val="100"/>
      </c:catAx>
      <c:valAx>
        <c:axId val="156956544"/>
        <c:scaling>
          <c:orientation val="minMax"/>
        </c:scaling>
        <c:delete val="1"/>
        <c:axPos val="t"/>
        <c:numFmt formatCode="0%" sourceLinked="1"/>
        <c:tickLblPos val="none"/>
        <c:crossAx val="15695500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"/>
          <c:y val="2.2223952696229315E-2"/>
          <c:w val="1"/>
          <c:h val="0.2086629103696219"/>
        </c:manualLayout>
      </c:layout>
      <c:txPr>
        <a:bodyPr/>
        <a:lstStyle/>
        <a:p>
          <a:pPr>
            <a:defRPr lang="es-CO"/>
          </a:pPr>
          <a:endParaRPr lang="es-CO"/>
        </a:p>
      </c:txPr>
    </c:legend>
    <c:plotVisOnly val="1"/>
    <c:dispBlanksAs val="gap"/>
  </c:chart>
  <c:txPr>
    <a:bodyPr/>
    <a:lstStyle/>
    <a:p>
      <a:pPr>
        <a:defRPr sz="1000" b="0">
          <a:solidFill>
            <a:schemeClr val="tx2"/>
          </a:solidFill>
        </a:defRPr>
      </a:pPr>
      <a:endParaRPr lang="es-CO"/>
    </a:p>
  </c:txPr>
  <c:externalData r:id="rId1"/>
</c:chartSpace>
</file>

<file path=ppt/charts/chart18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4.2206034093137924E-2"/>
          <c:y val="0.21783462147437491"/>
          <c:w val="0.92395006807754987"/>
          <c:h val="0.70503868847778661"/>
        </c:manualLayout>
      </c:layout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Pt>
            <c:idx val="0"/>
            <c:explosion val="6"/>
          </c:dPt>
          <c:dPt>
            <c:idx val="1"/>
            <c:spPr>
              <a:solidFill>
                <a:srgbClr val="B3A2C7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0.24358260908120249</c:v>
                </c:pt>
                <c:pt idx="1">
                  <c:v>0.75641739091879701</c:v>
                </c:pt>
              </c:numCache>
            </c:numRef>
          </c:val>
        </c:ser>
        <c:firstSliceAng val="0"/>
        <c:holeSize val="50"/>
      </c:doughnutChart>
    </c:plotArea>
    <c:legend>
      <c:legendPos val="t"/>
      <c:layout>
        <c:manualLayout>
          <c:xMode val="edge"/>
          <c:yMode val="edge"/>
          <c:x val="0.22956418007813797"/>
          <c:y val="6.0238468444054546E-2"/>
          <c:w val="0.5560960404458356"/>
          <c:h val="0.13275630708255751"/>
        </c:manualLayout>
      </c:layout>
      <c:txPr>
        <a:bodyPr/>
        <a:lstStyle/>
        <a:p>
          <a:pPr>
            <a:defRPr lang="es-CO" sz="1100"/>
          </a:pPr>
          <a:endParaRPr lang="es-CO"/>
        </a:p>
      </c:txPr>
    </c:legend>
    <c:plotVisOnly val="1"/>
    <c:dispBlanksAs val="zero"/>
  </c:chart>
  <c:txPr>
    <a:bodyPr/>
    <a:lstStyle/>
    <a:p>
      <a:pPr>
        <a:defRPr sz="1000" b="0">
          <a:solidFill>
            <a:schemeClr val="tx2"/>
          </a:solidFill>
        </a:defRPr>
      </a:pPr>
      <a:endParaRPr lang="es-CO"/>
    </a:p>
  </c:txPr>
  <c:externalData r:id="rId1"/>
</c:chartSpace>
</file>

<file path=ppt/charts/chart18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"/>
          <c:y val="0.17408762945379533"/>
          <c:w val="1"/>
          <c:h val="0.82591237054620459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1 - Muy insatisfecho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</c:f>
              <c:strCache>
                <c:ptCount val="1"/>
                <c:pt idx="0">
                  <c:v>La satisfacción general con el trámite realizado</c:v>
                </c:pt>
              </c:strCache>
            </c:strRef>
          </c:cat>
          <c:val>
            <c:numRef>
              <c:f>Hoja1!$B$2</c:f>
              <c:numCache>
                <c:formatCode>###0%</c:formatCode>
                <c:ptCount val="1"/>
                <c:pt idx="0">
                  <c:v>5.814593011205809E-2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4.9408258298593594E-3"/>
                  <c:y val="-8.077602224202756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</c:f>
              <c:strCache>
                <c:ptCount val="1"/>
                <c:pt idx="0">
                  <c:v>La satisfacción general con el trámite realizado</c:v>
                </c:pt>
              </c:strCache>
            </c:strRef>
          </c:cat>
          <c:val>
            <c:numRef>
              <c:f>Hoja1!$C$2</c:f>
              <c:numCache>
                <c:formatCode>###0%</c:formatCode>
                <c:ptCount val="1"/>
                <c:pt idx="0">
                  <c:v>6.9358670751220028E-2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</c:f>
              <c:strCache>
                <c:ptCount val="1"/>
                <c:pt idx="0">
                  <c:v>La satisfacción general con el trámite realizado</c:v>
                </c:pt>
              </c:strCache>
            </c:strRef>
          </c:cat>
          <c:val>
            <c:numRef>
              <c:f>Hoja1!$D$2</c:f>
              <c:numCache>
                <c:formatCode>###0%</c:formatCode>
                <c:ptCount val="1"/>
                <c:pt idx="0">
                  <c:v>0.3216692830746577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</c:f>
              <c:strCache>
                <c:ptCount val="1"/>
                <c:pt idx="0">
                  <c:v>La satisfacción general con el trámite realizado</c:v>
                </c:pt>
              </c:strCache>
            </c:strRef>
          </c:cat>
          <c:val>
            <c:numRef>
              <c:f>Hoja1!$E$2</c:f>
              <c:numCache>
                <c:formatCode>###0%</c:formatCode>
                <c:ptCount val="1"/>
                <c:pt idx="0">
                  <c:v>0.40614891486446592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5 - Muy Satisfecho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</c:f>
              <c:strCache>
                <c:ptCount val="1"/>
                <c:pt idx="0">
                  <c:v>La satisfacción general con el trámite realizado</c:v>
                </c:pt>
              </c:strCache>
            </c:strRef>
          </c:cat>
          <c:val>
            <c:numRef>
              <c:f>Hoja1!$F$2</c:f>
              <c:numCache>
                <c:formatCode>###0%</c:formatCode>
                <c:ptCount val="1"/>
                <c:pt idx="0">
                  <c:v>0.14467720119759922</c:v>
                </c:pt>
              </c:numCache>
            </c:numRef>
          </c:val>
        </c:ser>
        <c:gapWidth val="30"/>
        <c:overlap val="100"/>
        <c:axId val="157074176"/>
        <c:axId val="157075712"/>
      </c:barChart>
      <c:catAx>
        <c:axId val="157074176"/>
        <c:scaling>
          <c:orientation val="maxMin"/>
        </c:scaling>
        <c:delete val="1"/>
        <c:axPos val="l"/>
        <c:numFmt formatCode="General" sourceLinked="1"/>
        <c:tickLblPos val="none"/>
        <c:crossAx val="157075712"/>
        <c:crosses val="autoZero"/>
        <c:auto val="1"/>
        <c:lblAlgn val="ctr"/>
        <c:lblOffset val="100"/>
      </c:catAx>
      <c:valAx>
        <c:axId val="157075712"/>
        <c:scaling>
          <c:orientation val="minMax"/>
        </c:scaling>
        <c:delete val="1"/>
        <c:axPos val="t"/>
        <c:numFmt formatCode="0%" sourceLinked="1"/>
        <c:tickLblPos val="none"/>
        <c:crossAx val="15707417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"/>
          <c:y val="2.2223952696229315E-2"/>
          <c:w val="1"/>
          <c:h val="0.2086629103696219"/>
        </c:manualLayout>
      </c:layout>
      <c:txPr>
        <a:bodyPr/>
        <a:lstStyle/>
        <a:p>
          <a:pPr>
            <a:defRPr lang="es-CO"/>
          </a:pPr>
          <a:endParaRPr lang="es-CO"/>
        </a:p>
      </c:txPr>
    </c:legend>
    <c:plotVisOnly val="1"/>
    <c:dispBlanksAs val="gap"/>
  </c:chart>
  <c:txPr>
    <a:bodyPr/>
    <a:lstStyle/>
    <a:p>
      <a:pPr>
        <a:defRPr sz="1000" b="0">
          <a:solidFill>
            <a:schemeClr val="tx2"/>
          </a:solidFill>
        </a:defRPr>
      </a:pPr>
      <a:endParaRPr lang="es-CO"/>
    </a:p>
  </c:txPr>
  <c:externalData r:id="rId1"/>
</c:chartSpace>
</file>

<file path=ppt/charts/chart18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47829066750867838"/>
          <c:y val="4.1116617853559724E-2"/>
          <c:w val="0.52170933249132356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Hoja1!$A$2:$A$11</c:f>
              <c:strCache>
                <c:ptCount val="10"/>
                <c:pt idx="0">
                  <c:v>Resuelven las inquietudes de los usuarios</c:v>
                </c:pt>
                <c:pt idx="1">
                  <c:v>Información clara y oportuna</c:v>
                </c:pt>
                <c:pt idx="2">
                  <c:v>Fácil Acceso</c:v>
                </c:pt>
                <c:pt idx="3">
                  <c:v>Presenta algunas fallas</c:v>
                </c:pt>
                <c:pt idx="4">
                  <c:v>Falta más claridad en la información</c:v>
                </c:pt>
                <c:pt idx="5">
                  <c:v>No recibió respuesta a lo solicitado</c:v>
                </c:pt>
                <c:pt idx="6">
                  <c:v>Falta mas Información</c:v>
                </c:pt>
                <c:pt idx="7">
                  <c:v>No participa constantemente</c:v>
                </c:pt>
                <c:pt idx="8">
                  <c:v>Es demorado</c:v>
                </c:pt>
                <c:pt idx="9">
                  <c:v>Otro</c:v>
                </c:pt>
              </c:strCache>
            </c:strRef>
          </c:cat>
          <c:val>
            <c:numRef>
              <c:f>Hoja1!$B$2:$B$11</c:f>
              <c:numCache>
                <c:formatCode>###0%</c:formatCode>
                <c:ptCount val="10"/>
                <c:pt idx="0">
                  <c:v>0.17866581636511839</c:v>
                </c:pt>
                <c:pt idx="1">
                  <c:v>0.59781311325116659</c:v>
                </c:pt>
                <c:pt idx="2">
                  <c:v>7.6986724057174674E-2</c:v>
                </c:pt>
                <c:pt idx="3">
                  <c:v>3.0890173569236505E-2</c:v>
                </c:pt>
                <c:pt idx="6">
                  <c:v>5.8890481529434373E-2</c:v>
                </c:pt>
                <c:pt idx="7">
                  <c:v>2.2634890984814769E-2</c:v>
                </c:pt>
                <c:pt idx="8">
                  <c:v>3.4118800243054713E-2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es-CO" sz="800" b="0" i="0" u="none" strike="noStrike" kern="1200" baseline="0">
                    <a:solidFill>
                      <a:srgbClr val="1F497D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Hoja1!$A$2:$A$11</c:f>
              <c:strCache>
                <c:ptCount val="10"/>
                <c:pt idx="0">
                  <c:v>Resuelven las inquietudes de los usuarios</c:v>
                </c:pt>
                <c:pt idx="1">
                  <c:v>Información clara y oportuna</c:v>
                </c:pt>
                <c:pt idx="2">
                  <c:v>Fácil Acceso</c:v>
                </c:pt>
                <c:pt idx="3">
                  <c:v>Presenta algunas fallas</c:v>
                </c:pt>
                <c:pt idx="4">
                  <c:v>Falta más claridad en la información</c:v>
                </c:pt>
                <c:pt idx="5">
                  <c:v>No recibió respuesta a lo solicitado</c:v>
                </c:pt>
                <c:pt idx="6">
                  <c:v>Falta mas Información</c:v>
                </c:pt>
                <c:pt idx="7">
                  <c:v>No participa constantemente</c:v>
                </c:pt>
                <c:pt idx="8">
                  <c:v>Es demorado</c:v>
                </c:pt>
                <c:pt idx="9">
                  <c:v>Otro</c:v>
                </c:pt>
              </c:strCache>
            </c:strRef>
          </c:cat>
          <c:val>
            <c:numRef>
              <c:f>Hoja1!$C$2:$C$11</c:f>
              <c:numCache>
                <c:formatCode>###0%</c:formatCode>
                <c:ptCount val="10"/>
                <c:pt idx="0">
                  <c:v>0.40228532831642583</c:v>
                </c:pt>
                <c:pt idx="1">
                  <c:v>0.25263807702994795</c:v>
                </c:pt>
                <c:pt idx="2">
                  <c:v>0.13183989774081289</c:v>
                </c:pt>
                <c:pt idx="3">
                  <c:v>4.7498159565719227E-2</c:v>
                </c:pt>
                <c:pt idx="4">
                  <c:v>2.20033606451225E-2</c:v>
                </c:pt>
                <c:pt idx="5">
                  <c:v>7.7570172291366564E-3</c:v>
                </c:pt>
                <c:pt idx="9">
                  <c:v>0.1452376549525958</c:v>
                </c:pt>
              </c:numCache>
            </c:numRef>
          </c:val>
        </c:ser>
        <c:gapWidth val="10"/>
        <c:axId val="157283072"/>
        <c:axId val="157284608"/>
      </c:barChart>
      <c:catAx>
        <c:axId val="157283072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 sz="900">
                <a:solidFill>
                  <a:schemeClr val="tx2"/>
                </a:solidFill>
              </a:defRPr>
            </a:pPr>
            <a:endParaRPr lang="es-CO"/>
          </a:p>
        </c:txPr>
        <c:crossAx val="157284608"/>
        <c:crosses val="autoZero"/>
        <c:auto val="1"/>
        <c:lblAlgn val="ctr"/>
        <c:lblOffset val="100"/>
      </c:catAx>
      <c:valAx>
        <c:axId val="157284608"/>
        <c:scaling>
          <c:orientation val="minMax"/>
        </c:scaling>
        <c:delete val="1"/>
        <c:axPos val="t"/>
        <c:numFmt formatCode="###0%" sourceLinked="1"/>
        <c:tickLblPos val="none"/>
        <c:crossAx val="1572830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8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47829066750867838"/>
          <c:y val="4.1116617853559731E-2"/>
          <c:w val="0.52170933249132379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Hoja1!$A$2:$A$11</c:f>
              <c:strCache>
                <c:ptCount val="10"/>
                <c:pt idx="0">
                  <c:v>Información clara y oportuna</c:v>
                </c:pt>
                <c:pt idx="1">
                  <c:v>Resuelven las inquietudes de los usuarios</c:v>
                </c:pt>
                <c:pt idx="2">
                  <c:v>No recibió respuesta a lo solicitado</c:v>
                </c:pt>
                <c:pt idx="3">
                  <c:v>Presenta algunas fallas</c:v>
                </c:pt>
                <c:pt idx="4">
                  <c:v>No participa constantemente</c:v>
                </c:pt>
                <c:pt idx="5">
                  <c:v>Falta más claridad en la información</c:v>
                </c:pt>
                <c:pt idx="6">
                  <c:v>Falta mas Información</c:v>
                </c:pt>
                <c:pt idx="7">
                  <c:v>Es demorado</c:v>
                </c:pt>
                <c:pt idx="8">
                  <c:v>Fácil Acceso</c:v>
                </c:pt>
                <c:pt idx="9">
                  <c:v>Otro</c:v>
                </c:pt>
              </c:strCache>
            </c:strRef>
          </c:cat>
          <c:val>
            <c:numRef>
              <c:f>Hoja1!$B$2:$B$11</c:f>
              <c:numCache>
                <c:formatCode>General</c:formatCode>
                <c:ptCount val="10"/>
                <c:pt idx="2" formatCode="###0%">
                  <c:v>8.144937867348695E-2</c:v>
                </c:pt>
                <c:pt idx="3" formatCode="###0%">
                  <c:v>1.191555844621465E-2</c:v>
                </c:pt>
                <c:pt idx="4" formatCode="###0%">
                  <c:v>0.2443326959172174</c:v>
                </c:pt>
                <c:pt idx="6" formatCode="###0%">
                  <c:v>0.39531832710714843</c:v>
                </c:pt>
                <c:pt idx="7" formatCode="###0%">
                  <c:v>0.25562369533428453</c:v>
                </c:pt>
                <c:pt idx="8" formatCode="###0%">
                  <c:v>1.1360344521648946E-2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es-CO" sz="800" b="0" i="0" u="none" strike="noStrike" kern="1200" baseline="0">
                    <a:solidFill>
                      <a:srgbClr val="1F497D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Hoja1!$A$2:$A$11</c:f>
              <c:strCache>
                <c:ptCount val="10"/>
                <c:pt idx="0">
                  <c:v>Información clara y oportuna</c:v>
                </c:pt>
                <c:pt idx="1">
                  <c:v>Resuelven las inquietudes de los usuarios</c:v>
                </c:pt>
                <c:pt idx="2">
                  <c:v>No recibió respuesta a lo solicitado</c:v>
                </c:pt>
                <c:pt idx="3">
                  <c:v>Presenta algunas fallas</c:v>
                </c:pt>
                <c:pt idx="4">
                  <c:v>No participa constantemente</c:v>
                </c:pt>
                <c:pt idx="5">
                  <c:v>Falta más claridad en la información</c:v>
                </c:pt>
                <c:pt idx="6">
                  <c:v>Falta mas Información</c:v>
                </c:pt>
                <c:pt idx="7">
                  <c:v>Es demorado</c:v>
                </c:pt>
                <c:pt idx="8">
                  <c:v>Fácil Acceso</c:v>
                </c:pt>
                <c:pt idx="9">
                  <c:v>Otro</c:v>
                </c:pt>
              </c:strCache>
            </c:strRef>
          </c:cat>
          <c:val>
            <c:numRef>
              <c:f>Hoja1!$C$2:$C$11</c:f>
              <c:numCache>
                <c:formatCode>###0%</c:formatCode>
                <c:ptCount val="10"/>
                <c:pt idx="0">
                  <c:v>0.37433969789598603</c:v>
                </c:pt>
                <c:pt idx="1">
                  <c:v>0.18071364980397386</c:v>
                </c:pt>
                <c:pt idx="2">
                  <c:v>0.12270211809123149</c:v>
                </c:pt>
                <c:pt idx="3">
                  <c:v>0.10815065739732645</c:v>
                </c:pt>
                <c:pt idx="4">
                  <c:v>6.912464571032513E-2</c:v>
                </c:pt>
                <c:pt idx="5">
                  <c:v>4.5909210139796819E-2</c:v>
                </c:pt>
                <c:pt idx="9">
                  <c:v>9.9060020961360906E-2</c:v>
                </c:pt>
              </c:numCache>
            </c:numRef>
          </c:val>
        </c:ser>
        <c:gapWidth val="10"/>
        <c:axId val="153428352"/>
        <c:axId val="153429888"/>
      </c:barChart>
      <c:catAx>
        <c:axId val="153428352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 sz="900">
                <a:solidFill>
                  <a:schemeClr val="tx2"/>
                </a:solidFill>
              </a:defRPr>
            </a:pPr>
            <a:endParaRPr lang="es-CO"/>
          </a:p>
        </c:txPr>
        <c:crossAx val="153429888"/>
        <c:crosses val="autoZero"/>
        <c:auto val="1"/>
        <c:lblAlgn val="ctr"/>
        <c:lblOffset val="100"/>
      </c:catAx>
      <c:valAx>
        <c:axId val="153429888"/>
        <c:scaling>
          <c:orientation val="minMax"/>
        </c:scaling>
        <c:delete val="1"/>
        <c:axPos val="t"/>
        <c:numFmt formatCode="General" sourceLinked="1"/>
        <c:tickLblPos val="none"/>
        <c:crossAx val="1534283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8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>
        <c:manualLayout>
          <c:layoutTarget val="inner"/>
          <c:xMode val="edge"/>
          <c:yMode val="edge"/>
          <c:x val="0.47829066750867838"/>
          <c:y val="4.1116617853559731E-2"/>
          <c:w val="0.52170933249132379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Hoja1!$A$2:$A$8</c:f>
              <c:strCache>
                <c:ptCount val="7"/>
                <c:pt idx="0">
                  <c:v>Presenta algunas fallas</c:v>
                </c:pt>
                <c:pt idx="1">
                  <c:v>Información clara y oportuna</c:v>
                </c:pt>
                <c:pt idx="2">
                  <c:v>No recibió respuesta a lo solicitado</c:v>
                </c:pt>
                <c:pt idx="3">
                  <c:v>Falta más claridad en la información</c:v>
                </c:pt>
                <c:pt idx="4">
                  <c:v>Falta mas Información</c:v>
                </c:pt>
                <c:pt idx="5">
                  <c:v>No participa constantemente</c:v>
                </c:pt>
                <c:pt idx="6">
                  <c:v>Otro</c:v>
                </c:pt>
              </c:strCache>
            </c:strRef>
          </c:cat>
          <c:val>
            <c:numRef>
              <c:f>Hoja1!$B$2:$B$8</c:f>
              <c:numCache>
                <c:formatCode>General</c:formatCode>
                <c:ptCount val="7"/>
                <c:pt idx="2" formatCode="###0%">
                  <c:v>0.45478309591512228</c:v>
                </c:pt>
                <c:pt idx="4" formatCode="###0%">
                  <c:v>0.35126228540172094</c:v>
                </c:pt>
                <c:pt idx="5" formatCode="###0%">
                  <c:v>0.19395461868315686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es-CO" sz="800" b="0" i="0" u="none" strike="noStrike" kern="1200" baseline="0">
                    <a:solidFill>
                      <a:srgbClr val="1F497D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Hoja1!$A$2:$A$8</c:f>
              <c:strCache>
                <c:ptCount val="7"/>
                <c:pt idx="0">
                  <c:v>Presenta algunas fallas</c:v>
                </c:pt>
                <c:pt idx="1">
                  <c:v>Información clara y oportuna</c:v>
                </c:pt>
                <c:pt idx="2">
                  <c:v>No recibió respuesta a lo solicitado</c:v>
                </c:pt>
                <c:pt idx="3">
                  <c:v>Falta más claridad en la información</c:v>
                </c:pt>
                <c:pt idx="4">
                  <c:v>Falta mas Información</c:v>
                </c:pt>
                <c:pt idx="5">
                  <c:v>No participa constantemente</c:v>
                </c:pt>
                <c:pt idx="6">
                  <c:v>Otro</c:v>
                </c:pt>
              </c:strCache>
            </c:strRef>
          </c:cat>
          <c:val>
            <c:numRef>
              <c:f>Hoja1!$C$2:$C$8</c:f>
              <c:numCache>
                <c:formatCode>###0%</c:formatCode>
                <c:ptCount val="7"/>
                <c:pt idx="0">
                  <c:v>0.30618772024081092</c:v>
                </c:pt>
                <c:pt idx="1">
                  <c:v>9.9029719739935879E-2</c:v>
                </c:pt>
                <c:pt idx="2">
                  <c:v>5.057174704153191E-2</c:v>
                </c:pt>
                <c:pt idx="3">
                  <c:v>2.7035050630296441E-2</c:v>
                </c:pt>
                <c:pt idx="6">
                  <c:v>0.51717576234742502</c:v>
                </c:pt>
              </c:numCache>
            </c:numRef>
          </c:val>
        </c:ser>
        <c:gapWidth val="10"/>
        <c:axId val="153640960"/>
        <c:axId val="153642496"/>
      </c:barChart>
      <c:catAx>
        <c:axId val="153640960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 sz="900">
                <a:solidFill>
                  <a:schemeClr val="tx2"/>
                </a:solidFill>
              </a:defRPr>
            </a:pPr>
            <a:endParaRPr lang="es-CO"/>
          </a:p>
        </c:txPr>
        <c:crossAx val="153642496"/>
        <c:crosses val="autoZero"/>
        <c:auto val="1"/>
        <c:lblAlgn val="ctr"/>
        <c:lblOffset val="100"/>
      </c:catAx>
      <c:valAx>
        <c:axId val="153642496"/>
        <c:scaling>
          <c:orientation val="minMax"/>
        </c:scaling>
        <c:delete val="1"/>
        <c:axPos val="t"/>
        <c:numFmt formatCode="General" sourceLinked="1"/>
        <c:tickLblPos val="none"/>
        <c:crossAx val="1536409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18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col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1 - Muy insatisfecho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1.6392374145195364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Hoja1!$B$2:$B$3</c:f>
              <c:numCache>
                <c:formatCode>###0%</c:formatCode>
                <c:ptCount val="2"/>
                <c:pt idx="0">
                  <c:v>6.8245795206456406E-2</c:v>
                </c:pt>
                <c:pt idx="1">
                  <c:v>5.5566254496083281E-2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Hoja1!$C$2:$C$3</c:f>
              <c:numCache>
                <c:formatCode>###0%</c:formatCode>
                <c:ptCount val="2"/>
                <c:pt idx="0">
                  <c:v>0.10935599775701216</c:v>
                </c:pt>
                <c:pt idx="1">
                  <c:v>0.10211851194912765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Hoja1!$D$2:$D$3</c:f>
              <c:numCache>
                <c:formatCode>###0%</c:formatCode>
                <c:ptCount val="2"/>
                <c:pt idx="0">
                  <c:v>0.33538495896085518</c:v>
                </c:pt>
                <c:pt idx="1">
                  <c:v>0.49991461029790896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Hoja1!$E$2:$E$3</c:f>
              <c:numCache>
                <c:formatCode>###0%</c:formatCode>
                <c:ptCount val="2"/>
                <c:pt idx="0">
                  <c:v>0.32687111162692201</c:v>
                </c:pt>
                <c:pt idx="1">
                  <c:v>0.28007273263856935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5 - Muy Satisfecho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Hoja1!$F$2:$F$3</c:f>
              <c:numCache>
                <c:formatCode>###0%</c:formatCode>
                <c:ptCount val="2"/>
                <c:pt idx="0">
                  <c:v>0.16014213644875513</c:v>
                </c:pt>
                <c:pt idx="1">
                  <c:v>6.2327890618311378E-2</c:v>
                </c:pt>
              </c:numCache>
            </c:numRef>
          </c:val>
        </c:ser>
        <c:gapWidth val="30"/>
        <c:overlap val="100"/>
        <c:axId val="137718784"/>
        <c:axId val="137736960"/>
      </c:barChart>
      <c:catAx>
        <c:axId val="137718784"/>
        <c:scaling>
          <c:orientation val="maxMin"/>
        </c:scaling>
        <c:delete val="1"/>
        <c:axPos val="b"/>
        <c:numFmt formatCode="General" sourceLinked="1"/>
        <c:tickLblPos val="none"/>
        <c:crossAx val="137736960"/>
        <c:crosses val="autoZero"/>
        <c:auto val="1"/>
        <c:lblAlgn val="ctr"/>
        <c:lblOffset val="100"/>
      </c:catAx>
      <c:valAx>
        <c:axId val="137736960"/>
        <c:scaling>
          <c:orientation val="minMax"/>
        </c:scaling>
        <c:delete val="1"/>
        <c:axPos val="r"/>
        <c:numFmt formatCode="0%" sourceLinked="1"/>
        <c:tickLblPos val="none"/>
        <c:crossAx val="1377187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 b="0">
          <a:solidFill>
            <a:schemeClr val="tx2"/>
          </a:solidFill>
        </a:defRPr>
      </a:pPr>
      <a:endParaRPr lang="es-CO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Todos los días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0.88948279852534495</c:v>
                </c:pt>
                <c:pt idx="1">
                  <c:v>0.88948279852534495</c:v>
                </c:pt>
                <c:pt idx="3">
                  <c:v>0.47744803517865836</c:v>
                </c:pt>
                <c:pt idx="4">
                  <c:v>0.47744803517865836</c:v>
                </c:pt>
                <c:pt idx="6">
                  <c:v>0.65745020326718084</c:v>
                </c:pt>
                <c:pt idx="7">
                  <c:v>0.65745020326718084</c:v>
                </c:pt>
                <c:pt idx="9">
                  <c:v>0.76062151497428221</c:v>
                </c:pt>
                <c:pt idx="10">
                  <c:v>0.76062151497428221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Entre 4 y 6 veces por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2.6629359546460802E-2</c:v>
                </c:pt>
                <c:pt idx="1">
                  <c:v>2.6629359546460802E-2</c:v>
                </c:pt>
                <c:pt idx="3">
                  <c:v>6.7263099836662399E-2</c:v>
                </c:pt>
                <c:pt idx="4">
                  <c:v>6.7263099836662399E-2</c:v>
                </c:pt>
                <c:pt idx="6">
                  <c:v>6.1203244381196273E-2</c:v>
                </c:pt>
                <c:pt idx="7">
                  <c:v>6.1203244381196273E-2</c:v>
                </c:pt>
                <c:pt idx="9">
                  <c:v>6.6791959266696191E-2</c:v>
                </c:pt>
                <c:pt idx="10">
                  <c:v>6.6791959266696191E-2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Entre 2 y 3 veces por semana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2.191704344753205E-2</c:v>
                </c:pt>
                <c:pt idx="1">
                  <c:v>2.191704344753205E-2</c:v>
                </c:pt>
                <c:pt idx="3">
                  <c:v>6.4005161471230809E-2</c:v>
                </c:pt>
                <c:pt idx="4">
                  <c:v>6.4005161471230809E-2</c:v>
                </c:pt>
                <c:pt idx="6">
                  <c:v>3.1871899670323021E-2</c:v>
                </c:pt>
                <c:pt idx="7">
                  <c:v>3.1871899670323021E-2</c:v>
                </c:pt>
                <c:pt idx="9">
                  <c:v>2.9044677035375218E-2</c:v>
                </c:pt>
                <c:pt idx="10">
                  <c:v>2.9044677035375218E-2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1 vez a la semana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###0%</c:formatCode>
                <c:ptCount val="11"/>
                <c:pt idx="0">
                  <c:v>1.1336991452651317E-2</c:v>
                </c:pt>
                <c:pt idx="1">
                  <c:v>1.1336991452651317E-2</c:v>
                </c:pt>
                <c:pt idx="3">
                  <c:v>6.4202110950097133E-2</c:v>
                </c:pt>
                <c:pt idx="4">
                  <c:v>6.4202110950097133E-2</c:v>
                </c:pt>
                <c:pt idx="6">
                  <c:v>3.4707666183771642E-2</c:v>
                </c:pt>
                <c:pt idx="7">
                  <c:v>3.4707666183771642E-2</c:v>
                </c:pt>
                <c:pt idx="9">
                  <c:v>2.1519317787022142E-2</c:v>
                </c:pt>
                <c:pt idx="10">
                  <c:v>2.1519317787022142E-2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Ocasionalmente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###0%</c:formatCode>
                <c:ptCount val="11"/>
                <c:pt idx="0">
                  <c:v>2.7838164964719685E-2</c:v>
                </c:pt>
                <c:pt idx="1">
                  <c:v>2.7838164964719685E-2</c:v>
                </c:pt>
                <c:pt idx="3">
                  <c:v>0.18025393535005621</c:v>
                </c:pt>
                <c:pt idx="4">
                  <c:v>0.18025393535005621</c:v>
                </c:pt>
                <c:pt idx="6">
                  <c:v>0.10762197043375565</c:v>
                </c:pt>
                <c:pt idx="7">
                  <c:v>0.10762197043375565</c:v>
                </c:pt>
                <c:pt idx="9">
                  <c:v>6.8574134796315467E-2</c:v>
                </c:pt>
                <c:pt idx="10">
                  <c:v>6.8574134796315467E-2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Nunca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2.2795642063289517E-2</c:v>
                </c:pt>
                <c:pt idx="1">
                  <c:v>2.2795642063289517E-2</c:v>
                </c:pt>
                <c:pt idx="3">
                  <c:v>0.14682765721329769</c:v>
                </c:pt>
                <c:pt idx="4">
                  <c:v>0.14682765721329769</c:v>
                </c:pt>
                <c:pt idx="6">
                  <c:v>0.10714501606377627</c:v>
                </c:pt>
                <c:pt idx="7">
                  <c:v>0.10714501606377627</c:v>
                </c:pt>
                <c:pt idx="9">
                  <c:v>5.3448396140312437E-2</c:v>
                </c:pt>
                <c:pt idx="10">
                  <c:v>5.3448396140312437E-2</c:v>
                </c:pt>
              </c:numCache>
            </c:numRef>
          </c:val>
        </c:ser>
        <c:gapWidth val="10"/>
        <c:overlap val="100"/>
        <c:axId val="111060480"/>
        <c:axId val="111062016"/>
      </c:barChart>
      <c:catAx>
        <c:axId val="11106048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1062016"/>
        <c:crosses val="autoZero"/>
        <c:auto val="1"/>
        <c:lblAlgn val="ctr"/>
        <c:lblOffset val="100"/>
      </c:catAx>
      <c:valAx>
        <c:axId val="111062016"/>
        <c:scaling>
          <c:orientation val="minMax"/>
        </c:scaling>
        <c:delete val="1"/>
        <c:axPos val="t"/>
        <c:numFmt formatCode="0%" sourceLinked="1"/>
        <c:tickLblPos val="none"/>
        <c:crossAx val="1110604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19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col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1 - Muy insatisfecho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1.6392374145195364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Hoja1!$B$2:$B$3</c:f>
              <c:numCache>
                <c:formatCode>###0%</c:formatCode>
                <c:ptCount val="2"/>
                <c:pt idx="0">
                  <c:v>6.1445182105261356E-2</c:v>
                </c:pt>
                <c:pt idx="1">
                  <c:v>4.0148441463821703E-2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-0.11473758456089006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Hoja1!$C$2:$C$3</c:f>
              <c:numCache>
                <c:formatCode>###0%</c:formatCode>
                <c:ptCount val="2"/>
                <c:pt idx="0">
                  <c:v>0</c:v>
                </c:pt>
                <c:pt idx="1">
                  <c:v>1.7707254302904075E-2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Hoja1!$D$2:$D$3</c:f>
              <c:numCache>
                <c:formatCode>###0%</c:formatCode>
                <c:ptCount val="2"/>
                <c:pt idx="0">
                  <c:v>0.39334384907828285</c:v>
                </c:pt>
                <c:pt idx="1">
                  <c:v>0.39466065292291502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Hoja1!$E$2:$E$3</c:f>
              <c:numCache>
                <c:formatCode>###0%</c:formatCode>
                <c:ptCount val="2"/>
                <c:pt idx="0">
                  <c:v>0.38007671498488077</c:v>
                </c:pt>
                <c:pt idx="1">
                  <c:v>0.30176943498473302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5 - Muy Satisfecho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Hoja1!$F$2:$F$3</c:f>
              <c:numCache>
                <c:formatCode>###0%</c:formatCode>
                <c:ptCount val="2"/>
                <c:pt idx="0">
                  <c:v>0.16513425383157576</c:v>
                </c:pt>
                <c:pt idx="1">
                  <c:v>0.24571421632562698</c:v>
                </c:pt>
              </c:numCache>
            </c:numRef>
          </c:val>
        </c:ser>
        <c:gapWidth val="30"/>
        <c:overlap val="100"/>
        <c:axId val="137683712"/>
        <c:axId val="137685248"/>
      </c:barChart>
      <c:catAx>
        <c:axId val="137683712"/>
        <c:scaling>
          <c:orientation val="maxMin"/>
        </c:scaling>
        <c:delete val="1"/>
        <c:axPos val="b"/>
        <c:numFmt formatCode="General" sourceLinked="1"/>
        <c:tickLblPos val="none"/>
        <c:crossAx val="137685248"/>
        <c:crosses val="autoZero"/>
        <c:auto val="1"/>
        <c:lblAlgn val="ctr"/>
        <c:lblOffset val="100"/>
      </c:catAx>
      <c:valAx>
        <c:axId val="137685248"/>
        <c:scaling>
          <c:orientation val="minMax"/>
        </c:scaling>
        <c:delete val="1"/>
        <c:axPos val="r"/>
        <c:numFmt formatCode="0%" sourceLinked="1"/>
        <c:tickLblPos val="none"/>
        <c:crossAx val="1376837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 b="0">
          <a:solidFill>
            <a:schemeClr val="tx2"/>
          </a:solidFill>
        </a:defRPr>
      </a:pPr>
      <a:endParaRPr lang="es-CO"/>
    </a:p>
  </c:txPr>
  <c:externalData r:id="rId1"/>
</c:chartSpace>
</file>

<file path=ppt/charts/chart19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col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1 - Muy insatisfecho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1.6392374145195364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Hoja1!$B$2:$B$3</c:f>
              <c:numCache>
                <c:formatCode>General</c:formatCode>
                <c:ptCount val="2"/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Hoja1!$C$2:$C$3</c:f>
              <c:numCache>
                <c:formatCode>General</c:formatCode>
                <c:ptCount val="2"/>
                <c:pt idx="0" formatCode="###0%">
                  <c:v>0.13680848854811256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Hoja1!$D$2:$D$3</c:f>
              <c:numCache>
                <c:formatCode>###0%</c:formatCode>
                <c:ptCount val="2"/>
                <c:pt idx="1">
                  <c:v>0.22730832849122598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Hoja1!$E$2:$E$3</c:f>
              <c:numCache>
                <c:formatCode>###0%</c:formatCode>
                <c:ptCount val="2"/>
                <c:pt idx="0">
                  <c:v>0.86319151145188844</c:v>
                </c:pt>
                <c:pt idx="1">
                  <c:v>0.77269167150877582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5 - Muy Satisfecho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Hoja1!$F$2:$F$3</c:f>
              <c:numCache>
                <c:formatCode>General</c:formatCode>
                <c:ptCount val="2"/>
              </c:numCache>
            </c:numRef>
          </c:val>
        </c:ser>
        <c:gapWidth val="30"/>
        <c:overlap val="100"/>
        <c:axId val="153819392"/>
        <c:axId val="153837568"/>
      </c:barChart>
      <c:catAx>
        <c:axId val="153819392"/>
        <c:scaling>
          <c:orientation val="maxMin"/>
        </c:scaling>
        <c:delete val="1"/>
        <c:axPos val="b"/>
        <c:numFmt formatCode="General" sourceLinked="1"/>
        <c:tickLblPos val="none"/>
        <c:crossAx val="153837568"/>
        <c:crosses val="autoZero"/>
        <c:auto val="1"/>
        <c:lblAlgn val="ctr"/>
        <c:lblOffset val="100"/>
      </c:catAx>
      <c:valAx>
        <c:axId val="153837568"/>
        <c:scaling>
          <c:orientation val="minMax"/>
        </c:scaling>
        <c:delete val="1"/>
        <c:axPos val="r"/>
        <c:numFmt formatCode="0%" sourceLinked="1"/>
        <c:tickLblPos val="none"/>
        <c:crossAx val="1538193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 b="0">
          <a:solidFill>
            <a:schemeClr val="tx2"/>
          </a:solidFill>
        </a:defRPr>
      </a:pPr>
      <a:endParaRPr lang="es-CO"/>
    </a:p>
  </c:txPr>
  <c:externalData r:id="rId1"/>
</c:chartSpace>
</file>

<file path=ppt/charts/chart19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col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1 - Muy insatisfecho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1.6392374145195364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Hoja1!$B$2:$B$3</c:f>
              <c:numCache>
                <c:formatCode>General</c:formatCode>
                <c:ptCount val="2"/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Hoja1!$C$2:$C$3</c:f>
              <c:numCache>
                <c:formatCode>General</c:formatCode>
                <c:ptCount val="2"/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Hoja1!$D$2:$D$3</c:f>
              <c:numCache>
                <c:formatCode>###0%</c:formatCode>
                <c:ptCount val="2"/>
                <c:pt idx="0">
                  <c:v>0.33401456634763926</c:v>
                </c:pt>
                <c:pt idx="1">
                  <c:v>1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Hoja1!$E$2:$E$3</c:f>
              <c:numCache>
                <c:formatCode>General</c:formatCode>
                <c:ptCount val="2"/>
                <c:pt idx="0" formatCode="###0%">
                  <c:v>0.66598543365236218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5 - Muy Satisfecho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Hoja1!$F$2:$F$3</c:f>
              <c:numCache>
                <c:formatCode>General</c:formatCode>
                <c:ptCount val="2"/>
              </c:numCache>
            </c:numRef>
          </c:val>
        </c:ser>
        <c:gapWidth val="30"/>
        <c:overlap val="100"/>
        <c:axId val="158770304"/>
        <c:axId val="158771840"/>
      </c:barChart>
      <c:catAx>
        <c:axId val="158770304"/>
        <c:scaling>
          <c:orientation val="maxMin"/>
        </c:scaling>
        <c:delete val="1"/>
        <c:axPos val="b"/>
        <c:numFmt formatCode="General" sourceLinked="1"/>
        <c:tickLblPos val="none"/>
        <c:crossAx val="158771840"/>
        <c:crosses val="autoZero"/>
        <c:auto val="1"/>
        <c:lblAlgn val="ctr"/>
        <c:lblOffset val="100"/>
      </c:catAx>
      <c:valAx>
        <c:axId val="158771840"/>
        <c:scaling>
          <c:orientation val="minMax"/>
        </c:scaling>
        <c:delete val="1"/>
        <c:axPos val="r"/>
        <c:numFmt formatCode="0%" sourceLinked="1"/>
        <c:tickLblPos val="none"/>
        <c:crossAx val="1587703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 b="0">
          <a:solidFill>
            <a:schemeClr val="tx2"/>
          </a:solidFill>
        </a:defRPr>
      </a:pPr>
      <a:endParaRPr lang="es-CO"/>
    </a:p>
  </c:txPr>
  <c:externalData r:id="rId1"/>
</c:chartSpace>
</file>

<file path=ppt/charts/chart19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col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1 - Muy insatisfecho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1.6392374145195364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Hoja1!$B$2:$B$3</c:f>
              <c:numCache>
                <c:formatCode>General</c:formatCode>
                <c:ptCount val="2"/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-2.4585979944799476E-2"/>
                  <c:y val="2.962422717505780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Hoja1!$C$2:$C$3</c:f>
              <c:numCache>
                <c:formatCode>###0%</c:formatCode>
                <c:ptCount val="2"/>
                <c:pt idx="0">
                  <c:v>0.18089526068957021</c:v>
                </c:pt>
                <c:pt idx="1">
                  <c:v>7.7715837055403719E-2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Hoja1!$D$2:$D$3</c:f>
              <c:numCache>
                <c:formatCode>###0%</c:formatCode>
                <c:ptCount val="2"/>
                <c:pt idx="0">
                  <c:v>0.22464780207158752</c:v>
                </c:pt>
                <c:pt idx="1">
                  <c:v>0.5180196081937456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Hoja1!$E$2:$E$3</c:f>
              <c:numCache>
                <c:formatCode>###0%</c:formatCode>
                <c:ptCount val="2"/>
                <c:pt idx="0">
                  <c:v>0.48471209125578402</c:v>
                </c:pt>
                <c:pt idx="1">
                  <c:v>0.35624309478590072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5 - Muy Satisfecho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Hoja1!$F$2:$F$3</c:f>
              <c:numCache>
                <c:formatCode>###0%</c:formatCode>
                <c:ptCount val="2"/>
                <c:pt idx="0">
                  <c:v>0.10974484598305878</c:v>
                </c:pt>
                <c:pt idx="1">
                  <c:v>4.8021459964949977E-2</c:v>
                </c:pt>
              </c:numCache>
            </c:numRef>
          </c:val>
        </c:ser>
        <c:gapWidth val="30"/>
        <c:overlap val="100"/>
        <c:axId val="158812800"/>
        <c:axId val="158826880"/>
      </c:barChart>
      <c:catAx>
        <c:axId val="158812800"/>
        <c:scaling>
          <c:orientation val="maxMin"/>
        </c:scaling>
        <c:delete val="1"/>
        <c:axPos val="b"/>
        <c:numFmt formatCode="General" sourceLinked="1"/>
        <c:tickLblPos val="none"/>
        <c:crossAx val="158826880"/>
        <c:crosses val="autoZero"/>
        <c:auto val="1"/>
        <c:lblAlgn val="ctr"/>
        <c:lblOffset val="100"/>
      </c:catAx>
      <c:valAx>
        <c:axId val="158826880"/>
        <c:scaling>
          <c:orientation val="minMax"/>
        </c:scaling>
        <c:delete val="1"/>
        <c:axPos val="r"/>
        <c:numFmt formatCode="0%" sourceLinked="1"/>
        <c:tickLblPos val="none"/>
        <c:crossAx val="1588128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 b="0">
          <a:solidFill>
            <a:schemeClr val="tx2"/>
          </a:solidFill>
        </a:defRPr>
      </a:pPr>
      <a:endParaRPr lang="es-CO"/>
    </a:p>
  </c:txPr>
  <c:externalData r:id="rId1"/>
</c:chartSpace>
</file>

<file path=ppt/charts/chart19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col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1 - Muy insatisfecho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1.6392374145195364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Hoja1!$B$2:$B$3</c:f>
              <c:numCache>
                <c:formatCode>###0%</c:formatCode>
                <c:ptCount val="2"/>
                <c:pt idx="0">
                  <c:v>7.3407170327836335E-2</c:v>
                </c:pt>
                <c:pt idx="1">
                  <c:v>4.8085908225650467E-2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Hoja1!$C$2:$C$3</c:f>
              <c:numCache>
                <c:formatCode>###0%</c:formatCode>
                <c:ptCount val="2"/>
                <c:pt idx="0">
                  <c:v>7.0597176788665769E-2</c:v>
                </c:pt>
                <c:pt idx="1">
                  <c:v>5.7443143892535964E-2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Hoja1!$D$2:$D$3</c:f>
              <c:numCache>
                <c:formatCode>###0%</c:formatCode>
                <c:ptCount val="2"/>
                <c:pt idx="0">
                  <c:v>0.3286862997082648</c:v>
                </c:pt>
                <c:pt idx="1">
                  <c:v>0.34861818979105663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Hoja1!$E$2:$E$3</c:f>
              <c:numCache>
                <c:formatCode>###0%</c:formatCode>
                <c:ptCount val="2"/>
                <c:pt idx="0">
                  <c:v>0.35495220234498653</c:v>
                </c:pt>
                <c:pt idx="1">
                  <c:v>0.43492905285029332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5 - Muy Satisfecho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Hoja1!$F$2:$F$3</c:f>
              <c:numCache>
                <c:formatCode>###0%</c:formatCode>
                <c:ptCount val="2"/>
                <c:pt idx="0">
                  <c:v>0.17235715083024708</c:v>
                </c:pt>
                <c:pt idx="1">
                  <c:v>0.11092370524046392</c:v>
                </c:pt>
              </c:numCache>
            </c:numRef>
          </c:val>
        </c:ser>
        <c:gapWidth val="30"/>
        <c:overlap val="100"/>
        <c:axId val="158880128"/>
        <c:axId val="158881664"/>
      </c:barChart>
      <c:catAx>
        <c:axId val="158880128"/>
        <c:scaling>
          <c:orientation val="maxMin"/>
        </c:scaling>
        <c:delete val="1"/>
        <c:axPos val="b"/>
        <c:numFmt formatCode="General" sourceLinked="1"/>
        <c:tickLblPos val="none"/>
        <c:crossAx val="158881664"/>
        <c:crosses val="autoZero"/>
        <c:auto val="1"/>
        <c:lblAlgn val="ctr"/>
        <c:lblOffset val="100"/>
      </c:catAx>
      <c:valAx>
        <c:axId val="158881664"/>
        <c:scaling>
          <c:orientation val="minMax"/>
        </c:scaling>
        <c:delete val="1"/>
        <c:axPos val="r"/>
        <c:numFmt formatCode="0%" sourceLinked="1"/>
        <c:tickLblPos val="none"/>
        <c:crossAx val="1588801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 b="0">
          <a:solidFill>
            <a:schemeClr val="tx2"/>
          </a:solidFill>
        </a:defRPr>
      </a:pPr>
      <a:endParaRPr lang="es-CO"/>
    </a:p>
  </c:txPr>
  <c:externalData r:id="rId1"/>
</c:chartSpace>
</file>

<file path=ppt/charts/chart19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"/>
          <c:y val="0.10022990873991069"/>
          <c:w val="1"/>
          <c:h val="0.899770091260091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1 - Pésimo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Hoja1!$B$2:$B$17</c:f>
              <c:numCache>
                <c:formatCode>###0%</c:formatCode>
                <c:ptCount val="16"/>
                <c:pt idx="0">
                  <c:v>7.7959173374757395E-3</c:v>
                </c:pt>
                <c:pt idx="1">
                  <c:v>7.0595856813449103E-3</c:v>
                </c:pt>
                <c:pt idx="2">
                  <c:v>1.6968820662607586E-2</c:v>
                </c:pt>
                <c:pt idx="4">
                  <c:v>2.1883563397266451E-2</c:v>
                </c:pt>
                <c:pt idx="5">
                  <c:v>7.8399382289766409E-2</c:v>
                </c:pt>
                <c:pt idx="7">
                  <c:v>1.4887952766630725E-2</c:v>
                </c:pt>
                <c:pt idx="8" formatCode="###0.0%">
                  <c:v>4.280007786774012E-3</c:v>
                </c:pt>
                <c:pt idx="9" formatCode="###0.0%">
                  <c:v>3.0010370815547281E-3</c:v>
                </c:pt>
                <c:pt idx="10">
                  <c:v>1.5367335899167976E-2</c:v>
                </c:pt>
                <c:pt idx="11">
                  <c:v>1.6245238104706333E-2</c:v>
                </c:pt>
                <c:pt idx="12">
                  <c:v>3.4693151631761336E-2</c:v>
                </c:pt>
                <c:pt idx="13">
                  <c:v>5.4392499890623031E-2</c:v>
                </c:pt>
                <c:pt idx="14">
                  <c:v>1.7730140043807841E-2</c:v>
                </c:pt>
                <c:pt idx="15">
                  <c:v>4.8398501982111368E-2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1"/>
              <c:layout>
                <c:manualLayout>
                  <c:x val="1.0202470845636233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>
                <c:manualLayout>
                  <c:x val="2.5506177114090606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7.6518531342271903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Hoja1!$C$2:$C$17</c:f>
              <c:numCache>
                <c:formatCode>###0%</c:formatCode>
                <c:ptCount val="16"/>
                <c:pt idx="0">
                  <c:v>0.18930867108003971</c:v>
                </c:pt>
                <c:pt idx="1">
                  <c:v>4.7010244981015616E-2</c:v>
                </c:pt>
                <c:pt idx="2">
                  <c:v>8.9946473696991047E-2</c:v>
                </c:pt>
                <c:pt idx="3">
                  <c:v>2.4916404542529233E-2</c:v>
                </c:pt>
                <c:pt idx="4">
                  <c:v>0.19742315405490651</c:v>
                </c:pt>
                <c:pt idx="5">
                  <c:v>4.5794338515584863E-2</c:v>
                </c:pt>
                <c:pt idx="6">
                  <c:v>0.1079025021762476</c:v>
                </c:pt>
                <c:pt idx="7">
                  <c:v>6.3846228556848697E-2</c:v>
                </c:pt>
                <c:pt idx="8">
                  <c:v>0.15349893199450482</c:v>
                </c:pt>
                <c:pt idx="9">
                  <c:v>0.10170420607581773</c:v>
                </c:pt>
                <c:pt idx="10">
                  <c:v>0.11747538364428085</c:v>
                </c:pt>
                <c:pt idx="11">
                  <c:v>5.1189588316943327E-2</c:v>
                </c:pt>
                <c:pt idx="12">
                  <c:v>0.11753225806704742</c:v>
                </c:pt>
                <c:pt idx="13">
                  <c:v>9.6872244619054984E-2</c:v>
                </c:pt>
                <c:pt idx="14">
                  <c:v>8.0658359132468493E-2</c:v>
                </c:pt>
                <c:pt idx="15">
                  <c:v>6.4481075999647683E-2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Hoja1!$D$2:$D$17</c:f>
              <c:numCache>
                <c:formatCode>###0%</c:formatCode>
                <c:ptCount val="16"/>
                <c:pt idx="0">
                  <c:v>0.32513902825156094</c:v>
                </c:pt>
                <c:pt idx="1">
                  <c:v>0.3071139389215094</c:v>
                </c:pt>
                <c:pt idx="2">
                  <c:v>0.41265366729606745</c:v>
                </c:pt>
                <c:pt idx="3">
                  <c:v>0.34854416040460584</c:v>
                </c:pt>
                <c:pt idx="4">
                  <c:v>0.28233407533509852</c:v>
                </c:pt>
                <c:pt idx="5">
                  <c:v>0.29413530741577004</c:v>
                </c:pt>
                <c:pt idx="6">
                  <c:v>0.33087651476444485</c:v>
                </c:pt>
                <c:pt idx="7">
                  <c:v>0.33877360609864238</c:v>
                </c:pt>
                <c:pt idx="8">
                  <c:v>0.30143203281753489</c:v>
                </c:pt>
                <c:pt idx="9">
                  <c:v>0.40043877760142288</c:v>
                </c:pt>
                <c:pt idx="10">
                  <c:v>0.34817093960704504</c:v>
                </c:pt>
                <c:pt idx="11">
                  <c:v>0.4448935022092313</c:v>
                </c:pt>
                <c:pt idx="12">
                  <c:v>0.47718289842236306</c:v>
                </c:pt>
                <c:pt idx="13">
                  <c:v>0.40763887512988933</c:v>
                </c:pt>
                <c:pt idx="14">
                  <c:v>0.44463438309962</c:v>
                </c:pt>
                <c:pt idx="15">
                  <c:v>0.52566002188870353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Hoja1!$E$2:$E$17</c:f>
              <c:numCache>
                <c:formatCode>###0%</c:formatCode>
                <c:ptCount val="16"/>
                <c:pt idx="0">
                  <c:v>0.27882041673580105</c:v>
                </c:pt>
                <c:pt idx="1">
                  <c:v>0.41810297102784233</c:v>
                </c:pt>
                <c:pt idx="2">
                  <c:v>0.39554958992496536</c:v>
                </c:pt>
                <c:pt idx="3">
                  <c:v>0.34435252787909287</c:v>
                </c:pt>
                <c:pt idx="4">
                  <c:v>0.37093752638238631</c:v>
                </c:pt>
                <c:pt idx="5">
                  <c:v>0.29499225082546998</c:v>
                </c:pt>
                <c:pt idx="6">
                  <c:v>0.37010100537332968</c:v>
                </c:pt>
                <c:pt idx="7">
                  <c:v>0.27809252713800231</c:v>
                </c:pt>
                <c:pt idx="8">
                  <c:v>0.32957930053639822</c:v>
                </c:pt>
                <c:pt idx="9">
                  <c:v>0.3093887954117725</c:v>
                </c:pt>
                <c:pt idx="10">
                  <c:v>0.34517190133555387</c:v>
                </c:pt>
                <c:pt idx="11">
                  <c:v>0.29851978034821952</c:v>
                </c:pt>
                <c:pt idx="12">
                  <c:v>0.19510627765129801</c:v>
                </c:pt>
                <c:pt idx="13">
                  <c:v>0.24322033487151851</c:v>
                </c:pt>
                <c:pt idx="14">
                  <c:v>0.29462285126759147</c:v>
                </c:pt>
                <c:pt idx="15">
                  <c:v>0.13657670182183471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5 - Excelente</c:v>
                </c:pt>
              </c:strCache>
            </c:strRef>
          </c:tx>
          <c:dLbls>
            <c:dLbl>
              <c:idx val="2"/>
              <c:layout>
                <c:manualLayout>
                  <c:x val="-1.0202470845636273E-2"/>
                  <c:y val="-3.5170332412258476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0202470845636273E-2"/>
                  <c:y val="-3.2239098949081773E-1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Hoja1!$F$2:$F$17</c:f>
              <c:numCache>
                <c:formatCode>###0%</c:formatCode>
                <c:ptCount val="16"/>
                <c:pt idx="0">
                  <c:v>0.1358330218625077</c:v>
                </c:pt>
                <c:pt idx="1">
                  <c:v>0.19847798415985834</c:v>
                </c:pt>
                <c:pt idx="2">
                  <c:v>6.9157405648259423E-2</c:v>
                </c:pt>
                <c:pt idx="3">
                  <c:v>0.25995163194534282</c:v>
                </c:pt>
                <c:pt idx="4">
                  <c:v>0.1210005042884033</c:v>
                </c:pt>
                <c:pt idx="5">
                  <c:v>0.2644434457249788</c:v>
                </c:pt>
                <c:pt idx="6">
                  <c:v>0.14814678408014331</c:v>
                </c:pt>
                <c:pt idx="7">
                  <c:v>0.2771102178431295</c:v>
                </c:pt>
                <c:pt idx="8">
                  <c:v>0.16662325775344727</c:v>
                </c:pt>
                <c:pt idx="9">
                  <c:v>0.15968859161117391</c:v>
                </c:pt>
                <c:pt idx="10">
                  <c:v>0.10989037730435591</c:v>
                </c:pt>
                <c:pt idx="11">
                  <c:v>0.16389268330249288</c:v>
                </c:pt>
                <c:pt idx="12">
                  <c:v>0.12375453292764566</c:v>
                </c:pt>
                <c:pt idx="13">
                  <c:v>0.16145844972537979</c:v>
                </c:pt>
                <c:pt idx="14">
                  <c:v>9.0219071278357682E-2</c:v>
                </c:pt>
                <c:pt idx="15">
                  <c:v>0.18851839228888256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NS/NR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Hoja1!$G$2:$G$17</c:f>
              <c:numCache>
                <c:formatCode>###0%</c:formatCode>
                <c:ptCount val="16"/>
                <c:pt idx="0">
                  <c:v>6.3102944732615102E-2</c:v>
                </c:pt>
                <c:pt idx="1">
                  <c:v>2.2235275228430013E-2</c:v>
                </c:pt>
                <c:pt idx="2">
                  <c:v>1.5724042771109958E-2</c:v>
                </c:pt>
                <c:pt idx="3">
                  <c:v>2.2235275228430013E-2</c:v>
                </c:pt>
                <c:pt idx="4">
                  <c:v>6.4211765419392138E-3</c:v>
                </c:pt>
                <c:pt idx="5">
                  <c:v>2.2235275228430013E-2</c:v>
                </c:pt>
                <c:pt idx="6">
                  <c:v>4.297319360583516E-2</c:v>
                </c:pt>
                <c:pt idx="7">
                  <c:v>2.7289467596746959E-2</c:v>
                </c:pt>
                <c:pt idx="8">
                  <c:v>4.4586469111340808E-2</c:v>
                </c:pt>
                <c:pt idx="9">
                  <c:v>2.5778592218258643E-2</c:v>
                </c:pt>
                <c:pt idx="10">
                  <c:v>6.3924062209596885E-2</c:v>
                </c:pt>
                <c:pt idx="11">
                  <c:v>2.525920771840701E-2</c:v>
                </c:pt>
                <c:pt idx="12">
                  <c:v>5.1730881299884714E-2</c:v>
                </c:pt>
                <c:pt idx="13">
                  <c:v>3.6417595763535003E-2</c:v>
                </c:pt>
                <c:pt idx="14">
                  <c:v>7.2135195178154865E-2</c:v>
                </c:pt>
                <c:pt idx="15">
                  <c:v>3.6365306018820008E-2</c:v>
                </c:pt>
              </c:numCache>
            </c:numRef>
          </c:val>
        </c:ser>
        <c:gapWidth val="30"/>
        <c:overlap val="100"/>
        <c:axId val="160635136"/>
        <c:axId val="160649216"/>
      </c:barChart>
      <c:catAx>
        <c:axId val="160635136"/>
        <c:scaling>
          <c:orientation val="maxMin"/>
        </c:scaling>
        <c:delete val="1"/>
        <c:axPos val="l"/>
        <c:numFmt formatCode="General" sourceLinked="1"/>
        <c:tickLblPos val="none"/>
        <c:crossAx val="160649216"/>
        <c:crosses val="autoZero"/>
        <c:auto val="1"/>
        <c:lblAlgn val="ctr"/>
        <c:lblOffset val="100"/>
      </c:catAx>
      <c:valAx>
        <c:axId val="160649216"/>
        <c:scaling>
          <c:orientation val="minMax"/>
        </c:scaling>
        <c:delete val="1"/>
        <c:axPos val="t"/>
        <c:numFmt formatCode="0%" sourceLinked="1"/>
        <c:tickLblPos val="none"/>
        <c:crossAx val="16063513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"/>
          <c:y val="2.3467756173237569E-3"/>
          <c:w val="0.99996283003191389"/>
          <c:h val="7.6472210729554541E-2"/>
        </c:manualLayout>
      </c:layout>
      <c:txPr>
        <a:bodyPr/>
        <a:lstStyle/>
        <a:p>
          <a:pPr>
            <a:defRPr lang="es-CO" sz="900"/>
          </a:pPr>
          <a:endParaRPr lang="es-CO"/>
        </a:p>
      </c:txPr>
    </c:legend>
    <c:plotVisOnly val="1"/>
    <c:dispBlanksAs val="gap"/>
  </c:chart>
  <c:txPr>
    <a:bodyPr/>
    <a:lstStyle/>
    <a:p>
      <a:pPr>
        <a:defRPr sz="600" b="0">
          <a:solidFill>
            <a:schemeClr val="tx2"/>
          </a:solidFill>
        </a:defRPr>
      </a:pPr>
      <a:endParaRPr lang="es-CO"/>
    </a:p>
  </c:txPr>
  <c:externalData r:id="rId1"/>
</c:chartSpace>
</file>

<file path=ppt/charts/chart19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>
        <c:manualLayout>
          <c:layoutTarget val="inner"/>
          <c:xMode val="edge"/>
          <c:yMode val="edge"/>
          <c:x val="0"/>
          <c:y val="0.10022990873991069"/>
          <c:w val="1"/>
          <c:h val="0.899770091260091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1 - Pésimo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Hoja1!$B$2:$B$17</c:f>
              <c:numCache>
                <c:formatCode>General</c:formatCode>
                <c:ptCount val="16"/>
                <c:pt idx="2" formatCode="###0%">
                  <c:v>1.5284982830717839E-2</c:v>
                </c:pt>
                <c:pt idx="3" formatCode="###0%">
                  <c:v>1.4172899945122885E-2</c:v>
                </c:pt>
                <c:pt idx="4" formatCode="###0%">
                  <c:v>4.2905777001279496E-2</c:v>
                </c:pt>
                <c:pt idx="6" formatCode="###0%">
                  <c:v>3.3269738666760681E-2</c:v>
                </c:pt>
                <c:pt idx="9" formatCode="###0%">
                  <c:v>6.0249142383630265E-3</c:v>
                </c:pt>
                <c:pt idx="11" formatCode="###0%">
                  <c:v>2.0133227364870273E-2</c:v>
                </c:pt>
                <c:pt idx="12" formatCode="###0%">
                  <c:v>4.7470316487718107E-2</c:v>
                </c:pt>
                <c:pt idx="13" formatCode="###0%">
                  <c:v>3.9149442476880195E-2</c:v>
                </c:pt>
                <c:pt idx="14" formatCode="###0%">
                  <c:v>1.4211967321705814E-2</c:v>
                </c:pt>
                <c:pt idx="15" formatCode="###0%">
                  <c:v>2.0133227364870273E-2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2.9991616516642991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9991616516642991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9991616516642991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9991616516642991E-2"/>
                  <c:y val="-3.2239098949081773E-1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5.4984630280512342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5.9983233033286253E-2"/>
                  <c:y val="6.4478197898163546E-1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4.498742477496448E-2"/>
                  <c:y val="6.4478197898163546E-1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3.4990219269416818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>
                <c:manualLayout>
                  <c:x val="7.5492283652994888E-2"/>
                  <c:y val="2.769317512776271E-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6.7635031152709482E-2"/>
                  <c:y val="2.769317512776271E-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Hoja1!$C$2:$C$17</c:f>
              <c:numCache>
                <c:formatCode>###0%</c:formatCode>
                <c:ptCount val="16"/>
                <c:pt idx="0">
                  <c:v>0.21155789905918426</c:v>
                </c:pt>
                <c:pt idx="1">
                  <c:v>4.7297428183640057E-2</c:v>
                </c:pt>
                <c:pt idx="2">
                  <c:v>0.16010232621352624</c:v>
                </c:pt>
                <c:pt idx="3">
                  <c:v>6.9204215677262293E-3</c:v>
                </c:pt>
                <c:pt idx="4">
                  <c:v>0.17601190139010883</c:v>
                </c:pt>
                <c:pt idx="5">
                  <c:v>4.7297428183640057E-2</c:v>
                </c:pt>
                <c:pt idx="6">
                  <c:v>0.17635260183342072</c:v>
                </c:pt>
                <c:pt idx="7">
                  <c:v>2.0133227364870273E-2</c:v>
                </c:pt>
                <c:pt idx="8">
                  <c:v>7.1249316915097866E-2</c:v>
                </c:pt>
                <c:pt idx="9">
                  <c:v>3.4306127309993141E-2</c:v>
                </c:pt>
                <c:pt idx="10">
                  <c:v>0.2128716529098186</c:v>
                </c:pt>
                <c:pt idx="11">
                  <c:v>5.428016879487136E-2</c:v>
                </c:pt>
                <c:pt idx="12">
                  <c:v>0.11884807435593528</c:v>
                </c:pt>
                <c:pt idx="13">
                  <c:v>7.33274846760711E-2</c:v>
                </c:pt>
                <c:pt idx="14">
                  <c:v>0.12161119827194873</c:v>
                </c:pt>
                <c:pt idx="15">
                  <c:v>2.0197814183485915E-2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Hoja1!$D$2:$D$17</c:f>
              <c:numCache>
                <c:formatCode>###0%</c:formatCode>
                <c:ptCount val="16"/>
                <c:pt idx="0">
                  <c:v>0.25338975629036681</c:v>
                </c:pt>
                <c:pt idx="1">
                  <c:v>0.31306696983800897</c:v>
                </c:pt>
                <c:pt idx="2">
                  <c:v>0.23758308037932474</c:v>
                </c:pt>
                <c:pt idx="3">
                  <c:v>0.38706947860198931</c:v>
                </c:pt>
                <c:pt idx="4">
                  <c:v>0.33608488492333816</c:v>
                </c:pt>
                <c:pt idx="5">
                  <c:v>0.36693625123711887</c:v>
                </c:pt>
                <c:pt idx="6">
                  <c:v>0.42685359746571738</c:v>
                </c:pt>
                <c:pt idx="7">
                  <c:v>0.48273446425068695</c:v>
                </c:pt>
                <c:pt idx="8">
                  <c:v>0.36444201370484619</c:v>
                </c:pt>
                <c:pt idx="9">
                  <c:v>0.48084752859215496</c:v>
                </c:pt>
                <c:pt idx="10">
                  <c:v>0.3577394866619259</c:v>
                </c:pt>
                <c:pt idx="11">
                  <c:v>0.5351427503842594</c:v>
                </c:pt>
                <c:pt idx="12">
                  <c:v>0.46678262620025307</c:v>
                </c:pt>
                <c:pt idx="13">
                  <c:v>0.48696396764960753</c:v>
                </c:pt>
                <c:pt idx="14">
                  <c:v>0.40084091826082091</c:v>
                </c:pt>
                <c:pt idx="15">
                  <c:v>0.5997326425590257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Hoja1!$E$2:$E$17</c:f>
              <c:numCache>
                <c:formatCode>###0%</c:formatCode>
                <c:ptCount val="16"/>
                <c:pt idx="0">
                  <c:v>0.31651309478785655</c:v>
                </c:pt>
                <c:pt idx="1">
                  <c:v>0.30117770516138831</c:v>
                </c:pt>
                <c:pt idx="2">
                  <c:v>0.38185481138249716</c:v>
                </c:pt>
                <c:pt idx="3">
                  <c:v>0.41296358856909332</c:v>
                </c:pt>
                <c:pt idx="4">
                  <c:v>0.32361157617786429</c:v>
                </c:pt>
                <c:pt idx="5">
                  <c:v>0.24807879726295642</c:v>
                </c:pt>
                <c:pt idx="6">
                  <c:v>0.32009703570519327</c:v>
                </c:pt>
                <c:pt idx="7">
                  <c:v>0.24631647366044307</c:v>
                </c:pt>
                <c:pt idx="8">
                  <c:v>0.3936686027238599</c:v>
                </c:pt>
                <c:pt idx="9">
                  <c:v>0.31238626791891777</c:v>
                </c:pt>
                <c:pt idx="10">
                  <c:v>0.2405709440455214</c:v>
                </c:pt>
                <c:pt idx="11">
                  <c:v>0.26509983167364248</c:v>
                </c:pt>
                <c:pt idx="12">
                  <c:v>0.15980758645624107</c:v>
                </c:pt>
                <c:pt idx="13">
                  <c:v>0.2233124285107804</c:v>
                </c:pt>
                <c:pt idx="14">
                  <c:v>0.27302659457904505</c:v>
                </c:pt>
                <c:pt idx="15">
                  <c:v>0.16285673449059468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5 - Excelente</c:v>
                </c:pt>
              </c:strCache>
            </c:strRef>
          </c:tx>
          <c:dLbls>
            <c:dLbl>
              <c:idx val="0"/>
              <c:layout>
                <c:manualLayout>
                  <c:x val="-5.9983626624054022E-2"/>
                  <c:y val="2.769317512776271E-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9983233033286378E-2"/>
                  <c:y val="3.5173101729771257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0194276403052689E-2"/>
                  <c:y val="1.406868682840587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0202470845636273E-2"/>
                  <c:y val="-3.2239098949081773E-1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Hoja1!$F$2:$F$17</c:f>
              <c:numCache>
                <c:formatCode>###0%</c:formatCode>
                <c:ptCount val="16"/>
                <c:pt idx="0">
                  <c:v>0.13428431256499157</c:v>
                </c:pt>
                <c:pt idx="1">
                  <c:v>0.3283110459998046</c:v>
                </c:pt>
                <c:pt idx="2">
                  <c:v>8.145267836420525E-2</c:v>
                </c:pt>
                <c:pt idx="3">
                  <c:v>0.17887361131606838</c:v>
                </c:pt>
                <c:pt idx="4">
                  <c:v>0.10879624866984718</c:v>
                </c:pt>
                <c:pt idx="5">
                  <c:v>0.33768752331628493</c:v>
                </c:pt>
                <c:pt idx="6">
                  <c:v>3.0837414491345028E-2</c:v>
                </c:pt>
                <c:pt idx="7">
                  <c:v>0.25081583472400032</c:v>
                </c:pt>
                <c:pt idx="8">
                  <c:v>8.3222077810532993E-2</c:v>
                </c:pt>
                <c:pt idx="9">
                  <c:v>0.15932156074108469</c:v>
                </c:pt>
                <c:pt idx="10">
                  <c:v>8.1725446489458328E-2</c:v>
                </c:pt>
                <c:pt idx="11">
                  <c:v>0.11927314247643608</c:v>
                </c:pt>
                <c:pt idx="12">
                  <c:v>0.10566579149944592</c:v>
                </c:pt>
                <c:pt idx="13">
                  <c:v>0.15902592611003033</c:v>
                </c:pt>
                <c:pt idx="14">
                  <c:v>6.7117780709249411E-2</c:v>
                </c:pt>
                <c:pt idx="15">
                  <c:v>0.16871198000823356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NS/NR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Hoja1!$G$2:$G$17</c:f>
              <c:numCache>
                <c:formatCode>###0%</c:formatCode>
                <c:ptCount val="16"/>
                <c:pt idx="0">
                  <c:v>8.4254937297601668E-2</c:v>
                </c:pt>
                <c:pt idx="1">
                  <c:v>1.0146850817159235E-2</c:v>
                </c:pt>
                <c:pt idx="2">
                  <c:v>0.12372212082972975</c:v>
                </c:pt>
                <c:pt idx="4">
                  <c:v>1.2589611837563231E-2</c:v>
                </c:pt>
                <c:pt idx="6">
                  <c:v>1.2589611837563231E-2</c:v>
                </c:pt>
                <c:pt idx="8">
                  <c:v>8.7417988845664138E-2</c:v>
                </c:pt>
                <c:pt idx="9">
                  <c:v>7.1136011994869588E-3</c:v>
                </c:pt>
                <c:pt idx="10">
                  <c:v>0.10709246989327582</c:v>
                </c:pt>
                <c:pt idx="11">
                  <c:v>6.0708793059206685E-3</c:v>
                </c:pt>
                <c:pt idx="12">
                  <c:v>0.10142560500040712</c:v>
                </c:pt>
                <c:pt idx="13">
                  <c:v>1.8220750576631247E-2</c:v>
                </c:pt>
                <c:pt idx="14">
                  <c:v>0.12319154085723112</c:v>
                </c:pt>
                <c:pt idx="15">
                  <c:v>2.8367601393790451E-2</c:v>
                </c:pt>
              </c:numCache>
            </c:numRef>
          </c:val>
        </c:ser>
        <c:gapWidth val="30"/>
        <c:overlap val="100"/>
        <c:axId val="160902528"/>
        <c:axId val="160949376"/>
      </c:barChart>
      <c:catAx>
        <c:axId val="160902528"/>
        <c:scaling>
          <c:orientation val="maxMin"/>
        </c:scaling>
        <c:delete val="1"/>
        <c:axPos val="l"/>
        <c:numFmt formatCode="General" sourceLinked="1"/>
        <c:tickLblPos val="none"/>
        <c:crossAx val="160949376"/>
        <c:crosses val="autoZero"/>
        <c:auto val="1"/>
        <c:lblAlgn val="ctr"/>
        <c:lblOffset val="100"/>
      </c:catAx>
      <c:valAx>
        <c:axId val="160949376"/>
        <c:scaling>
          <c:orientation val="minMax"/>
        </c:scaling>
        <c:delete val="1"/>
        <c:axPos val="t"/>
        <c:numFmt formatCode="0%" sourceLinked="1"/>
        <c:tickLblPos val="none"/>
        <c:crossAx val="1609025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600" b="0">
          <a:solidFill>
            <a:schemeClr val="tx2"/>
          </a:solidFill>
        </a:defRPr>
      </a:pPr>
      <a:endParaRPr lang="es-CO"/>
    </a:p>
  </c:txPr>
  <c:externalData r:id="rId1"/>
</c:chartSpace>
</file>

<file path=ppt/charts/chart19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"/>
          <c:y val="0.10022990873991069"/>
          <c:w val="1"/>
          <c:h val="0.899770091260091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1 - Pésimo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Hoja1!$B$2:$B$17</c:f>
              <c:numCache>
                <c:formatCode>General</c:formatCode>
                <c:ptCount val="16"/>
                <c:pt idx="5" formatCode="###0%">
                  <c:v>0.16157702428821527</c:v>
                </c:pt>
                <c:pt idx="10" formatCode="###0%">
                  <c:v>5.8863189764888559E-2</c:v>
                </c:pt>
                <c:pt idx="11" formatCode="###0%">
                  <c:v>1.5815890827626786E-2</c:v>
                </c:pt>
                <c:pt idx="12" formatCode="###0%">
                  <c:v>4.0148441463821703E-2</c:v>
                </c:pt>
                <c:pt idx="13" formatCode="###0%">
                  <c:v>8.8767379084062709E-2</c:v>
                </c:pt>
                <c:pt idx="14" formatCode="###0%">
                  <c:v>4.0148441463821703E-2</c:v>
                </c:pt>
                <c:pt idx="15" formatCode="###0%">
                  <c:v>9.7615792632267523E-2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12"/>
              <c:layout>
                <c:manualLayout>
                  <c:x val="2.5506177114090606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7.6518531342271903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Hoja1!$C$2:$C$17</c:f>
              <c:numCache>
                <c:formatCode>###0%</c:formatCode>
                <c:ptCount val="16"/>
                <c:pt idx="1">
                  <c:v>0.10249305251290877</c:v>
                </c:pt>
                <c:pt idx="3">
                  <c:v>7.2951488256435784E-2</c:v>
                </c:pt>
                <c:pt idx="5">
                  <c:v>5.6567922224620162E-2</c:v>
                </c:pt>
                <c:pt idx="8">
                  <c:v>3.6422002603970972E-2</c:v>
                </c:pt>
                <c:pt idx="9">
                  <c:v>0.17739291511584221</c:v>
                </c:pt>
                <c:pt idx="10">
                  <c:v>1.7707254302904075E-2</c:v>
                </c:pt>
                <c:pt idx="11">
                  <c:v>6.1445182105261356E-2</c:v>
                </c:pt>
                <c:pt idx="12">
                  <c:v>1.8714748301066869E-2</c:v>
                </c:pt>
                <c:pt idx="13">
                  <c:v>0.11565189399992667</c:v>
                </c:pt>
                <c:pt idx="15">
                  <c:v>0.10057313835625759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Hoja1!$D$2:$D$17</c:f>
              <c:numCache>
                <c:formatCode>###0%</c:formatCode>
                <c:ptCount val="16"/>
                <c:pt idx="0">
                  <c:v>0.40630135071222084</c:v>
                </c:pt>
                <c:pt idx="1">
                  <c:v>0.28122733624721641</c:v>
                </c:pt>
                <c:pt idx="2">
                  <c:v>0.48682946419128653</c:v>
                </c:pt>
                <c:pt idx="3">
                  <c:v>0.29081906624905279</c:v>
                </c:pt>
                <c:pt idx="4">
                  <c:v>0.36024496536828704</c:v>
                </c:pt>
                <c:pt idx="5">
                  <c:v>0.13727697496484467</c:v>
                </c:pt>
                <c:pt idx="6">
                  <c:v>0.15821508427635592</c:v>
                </c:pt>
                <c:pt idx="7">
                  <c:v>0.27499260482706223</c:v>
                </c:pt>
                <c:pt idx="8">
                  <c:v>0.32407599754921962</c:v>
                </c:pt>
                <c:pt idx="9">
                  <c:v>0.39643121493421241</c:v>
                </c:pt>
                <c:pt idx="10">
                  <c:v>0.32260486292742252</c:v>
                </c:pt>
                <c:pt idx="11">
                  <c:v>0.36497165545172633</c:v>
                </c:pt>
                <c:pt idx="12">
                  <c:v>0.50352922449602755</c:v>
                </c:pt>
                <c:pt idx="13">
                  <c:v>0.2360610399645032</c:v>
                </c:pt>
                <c:pt idx="14">
                  <c:v>0.25052304875378284</c:v>
                </c:pt>
                <c:pt idx="15">
                  <c:v>0.35132350581319183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Hoja1!$E$2:$E$17</c:f>
              <c:numCache>
                <c:formatCode>###0%</c:formatCode>
                <c:ptCount val="16"/>
                <c:pt idx="0">
                  <c:v>0.30497495974767491</c:v>
                </c:pt>
                <c:pt idx="1">
                  <c:v>0.27076474610451917</c:v>
                </c:pt>
                <c:pt idx="2">
                  <c:v>0.15200472318552016</c:v>
                </c:pt>
                <c:pt idx="3">
                  <c:v>0.30139142498907584</c:v>
                </c:pt>
                <c:pt idx="4">
                  <c:v>0.4052178754717583</c:v>
                </c:pt>
                <c:pt idx="5">
                  <c:v>0.34317022434865502</c:v>
                </c:pt>
                <c:pt idx="6">
                  <c:v>0.61884002817517669</c:v>
                </c:pt>
                <c:pt idx="7">
                  <c:v>0.36703161877465312</c:v>
                </c:pt>
                <c:pt idx="8">
                  <c:v>0.22847061332075316</c:v>
                </c:pt>
                <c:pt idx="9">
                  <c:v>0.1652439428127003</c:v>
                </c:pt>
                <c:pt idx="10">
                  <c:v>0.30392894007424842</c:v>
                </c:pt>
                <c:pt idx="11">
                  <c:v>0.23539016237287866</c:v>
                </c:pt>
                <c:pt idx="12">
                  <c:v>0.17001135872293718</c:v>
                </c:pt>
                <c:pt idx="13">
                  <c:v>0.28071929204238361</c:v>
                </c:pt>
                <c:pt idx="14">
                  <c:v>0.45924360140905135</c:v>
                </c:pt>
                <c:pt idx="15">
                  <c:v>0.12811045395577636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5 - Excelente</c:v>
                </c:pt>
              </c:strCache>
            </c:strRef>
          </c:tx>
          <c:dLbls>
            <c:dLbl>
              <c:idx val="2"/>
              <c:layout>
                <c:manualLayout>
                  <c:x val="-1.0202470845636273E-2"/>
                  <c:y val="-3.5170332412258476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0202470845636273E-2"/>
                  <c:y val="-3.2239098949081773E-1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Hoja1!$F$2:$F$17</c:f>
              <c:numCache>
                <c:formatCode>###0%</c:formatCode>
                <c:ptCount val="16"/>
                <c:pt idx="0">
                  <c:v>0.28872368954010491</c:v>
                </c:pt>
                <c:pt idx="1">
                  <c:v>0.2889469429107353</c:v>
                </c:pt>
                <c:pt idx="2">
                  <c:v>0.36116581262319353</c:v>
                </c:pt>
                <c:pt idx="3">
                  <c:v>0.27827009828081628</c:v>
                </c:pt>
                <c:pt idx="4">
                  <c:v>0.23453715915995521</c:v>
                </c:pt>
                <c:pt idx="5">
                  <c:v>0.24483993194904471</c:v>
                </c:pt>
                <c:pt idx="6">
                  <c:v>0.18731110015694696</c:v>
                </c:pt>
                <c:pt idx="7">
                  <c:v>0.30140785417366495</c:v>
                </c:pt>
                <c:pt idx="8">
                  <c:v>0.41103138652605664</c:v>
                </c:pt>
                <c:pt idx="9">
                  <c:v>0.20436400491262521</c:v>
                </c:pt>
                <c:pt idx="10">
                  <c:v>0.26126196553901582</c:v>
                </c:pt>
                <c:pt idx="11">
                  <c:v>0.26580918701788692</c:v>
                </c:pt>
                <c:pt idx="12">
                  <c:v>0.26759622701614671</c:v>
                </c:pt>
                <c:pt idx="13">
                  <c:v>0.20924126479326663</c:v>
                </c:pt>
                <c:pt idx="14">
                  <c:v>0.21445112098182231</c:v>
                </c:pt>
                <c:pt idx="15">
                  <c:v>0.26580918701788692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NS/NR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Hoja1!$G$2:$G$17</c:f>
              <c:numCache>
                <c:formatCode>###0%</c:formatCode>
                <c:ptCount val="16"/>
                <c:pt idx="1">
                  <c:v>5.6567922224620162E-2</c:v>
                </c:pt>
                <c:pt idx="3">
                  <c:v>5.6567922224620162E-2</c:v>
                </c:pt>
                <c:pt idx="5">
                  <c:v>5.6567922224620162E-2</c:v>
                </c:pt>
                <c:pt idx="6">
                  <c:v>3.5633787391521794E-2</c:v>
                </c:pt>
                <c:pt idx="7">
                  <c:v>5.6567922224620162E-2</c:v>
                </c:pt>
                <c:pt idx="9">
                  <c:v>5.6567922224620162E-2</c:v>
                </c:pt>
                <c:pt idx="10">
                  <c:v>3.5633787391521794E-2</c:v>
                </c:pt>
                <c:pt idx="11">
                  <c:v>5.6567922224620162E-2</c:v>
                </c:pt>
                <c:pt idx="13">
                  <c:v>6.9559130115857196E-2</c:v>
                </c:pt>
                <c:pt idx="14">
                  <c:v>3.5633787391521794E-2</c:v>
                </c:pt>
                <c:pt idx="15">
                  <c:v>5.6567922224620162E-2</c:v>
                </c:pt>
              </c:numCache>
            </c:numRef>
          </c:val>
        </c:ser>
        <c:gapWidth val="30"/>
        <c:overlap val="100"/>
        <c:axId val="161094272"/>
        <c:axId val="161104256"/>
      </c:barChart>
      <c:catAx>
        <c:axId val="161094272"/>
        <c:scaling>
          <c:orientation val="maxMin"/>
        </c:scaling>
        <c:delete val="1"/>
        <c:axPos val="l"/>
        <c:numFmt formatCode="General" sourceLinked="1"/>
        <c:tickLblPos val="none"/>
        <c:crossAx val="161104256"/>
        <c:crosses val="autoZero"/>
        <c:auto val="1"/>
        <c:lblAlgn val="ctr"/>
        <c:lblOffset val="100"/>
      </c:catAx>
      <c:valAx>
        <c:axId val="161104256"/>
        <c:scaling>
          <c:orientation val="minMax"/>
        </c:scaling>
        <c:delete val="1"/>
        <c:axPos val="t"/>
        <c:numFmt formatCode="0%" sourceLinked="1"/>
        <c:tickLblPos val="none"/>
        <c:crossAx val="1610942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600" b="0">
          <a:solidFill>
            <a:schemeClr val="tx2"/>
          </a:solidFill>
        </a:defRPr>
      </a:pPr>
      <a:endParaRPr lang="es-CO"/>
    </a:p>
  </c:txPr>
  <c:externalData r:id="rId1"/>
</c:chartSpace>
</file>

<file path=ppt/charts/chart19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"/>
          <c:y val="0.10022990873991069"/>
          <c:w val="1"/>
          <c:h val="0.899770091260091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1 - Pésimo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Hoja1!$B$2:$B$17</c:f>
              <c:numCache>
                <c:formatCode>###0%</c:formatCode>
                <c:ptCount val="16"/>
                <c:pt idx="1">
                  <c:v>0.13680848854811256</c:v>
                </c:pt>
                <c:pt idx="5">
                  <c:v>0.13680848854811256</c:v>
                </c:pt>
                <c:pt idx="8">
                  <c:v>1.8698676741801281E-2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2.9991616516642991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9991616516642991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9991616516642991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9991616516642991E-2"/>
                  <c:y val="-3.2239098949081773E-1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5.4984630280512342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5.9983233033286253E-2"/>
                  <c:y val="6.4478197898163546E-1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4.498742477496448E-2"/>
                  <c:y val="6.4478197898163546E-1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3.4990219269416818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>
                <c:manualLayout>
                  <c:x val="7.5492283652994888E-2"/>
                  <c:y val="2.769317512776271E-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6.7635031152709482E-2"/>
                  <c:y val="2.769317512776271E-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Hoja1!$C$2:$C$17</c:f>
              <c:numCache>
                <c:formatCode>General</c:formatCode>
                <c:ptCount val="16"/>
                <c:pt idx="2" formatCode="###0%">
                  <c:v>0.47030778304374093</c:v>
                </c:pt>
                <c:pt idx="3" formatCode="###0%">
                  <c:v>0.13680848854811256</c:v>
                </c:pt>
                <c:pt idx="4" formatCode="###0%">
                  <c:v>0.47030778304374093</c:v>
                </c:pt>
                <c:pt idx="7" formatCode="###0%">
                  <c:v>0.13680848854811256</c:v>
                </c:pt>
                <c:pt idx="8" formatCode="###0%">
                  <c:v>0.47030778304374093</c:v>
                </c:pt>
                <c:pt idx="9" formatCode="###0%">
                  <c:v>0.13680848854811256</c:v>
                </c:pt>
                <c:pt idx="10" formatCode="###0%">
                  <c:v>1.8698676741801281E-2</c:v>
                </c:pt>
                <c:pt idx="12" formatCode="###0%">
                  <c:v>0.22730832849122598</c:v>
                </c:pt>
                <c:pt idx="13" formatCode="###0%">
                  <c:v>0.13680848854811256</c:v>
                </c:pt>
                <c:pt idx="14" formatCode="###0%">
                  <c:v>8.1400541267039897E-2</c:v>
                </c:pt>
                <c:pt idx="15" formatCode="###0%">
                  <c:v>0.13680848854811256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Hoja1!$D$2:$D$17</c:f>
              <c:numCache>
                <c:formatCode>###0%</c:formatCode>
                <c:ptCount val="16"/>
                <c:pt idx="0">
                  <c:v>0.41751110171598732</c:v>
                </c:pt>
                <c:pt idx="1">
                  <c:v>0.66429603276797278</c:v>
                </c:pt>
                <c:pt idx="2">
                  <c:v>0.33581876223180984</c:v>
                </c:pt>
                <c:pt idx="4">
                  <c:v>7.3699893716709639E-2</c:v>
                </c:pt>
                <c:pt idx="5">
                  <c:v>0.52748754421985933</c:v>
                </c:pt>
                <c:pt idx="6">
                  <c:v>0.67121678724283451</c:v>
                </c:pt>
                <c:pt idx="8">
                  <c:v>0.13520155624985303</c:v>
                </c:pt>
                <c:pt idx="9">
                  <c:v>4.6868376462625545E-2</c:v>
                </c:pt>
                <c:pt idx="10">
                  <c:v>0.35600943918284433</c:v>
                </c:pt>
                <c:pt idx="11">
                  <c:v>0.32048535355885088</c:v>
                </c:pt>
                <c:pt idx="12">
                  <c:v>0.47030778304374093</c:v>
                </c:pt>
                <c:pt idx="13">
                  <c:v>0.66429603276797278</c:v>
                </c:pt>
                <c:pt idx="14">
                  <c:v>0.7636153577013457</c:v>
                </c:pt>
                <c:pt idx="15">
                  <c:v>0.81632313498926157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Hoja1!$E$2:$E$17</c:f>
              <c:numCache>
                <c:formatCode>###0%</c:formatCode>
                <c:ptCount val="16"/>
                <c:pt idx="0">
                  <c:v>0.5637902215422117</c:v>
                </c:pt>
                <c:pt idx="1">
                  <c:v>0.19889547868391527</c:v>
                </c:pt>
                <c:pt idx="2">
                  <c:v>0.19387345472445028</c:v>
                </c:pt>
                <c:pt idx="3">
                  <c:v>0.86319151145188844</c:v>
                </c:pt>
                <c:pt idx="4">
                  <c:v>0.43729364649774866</c:v>
                </c:pt>
                <c:pt idx="5">
                  <c:v>0.33570396723202811</c:v>
                </c:pt>
                <c:pt idx="6">
                  <c:v>0.30900066797540443</c:v>
                </c:pt>
                <c:pt idx="7">
                  <c:v>0.71116440923059765</c:v>
                </c:pt>
                <c:pt idx="8">
                  <c:v>0.30209209024789574</c:v>
                </c:pt>
                <c:pt idx="9">
                  <c:v>0.81632313498926157</c:v>
                </c:pt>
                <c:pt idx="10">
                  <c:v>0.62529188407535485</c:v>
                </c:pt>
                <c:pt idx="11">
                  <c:v>0.67951464644115001</c:v>
                </c:pt>
                <c:pt idx="12">
                  <c:v>0.30238388846503389</c:v>
                </c:pt>
                <c:pt idx="13">
                  <c:v>0.19889547868391527</c:v>
                </c:pt>
                <c:pt idx="14">
                  <c:v>0.1549841010316145</c:v>
                </c:pt>
                <c:pt idx="15">
                  <c:v>4.6868376462625545E-2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5 - Excelente</c:v>
                </c:pt>
              </c:strCache>
            </c:strRef>
          </c:tx>
          <c:dLbls>
            <c:dLbl>
              <c:idx val="0"/>
              <c:layout>
                <c:manualLayout>
                  <c:x val="-1.4996201849089431E-2"/>
                  <c:y val="5.5386350255525303E-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3.5175871047283987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1.4068963760157165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0202470845636273E-2"/>
                  <c:y val="-3.2239098949081773E-17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Hoja1!$F$2:$F$17</c:f>
              <c:numCache>
                <c:formatCode>General</c:formatCode>
                <c:ptCount val="16"/>
                <c:pt idx="0" formatCode="###0%">
                  <c:v>1.8698676741801281E-2</c:v>
                </c:pt>
                <c:pt idx="4" formatCode="###0%">
                  <c:v>1.8698676741801281E-2</c:v>
                </c:pt>
                <c:pt idx="6" formatCode="###0%">
                  <c:v>1.9782544781761273E-2</c:v>
                </c:pt>
                <c:pt idx="7" formatCode="###0%">
                  <c:v>0.15202710222128971</c:v>
                </c:pt>
                <c:pt idx="8" formatCode="###0%">
                  <c:v>7.3699893716709639E-2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NS/NR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Hoja1!$G$2:$G$17</c:f>
              <c:numCache>
                <c:formatCode>General</c:formatCode>
                <c:ptCount val="16"/>
              </c:numCache>
            </c:numRef>
          </c:val>
        </c:ser>
        <c:gapWidth val="30"/>
        <c:overlap val="100"/>
        <c:axId val="161295744"/>
        <c:axId val="161334400"/>
      </c:barChart>
      <c:catAx>
        <c:axId val="161295744"/>
        <c:scaling>
          <c:orientation val="maxMin"/>
        </c:scaling>
        <c:delete val="1"/>
        <c:axPos val="l"/>
        <c:numFmt formatCode="General" sourceLinked="1"/>
        <c:tickLblPos val="none"/>
        <c:crossAx val="161334400"/>
        <c:crosses val="autoZero"/>
        <c:auto val="1"/>
        <c:lblAlgn val="ctr"/>
        <c:lblOffset val="100"/>
      </c:catAx>
      <c:valAx>
        <c:axId val="161334400"/>
        <c:scaling>
          <c:orientation val="minMax"/>
        </c:scaling>
        <c:delete val="1"/>
        <c:axPos val="t"/>
        <c:numFmt formatCode="0%" sourceLinked="1"/>
        <c:tickLblPos val="none"/>
        <c:crossAx val="1612957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600" b="0">
          <a:solidFill>
            <a:schemeClr val="tx2"/>
          </a:solidFill>
        </a:defRPr>
      </a:pPr>
      <a:endParaRPr lang="es-CO"/>
    </a:p>
  </c:txPr>
  <c:externalData r:id="rId1"/>
</c:chartSpace>
</file>

<file path=ppt/charts/chart19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"/>
          <c:y val="0.10022990873991069"/>
          <c:w val="1"/>
          <c:h val="0.899770091260091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1 - Pésimo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Hoja1!$B$2:$B$17</c:f>
              <c:numCache>
                <c:formatCode>General</c:formatCode>
                <c:ptCount val="16"/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2.9991616516642991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9991616516642991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9991616516642991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9991616516642991E-2"/>
                  <c:y val="-3.2239098949081773E-17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5.4984630280512342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5.9983233033286253E-2"/>
                  <c:y val="6.4478197898163546E-17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4.498742477496448E-2"/>
                  <c:y val="6.4478197898163546E-17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3.4990219269416818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7.5492283652994888E-2"/>
                  <c:y val="2.769317512776271E-7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3"/>
              <c:layout>
                <c:manualLayout>
                  <c:x val="6.7635031152709482E-2"/>
                  <c:y val="2.769317512776271E-7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Hoja1!$C$2:$C$17</c:f>
              <c:numCache>
                <c:formatCode>General</c:formatCode>
                <c:ptCount val="16"/>
                <c:pt idx="11" formatCode="###0%">
                  <c:v>0.10126143409483311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Hoja1!$D$2:$D$17</c:f>
              <c:numCache>
                <c:formatCode>###0%</c:formatCode>
                <c:ptCount val="16"/>
                <c:pt idx="0">
                  <c:v>1</c:v>
                </c:pt>
                <c:pt idx="1">
                  <c:v>0.28274282643949977</c:v>
                </c:pt>
                <c:pt idx="2">
                  <c:v>0.32107777046086777</c:v>
                </c:pt>
                <c:pt idx="3">
                  <c:v>0.22348656445148979</c:v>
                </c:pt>
                <c:pt idx="4">
                  <c:v>1</c:v>
                </c:pt>
                <c:pt idx="5">
                  <c:v>0.22348656445148979</c:v>
                </c:pt>
                <c:pt idx="6">
                  <c:v>0.32107777046086777</c:v>
                </c:pt>
                <c:pt idx="7">
                  <c:v>0.32474799854632286</c:v>
                </c:pt>
                <c:pt idx="8">
                  <c:v>0.32107777046086777</c:v>
                </c:pt>
                <c:pt idx="9">
                  <c:v>0.32474799854632286</c:v>
                </c:pt>
                <c:pt idx="10">
                  <c:v>1</c:v>
                </c:pt>
                <c:pt idx="11">
                  <c:v>0.41698300156041113</c:v>
                </c:pt>
                <c:pt idx="12">
                  <c:v>1</c:v>
                </c:pt>
                <c:pt idx="13">
                  <c:v>0.28274282643949977</c:v>
                </c:pt>
                <c:pt idx="14">
                  <c:v>0.32107777046086777</c:v>
                </c:pt>
                <c:pt idx="15">
                  <c:v>0.476239263548421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Hoja1!$E$2:$E$17</c:f>
              <c:numCache>
                <c:formatCode>###0%</c:formatCode>
                <c:ptCount val="16"/>
                <c:pt idx="1">
                  <c:v>0.71725717356050045</c:v>
                </c:pt>
                <c:pt idx="2">
                  <c:v>0.67892222953913284</c:v>
                </c:pt>
                <c:pt idx="3">
                  <c:v>0.37458061036623186</c:v>
                </c:pt>
                <c:pt idx="5">
                  <c:v>0.47584204446106476</c:v>
                </c:pt>
                <c:pt idx="6">
                  <c:v>0.67892222953913284</c:v>
                </c:pt>
                <c:pt idx="7">
                  <c:v>0.67525200145367736</c:v>
                </c:pt>
                <c:pt idx="9">
                  <c:v>0.67525200145367736</c:v>
                </c:pt>
                <c:pt idx="11">
                  <c:v>0.48175556434475597</c:v>
                </c:pt>
                <c:pt idx="13">
                  <c:v>0.5237607364515795</c:v>
                </c:pt>
                <c:pt idx="14">
                  <c:v>0.67892222953913284</c:v>
                </c:pt>
                <c:pt idx="15">
                  <c:v>0.42249930235674588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5 - Excelente</c:v>
                </c:pt>
              </c:strCache>
            </c:strRef>
          </c:tx>
          <c:dLbls>
            <c:dLbl>
              <c:idx val="0"/>
              <c:layout>
                <c:manualLayout>
                  <c:x val="-5.9983626624054022E-2"/>
                  <c:y val="2.769317512776271E-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9983233033286378E-2"/>
                  <c:y val="3.5173101729771257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0194276403052689E-2"/>
                  <c:y val="1.406868682840587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0202470845636273E-2"/>
                  <c:y val="-3.2239098949081773E-1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Hoja1!$F$2:$F$17</c:f>
              <c:numCache>
                <c:formatCode>General</c:formatCode>
                <c:ptCount val="16"/>
                <c:pt idx="3" formatCode="###0%">
                  <c:v>0.40193282518227885</c:v>
                </c:pt>
                <c:pt idx="5" formatCode="###0%">
                  <c:v>0.30067139108744567</c:v>
                </c:pt>
                <c:pt idx="8" formatCode="###0%">
                  <c:v>0.67892222953913284</c:v>
                </c:pt>
                <c:pt idx="13" formatCode="###0%">
                  <c:v>0.19349643710892137</c:v>
                </c:pt>
                <c:pt idx="15" formatCode="###0%">
                  <c:v>0.10126143409483311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NS/NR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Hoja1!$G$2:$G$17</c:f>
              <c:numCache>
                <c:formatCode>General</c:formatCode>
                <c:ptCount val="16"/>
              </c:numCache>
            </c:numRef>
          </c:val>
        </c:ser>
        <c:gapWidth val="30"/>
        <c:overlap val="100"/>
        <c:axId val="161698560"/>
        <c:axId val="161700096"/>
      </c:barChart>
      <c:catAx>
        <c:axId val="161698560"/>
        <c:scaling>
          <c:orientation val="maxMin"/>
        </c:scaling>
        <c:delete val="1"/>
        <c:axPos val="l"/>
        <c:numFmt formatCode="General" sourceLinked="1"/>
        <c:tickLblPos val="none"/>
        <c:crossAx val="161700096"/>
        <c:crosses val="autoZero"/>
        <c:auto val="1"/>
        <c:lblAlgn val="ctr"/>
        <c:lblOffset val="100"/>
      </c:catAx>
      <c:valAx>
        <c:axId val="161700096"/>
        <c:scaling>
          <c:orientation val="minMax"/>
        </c:scaling>
        <c:delete val="1"/>
        <c:axPos val="t"/>
        <c:numFmt formatCode="0%" sourceLinked="1"/>
        <c:tickLblPos val="none"/>
        <c:crossAx val="1616985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600" b="0">
          <a:solidFill>
            <a:schemeClr val="tx2"/>
          </a:solidFill>
        </a:defRPr>
      </a:pPr>
      <a:endParaRPr lang="es-CO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Hoja1!$A$2:$A$6</c:f>
              <c:strCache>
                <c:ptCount val="5"/>
                <c:pt idx="0">
                  <c:v>16 - 18</c:v>
                </c:pt>
                <c:pt idx="1">
                  <c:v>19 - 24</c:v>
                </c:pt>
                <c:pt idx="2">
                  <c:v>25 - 39</c:v>
                </c:pt>
                <c:pt idx="3">
                  <c:v>40 - 55</c:v>
                </c:pt>
                <c:pt idx="4">
                  <c:v>56 - 70 </c:v>
                </c:pt>
              </c:strCache>
            </c:strRef>
          </c:cat>
          <c:val>
            <c:numRef>
              <c:f>Hoja1!$B$2:$B$6</c:f>
              <c:numCache>
                <c:formatCode>0%</c:formatCode>
                <c:ptCount val="5"/>
                <c:pt idx="0">
                  <c:v>8.7204504716864625E-2</c:v>
                </c:pt>
                <c:pt idx="1">
                  <c:v>0.15506263833043463</c:v>
                </c:pt>
                <c:pt idx="2">
                  <c:v>0.33189317346433866</c:v>
                </c:pt>
                <c:pt idx="3">
                  <c:v>0.2799932843483971</c:v>
                </c:pt>
                <c:pt idx="4">
                  <c:v>0.14584639913996564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Hoja1!$A$2:$A$6</c:f>
              <c:strCache>
                <c:ptCount val="5"/>
                <c:pt idx="0">
                  <c:v>16 - 18</c:v>
                </c:pt>
                <c:pt idx="1">
                  <c:v>19 - 24</c:v>
                </c:pt>
                <c:pt idx="2">
                  <c:v>25 - 39</c:v>
                </c:pt>
                <c:pt idx="3">
                  <c:v>40 - 55</c:v>
                </c:pt>
                <c:pt idx="4">
                  <c:v>56 - 70 </c:v>
                </c:pt>
              </c:strCache>
            </c:strRef>
          </c:cat>
          <c:val>
            <c:numRef>
              <c:f>Hoja1!$C$2:$C$6</c:f>
              <c:numCache>
                <c:formatCode>0%</c:formatCode>
                <c:ptCount val="5"/>
                <c:pt idx="0">
                  <c:v>8.0161289751965153E-2</c:v>
                </c:pt>
                <c:pt idx="1">
                  <c:v>0.16501838049349873</c:v>
                </c:pt>
                <c:pt idx="2">
                  <c:v>0.33797709012087046</c:v>
                </c:pt>
                <c:pt idx="3">
                  <c:v>0.27365974870870979</c:v>
                </c:pt>
                <c:pt idx="4">
                  <c:v>0.14318349092495897</c:v>
                </c:pt>
              </c:numCache>
            </c:numRef>
          </c:val>
        </c:ser>
        <c:gapWidth val="30"/>
        <c:axId val="81815040"/>
        <c:axId val="81816576"/>
      </c:barChart>
      <c:catAx>
        <c:axId val="81815040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/>
            </a:pPr>
            <a:endParaRPr lang="es-CO"/>
          </a:p>
        </c:txPr>
        <c:crossAx val="81816576"/>
        <c:crosses val="autoZero"/>
        <c:auto val="1"/>
        <c:lblAlgn val="ctr"/>
        <c:lblOffset val="100"/>
      </c:catAx>
      <c:valAx>
        <c:axId val="81816576"/>
        <c:scaling>
          <c:orientation val="minMax"/>
        </c:scaling>
        <c:delete val="1"/>
        <c:axPos val="t"/>
        <c:numFmt formatCode="0%" sourceLinked="1"/>
        <c:tickLblPos val="none"/>
        <c:crossAx val="818150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>
          <a:solidFill>
            <a:schemeClr val="tx2"/>
          </a:solidFill>
        </a:defRPr>
      </a:pPr>
      <a:endParaRPr lang="es-CO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Todos los días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0.83374990877905863</c:v>
                </c:pt>
                <c:pt idx="1">
                  <c:v>0.83374990877905863</c:v>
                </c:pt>
                <c:pt idx="3">
                  <c:v>0.34229295253057929</c:v>
                </c:pt>
                <c:pt idx="4">
                  <c:v>0.34229295253057929</c:v>
                </c:pt>
                <c:pt idx="6">
                  <c:v>0.64317196983467861</c:v>
                </c:pt>
                <c:pt idx="7">
                  <c:v>0.64317196983467861</c:v>
                </c:pt>
                <c:pt idx="9">
                  <c:v>0.68019287165227704</c:v>
                </c:pt>
                <c:pt idx="10">
                  <c:v>0.68019287165227704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Entre 4 y 6 veces por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-2.0158730158730237E-2"/>
                  <c:y val="3.4424320369249093E-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5277777777777956E-2"/>
                  <c:y val="8.7441216169929659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6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3.0444637305462832E-2</c:v>
                </c:pt>
                <c:pt idx="1">
                  <c:v>3.0444637305462832E-2</c:v>
                </c:pt>
                <c:pt idx="3">
                  <c:v>3.4940781789407654E-2</c:v>
                </c:pt>
                <c:pt idx="4">
                  <c:v>3.4940781789407654E-2</c:v>
                </c:pt>
                <c:pt idx="6">
                  <c:v>3.8312495573142744E-2</c:v>
                </c:pt>
                <c:pt idx="7">
                  <c:v>3.8312495573142744E-2</c:v>
                </c:pt>
                <c:pt idx="9">
                  <c:v>2.2942349819619522E-2</c:v>
                </c:pt>
                <c:pt idx="10">
                  <c:v>2.2942349819619522E-2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Entre 2 y 3 veces por semana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dLbl>
              <c:idx val="1"/>
              <c:layout>
                <c:manualLayout>
                  <c:x val="-1.007936507936508E-2"/>
                  <c:y val="-2.185875494806574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5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2.3829135395685038E-2</c:v>
                </c:pt>
                <c:pt idx="1">
                  <c:v>2.3829135395685038E-2</c:v>
                </c:pt>
                <c:pt idx="3">
                  <c:v>6.8783161131762624E-2</c:v>
                </c:pt>
                <c:pt idx="4">
                  <c:v>6.8783161131762624E-2</c:v>
                </c:pt>
                <c:pt idx="6">
                  <c:v>3.4758754997055996E-2</c:v>
                </c:pt>
                <c:pt idx="7">
                  <c:v>3.4758754997055996E-2</c:v>
                </c:pt>
                <c:pt idx="9">
                  <c:v>3.5593798095229612E-2</c:v>
                </c:pt>
                <c:pt idx="10">
                  <c:v>3.5593798095229612E-2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1 vez a la semana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5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###0%</c:formatCode>
                <c:ptCount val="11"/>
                <c:pt idx="0">
                  <c:v>1.1586178962185363E-2</c:v>
                </c:pt>
                <c:pt idx="1">
                  <c:v>1.1586178962185363E-2</c:v>
                </c:pt>
                <c:pt idx="3">
                  <c:v>0.108096801035017</c:v>
                </c:pt>
                <c:pt idx="4">
                  <c:v>0.108096801035017</c:v>
                </c:pt>
                <c:pt idx="6">
                  <c:v>2.4575842366518389E-2</c:v>
                </c:pt>
                <c:pt idx="7">
                  <c:v>2.4575842366518389E-2</c:v>
                </c:pt>
                <c:pt idx="9">
                  <c:v>3.8424600561158581E-2</c:v>
                </c:pt>
                <c:pt idx="10">
                  <c:v>3.8424600561158581E-2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Ocasionalmente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1"/>
              <c:layout>
                <c:manualLayout>
                  <c:x val="1.511904761904744E-2"/>
                  <c:y val="1.74882432339859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lang="es-CO" sz="500" b="0">
                      <a:solidFill>
                        <a:schemeClr val="tx2">
                          <a:lumMod val="75000"/>
                        </a:schemeClr>
                      </a:solidFill>
                    </a:defRPr>
                  </a:pPr>
                  <a:endParaRPr lang="es-CO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###0%</c:formatCode>
                <c:ptCount val="11"/>
                <c:pt idx="0">
                  <c:v>4.4892812008886708E-2</c:v>
                </c:pt>
                <c:pt idx="1">
                  <c:v>4.4892812008886708E-2</c:v>
                </c:pt>
                <c:pt idx="3">
                  <c:v>0.18236828248415346</c:v>
                </c:pt>
                <c:pt idx="4">
                  <c:v>0.18236828248415346</c:v>
                </c:pt>
                <c:pt idx="6">
                  <c:v>7.9227671414884904E-2</c:v>
                </c:pt>
                <c:pt idx="7">
                  <c:v>7.9227671414884904E-2</c:v>
                </c:pt>
                <c:pt idx="9">
                  <c:v>8.3886532756462462E-2</c:v>
                </c:pt>
                <c:pt idx="10">
                  <c:v>8.3886532756462462E-2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Nunca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5.5497327548721546E-2</c:v>
                </c:pt>
                <c:pt idx="1">
                  <c:v>5.5497327548721546E-2</c:v>
                </c:pt>
                <c:pt idx="3">
                  <c:v>0.2635180210290804</c:v>
                </c:pt>
                <c:pt idx="4">
                  <c:v>0.2635180210290804</c:v>
                </c:pt>
                <c:pt idx="6">
                  <c:v>0.1799532658137187</c:v>
                </c:pt>
                <c:pt idx="7">
                  <c:v>0.1799532658137187</c:v>
                </c:pt>
                <c:pt idx="9">
                  <c:v>0.13895984711525294</c:v>
                </c:pt>
                <c:pt idx="10">
                  <c:v>0.13895984711525294</c:v>
                </c:pt>
              </c:numCache>
            </c:numRef>
          </c:val>
        </c:ser>
        <c:gapWidth val="10"/>
        <c:overlap val="100"/>
        <c:axId val="111122304"/>
        <c:axId val="111123840"/>
      </c:barChart>
      <c:catAx>
        <c:axId val="111122304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1123840"/>
        <c:crosses val="autoZero"/>
        <c:auto val="1"/>
        <c:lblAlgn val="ctr"/>
        <c:lblOffset val="100"/>
      </c:catAx>
      <c:valAx>
        <c:axId val="111123840"/>
        <c:scaling>
          <c:orientation val="minMax"/>
        </c:scaling>
        <c:delete val="1"/>
        <c:axPos val="t"/>
        <c:numFmt formatCode="0%" sourceLinked="1"/>
        <c:tickLblPos val="none"/>
        <c:crossAx val="1111223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20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"/>
          <c:y val="0.10022990873991069"/>
          <c:w val="1"/>
          <c:h val="0.899770091260091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1 - Pésimo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4.9986027527738636E-3"/>
                  <c:y val="-7.034066482451703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9986027527738636E-3"/>
                  <c:y val="-3.5170332412258476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"/>
                  <c:y val="-7.0340664824517585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4.9986027527738636E-3"/>
                  <c:y val="-1.0551099723677433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4.9986027527738636E-3"/>
                  <c:y val="-3.5170332412257825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4.9986027527738636E-3"/>
                  <c:y val="-7.034066482451703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>
                <c:manualLayout>
                  <c:x val="4.9986027527738636E-3"/>
                  <c:y val="-3.5170332412258476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4.9986027527738636E-3"/>
                  <c:y val="-7.034066482451703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Hoja1!$B$2:$B$17</c:f>
              <c:numCache>
                <c:formatCode>General</c:formatCode>
                <c:ptCount val="16"/>
                <c:pt idx="2" formatCode="###0%">
                  <c:v>5.8650534290472754E-2</c:v>
                </c:pt>
                <c:pt idx="3" formatCode="###0%">
                  <c:v>9.5028590962767875E-2</c:v>
                </c:pt>
                <c:pt idx="4" formatCode="###0%">
                  <c:v>3.3131672725659152E-2</c:v>
                </c:pt>
                <c:pt idx="9" formatCode="###0%">
                  <c:v>4.0396751050244775E-2</c:v>
                </c:pt>
                <c:pt idx="10" formatCode="###0%">
                  <c:v>3.6757293783416863E-2</c:v>
                </c:pt>
                <c:pt idx="12" formatCode="###0%">
                  <c:v>7.6069016475202297E-2</c:v>
                </c:pt>
                <c:pt idx="13" formatCode="###0%">
                  <c:v>0.18838399005407441</c:v>
                </c:pt>
                <c:pt idx="14" formatCode="###0%">
                  <c:v>5.4533229508223174E-2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9.9968119147797567E-3"/>
                  <c:y val="1.406868682840587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9986027527738654E-3"/>
                  <c:y val="1.40681329649033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9.9972055055476926E-3"/>
                  <c:y val="3.5170332412258476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1.9994411011095371E-2"/>
                  <c:y val="7.0340664824517585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4.9986027527738636E-3"/>
                  <c:y val="1.055109972367756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4.9986027527738636E-3"/>
                  <c:y val="7.034066482451703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>
                <c:manualLayout>
                  <c:x val="2.5506256125256341E-2"/>
                  <c:y val="7.0343434142029751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1.2650400872197142E-2"/>
                  <c:y val="7.0343434142029751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Hoja1!$C$2:$C$17</c:f>
              <c:numCache>
                <c:formatCode>###0%</c:formatCode>
                <c:ptCount val="16"/>
                <c:pt idx="0">
                  <c:v>0.13471955076567504</c:v>
                </c:pt>
                <c:pt idx="1">
                  <c:v>0.18213461877473036</c:v>
                </c:pt>
                <c:pt idx="2">
                  <c:v>4.2937343749543194E-2</c:v>
                </c:pt>
                <c:pt idx="3">
                  <c:v>0.107282294456106</c:v>
                </c:pt>
                <c:pt idx="4">
                  <c:v>3.3131672725659152E-2</c:v>
                </c:pt>
                <c:pt idx="5">
                  <c:v>0.18213461877473036</c:v>
                </c:pt>
                <c:pt idx="6">
                  <c:v>0.10158787804001593</c:v>
                </c:pt>
                <c:pt idx="8">
                  <c:v>0.11201089651612597</c:v>
                </c:pt>
                <c:pt idx="9">
                  <c:v>9.5028590962767764E-2</c:v>
                </c:pt>
                <c:pt idx="10">
                  <c:v>0.31351129952343132</c:v>
                </c:pt>
                <c:pt idx="11">
                  <c:v>0.18182642527725121</c:v>
                </c:pt>
                <c:pt idx="12">
                  <c:v>6.6082560928653278E-2</c:v>
                </c:pt>
                <c:pt idx="13">
                  <c:v>0.1414296742270065</c:v>
                </c:pt>
                <c:pt idx="14">
                  <c:v>6.4497231126467255E-2</c:v>
                </c:pt>
                <c:pt idx="15">
                  <c:v>0.20416334192996519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Hoja1!$D$2:$D$17</c:f>
              <c:numCache>
                <c:formatCode>###0%</c:formatCode>
                <c:ptCount val="16"/>
                <c:pt idx="0">
                  <c:v>0.32661488235682745</c:v>
                </c:pt>
                <c:pt idx="1">
                  <c:v>0.26497176486928842</c:v>
                </c:pt>
                <c:pt idx="2">
                  <c:v>0.26179342258559674</c:v>
                </c:pt>
                <c:pt idx="3">
                  <c:v>0.20719715159978616</c:v>
                </c:pt>
                <c:pt idx="4">
                  <c:v>0.27099406751455213</c:v>
                </c:pt>
                <c:pt idx="5">
                  <c:v>0.33681636270860643</c:v>
                </c:pt>
                <c:pt idx="6">
                  <c:v>0.33997392317613762</c:v>
                </c:pt>
                <c:pt idx="7">
                  <c:v>0.45021298156638356</c:v>
                </c:pt>
                <c:pt idx="8">
                  <c:v>0.49830681149877226</c:v>
                </c:pt>
                <c:pt idx="9">
                  <c:v>0.33083073427405796</c:v>
                </c:pt>
                <c:pt idx="10">
                  <c:v>0.33592005615740789</c:v>
                </c:pt>
                <c:pt idx="11">
                  <c:v>0.35049402201567681</c:v>
                </c:pt>
                <c:pt idx="12">
                  <c:v>0.69103157394001002</c:v>
                </c:pt>
                <c:pt idx="13">
                  <c:v>0.1607960683355473</c:v>
                </c:pt>
                <c:pt idx="14">
                  <c:v>0.47537598181343388</c:v>
                </c:pt>
                <c:pt idx="15">
                  <c:v>0.37245736083341208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Hoja1!$E$2:$E$17</c:f>
              <c:numCache>
                <c:formatCode>###0%</c:formatCode>
                <c:ptCount val="16"/>
                <c:pt idx="0">
                  <c:v>0.23693197157835991</c:v>
                </c:pt>
                <c:pt idx="1">
                  <c:v>0.33028298464725636</c:v>
                </c:pt>
                <c:pt idx="2">
                  <c:v>0.4520524589191186</c:v>
                </c:pt>
                <c:pt idx="3">
                  <c:v>0.44934561534328232</c:v>
                </c:pt>
                <c:pt idx="4">
                  <c:v>0.3446632727059018</c:v>
                </c:pt>
                <c:pt idx="5">
                  <c:v>0.21672767213163854</c:v>
                </c:pt>
                <c:pt idx="6">
                  <c:v>0.40565057746134731</c:v>
                </c:pt>
                <c:pt idx="7">
                  <c:v>0.3271763867248913</c:v>
                </c:pt>
                <c:pt idx="8">
                  <c:v>7.0666167341524894E-2</c:v>
                </c:pt>
                <c:pt idx="9">
                  <c:v>0.26312875539587766</c:v>
                </c:pt>
                <c:pt idx="10">
                  <c:v>0.19580222251910528</c:v>
                </c:pt>
                <c:pt idx="11">
                  <c:v>0.31279485880762675</c:v>
                </c:pt>
                <c:pt idx="12">
                  <c:v>4.8807720639495032E-2</c:v>
                </c:pt>
                <c:pt idx="13">
                  <c:v>0.28576757356697335</c:v>
                </c:pt>
                <c:pt idx="14">
                  <c:v>0.25445275680957802</c:v>
                </c:pt>
                <c:pt idx="15">
                  <c:v>0.23317593731147246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5 - Excelente</c:v>
                </c:pt>
              </c:strCache>
            </c:strRef>
          </c:tx>
          <c:dLbls>
            <c:dLbl>
              <c:idx val="2"/>
              <c:layout>
                <c:manualLayout>
                  <c:x val="-1.0202470845636273E-2"/>
                  <c:y val="-3.5170332412258476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0202470845636273E-2"/>
                  <c:y val="-3.2239098949081773E-1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5"/>
              <c:layout>
                <c:manualLayout>
                  <c:x val="-9.9972055055476926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Hoja1!$F$2:$F$17</c:f>
              <c:numCache>
                <c:formatCode>###0%</c:formatCode>
                <c:ptCount val="16"/>
                <c:pt idx="0">
                  <c:v>0.30173359529913807</c:v>
                </c:pt>
                <c:pt idx="1">
                  <c:v>0.15457650040196672</c:v>
                </c:pt>
                <c:pt idx="2">
                  <c:v>0.18456624045526851</c:v>
                </c:pt>
                <c:pt idx="3">
                  <c:v>0.14114634763805814</c:v>
                </c:pt>
                <c:pt idx="4">
                  <c:v>0.31807931432822822</c:v>
                </c:pt>
                <c:pt idx="5">
                  <c:v>0.2643213463850253</c:v>
                </c:pt>
                <c:pt idx="6">
                  <c:v>8.2799953270810467E-2</c:v>
                </c:pt>
                <c:pt idx="7">
                  <c:v>0.22261063170872575</c:v>
                </c:pt>
                <c:pt idx="8">
                  <c:v>0.31901612464357731</c:v>
                </c:pt>
                <c:pt idx="9">
                  <c:v>0.22291882520620493</c:v>
                </c:pt>
                <c:pt idx="10">
                  <c:v>4.8021459964949977E-2</c:v>
                </c:pt>
                <c:pt idx="11">
                  <c:v>0.11417974935172198</c:v>
                </c:pt>
                <c:pt idx="12">
                  <c:v>0.11800912801663919</c:v>
                </c:pt>
                <c:pt idx="13">
                  <c:v>3.2715465281054359E-2</c:v>
                </c:pt>
                <c:pt idx="14">
                  <c:v>8.1153132690609156E-2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NS/NR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dLbls>
            <c:dLbl>
              <c:idx val="12"/>
              <c:layout>
                <c:manualLayout>
                  <c:x val="-4.9986027527738636E-3"/>
                  <c:y val="1.0551099723677501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3"/>
              <c:layout>
                <c:manualLayout>
                  <c:x val="0"/>
                  <c:y val="1.055109972367750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5"/>
              <c:layout>
                <c:manualLayout>
                  <c:x val="0"/>
                  <c:y val="7.034066482451703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Hoja1!$G$2:$G$17</c:f>
              <c:numCache>
                <c:formatCode>###0%</c:formatCode>
                <c:ptCount val="16"/>
                <c:pt idx="1">
                  <c:v>6.8034131306759157E-2</c:v>
                </c:pt>
                <c:pt idx="6">
                  <c:v>6.9987668051689114E-2</c:v>
                </c:pt>
                <c:pt idx="9">
                  <c:v>4.7696343110848034E-2</c:v>
                </c:pt>
                <c:pt idx="10">
                  <c:v>6.9987668051689114E-2</c:v>
                </c:pt>
                <c:pt idx="11">
                  <c:v>4.0704944547723908E-2</c:v>
                </c:pt>
                <c:pt idx="13">
                  <c:v>0.19090722853534431</c:v>
                </c:pt>
                <c:pt idx="14">
                  <c:v>6.9987668051689114E-2</c:v>
                </c:pt>
                <c:pt idx="15">
                  <c:v>0.19020335992515061</c:v>
                </c:pt>
              </c:numCache>
            </c:numRef>
          </c:val>
        </c:ser>
        <c:gapWidth val="30"/>
        <c:overlap val="100"/>
        <c:axId val="161857536"/>
        <c:axId val="161859072"/>
      </c:barChart>
      <c:catAx>
        <c:axId val="161857536"/>
        <c:scaling>
          <c:orientation val="maxMin"/>
        </c:scaling>
        <c:delete val="1"/>
        <c:axPos val="l"/>
        <c:numFmt formatCode="General" sourceLinked="1"/>
        <c:tickLblPos val="none"/>
        <c:crossAx val="161859072"/>
        <c:crosses val="autoZero"/>
        <c:auto val="1"/>
        <c:lblAlgn val="ctr"/>
        <c:lblOffset val="100"/>
      </c:catAx>
      <c:valAx>
        <c:axId val="161859072"/>
        <c:scaling>
          <c:orientation val="minMax"/>
        </c:scaling>
        <c:delete val="1"/>
        <c:axPos val="t"/>
        <c:numFmt formatCode="0%" sourceLinked="1"/>
        <c:tickLblPos val="none"/>
        <c:crossAx val="1618575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600" b="0">
          <a:solidFill>
            <a:schemeClr val="tx2"/>
          </a:solidFill>
        </a:defRPr>
      </a:pPr>
      <a:endParaRPr lang="es-CO"/>
    </a:p>
  </c:txPr>
  <c:externalData r:id="rId1"/>
</c:chartSpace>
</file>

<file path=ppt/charts/chart20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"/>
          <c:y val="0.10022990873991069"/>
          <c:w val="1"/>
          <c:h val="0.899770091260091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1 - Pésimo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2"/>
              <c:layout>
                <c:manualLayout>
                  <c:x val="4.9986027527738636E-3"/>
                  <c:y val="1.0551099723677501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Hoja1!$B$2:$B$17</c:f>
              <c:numCache>
                <c:formatCode>###0%</c:formatCode>
                <c:ptCount val="16"/>
                <c:pt idx="1">
                  <c:v>0</c:v>
                </c:pt>
                <c:pt idx="4">
                  <c:v>2.1650522443140724E-2</c:v>
                </c:pt>
                <c:pt idx="5">
                  <c:v>9.897643391809062E-2</c:v>
                </c:pt>
                <c:pt idx="6">
                  <c:v>2.1017800680075846E-2</c:v>
                </c:pt>
                <c:pt idx="7">
                  <c:v>1.8795511267369086E-2</c:v>
                </c:pt>
                <c:pt idx="8">
                  <c:v>5.3012729853298629E-3</c:v>
                </c:pt>
                <c:pt idx="10">
                  <c:v>1.2982522736666851E-2</c:v>
                </c:pt>
                <c:pt idx="11">
                  <c:v>2.0509035770349383E-2</c:v>
                </c:pt>
                <c:pt idx="13">
                  <c:v>5.1000570166064747E-2</c:v>
                </c:pt>
                <c:pt idx="14">
                  <c:v>1.2982522736666851E-2</c:v>
                </c:pt>
                <c:pt idx="15">
                  <c:v>6.1101388726021916E-2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2"/>
              <c:layout>
                <c:manualLayout>
                  <c:x val="4.498742477496448E-2"/>
                  <c:y val="2.769317512776271E-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4.498742477496448E-2"/>
                  <c:y val="7.03406648245167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5.4984630280512328E-2"/>
                  <c:y val="-3.5167563094745551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4.9986027527738577E-2"/>
                  <c:y val="2.769317512776271E-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5.9983233033286225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5.9983233033286225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>
                <c:manualLayout>
                  <c:x val="5.4984630280512328E-2"/>
                  <c:y val="1.05513766554287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5.4984630280512328E-2"/>
                  <c:y val="1.05513766554287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4"/>
              <c:layout>
                <c:manualLayout>
                  <c:x val="4.9986027527738577E-2"/>
                  <c:y val="7.034066482451703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5"/>
              <c:layout>
                <c:manualLayout>
                  <c:x val="4.9986027527738577E-2"/>
                  <c:y val="7.0346203459542506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Hoja1!$C$2:$C$17</c:f>
              <c:numCache>
                <c:formatCode>###0%</c:formatCode>
                <c:ptCount val="16"/>
                <c:pt idx="0">
                  <c:v>0.11146943712385823</c:v>
                </c:pt>
                <c:pt idx="1">
                  <c:v>4.9287045663084443E-2</c:v>
                </c:pt>
                <c:pt idx="2">
                  <c:v>0.22741103666385321</c:v>
                </c:pt>
                <c:pt idx="3">
                  <c:v>3.1456075234944376E-2</c:v>
                </c:pt>
                <c:pt idx="4">
                  <c:v>0.23907612916396923</c:v>
                </c:pt>
                <c:pt idx="5">
                  <c:v>4.0731808727682589E-2</c:v>
                </c:pt>
                <c:pt idx="6">
                  <c:v>9.4683610213311134E-2</c:v>
                </c:pt>
                <c:pt idx="7">
                  <c:v>6.352167836162996E-2</c:v>
                </c:pt>
                <c:pt idx="8">
                  <c:v>0.17168447879643292</c:v>
                </c:pt>
                <c:pt idx="9">
                  <c:v>0.11948546968844</c:v>
                </c:pt>
                <c:pt idx="10">
                  <c:v>9.389056306221169E-2</c:v>
                </c:pt>
                <c:pt idx="11">
                  <c:v>3.0491534395715381E-2</c:v>
                </c:pt>
                <c:pt idx="12">
                  <c:v>0.13469725432154683</c:v>
                </c:pt>
                <c:pt idx="13">
                  <c:v>0.10903345723557537</c:v>
                </c:pt>
                <c:pt idx="14">
                  <c:v>8.9285772317511447E-2</c:v>
                </c:pt>
                <c:pt idx="15">
                  <c:v>6.2257135982590757E-2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Hoja1!$D$2:$D$17</c:f>
              <c:numCache>
                <c:formatCode>###0%</c:formatCode>
                <c:ptCount val="16"/>
                <c:pt idx="0">
                  <c:v>0.33230300118691902</c:v>
                </c:pt>
                <c:pt idx="1">
                  <c:v>0.33059089293273713</c:v>
                </c:pt>
                <c:pt idx="2">
                  <c:v>0.28564554730223957</c:v>
                </c:pt>
                <c:pt idx="3">
                  <c:v>0.34302278379768814</c:v>
                </c:pt>
                <c:pt idx="4">
                  <c:v>0.23111200064883319</c:v>
                </c:pt>
                <c:pt idx="5">
                  <c:v>0.30204919461280716</c:v>
                </c:pt>
                <c:pt idx="6">
                  <c:v>0.43139382997913173</c:v>
                </c:pt>
                <c:pt idx="7">
                  <c:v>0.35514639457230118</c:v>
                </c:pt>
                <c:pt idx="8">
                  <c:v>0.26756561850613564</c:v>
                </c:pt>
                <c:pt idx="9">
                  <c:v>0.41973443371262481</c:v>
                </c:pt>
                <c:pt idx="10">
                  <c:v>0.30196908788289417</c:v>
                </c:pt>
                <c:pt idx="11">
                  <c:v>0.45845483933859715</c:v>
                </c:pt>
                <c:pt idx="12">
                  <c:v>0.40330001307948993</c:v>
                </c:pt>
                <c:pt idx="13">
                  <c:v>0.45185670780277465</c:v>
                </c:pt>
                <c:pt idx="14">
                  <c:v>0.44871319389786984</c:v>
                </c:pt>
                <c:pt idx="15">
                  <c:v>0.54836464020339115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Hoja1!$E$2:$E$17</c:f>
              <c:numCache>
                <c:formatCode>###0%</c:formatCode>
                <c:ptCount val="16"/>
                <c:pt idx="0">
                  <c:v>0.36918079106772472</c:v>
                </c:pt>
                <c:pt idx="1">
                  <c:v>0.42251403517907088</c:v>
                </c:pt>
                <c:pt idx="2">
                  <c:v>0.27092542685907556</c:v>
                </c:pt>
                <c:pt idx="3">
                  <c:v>0.29014825184635784</c:v>
                </c:pt>
                <c:pt idx="4">
                  <c:v>0.40270324255409279</c:v>
                </c:pt>
                <c:pt idx="5">
                  <c:v>0.27182724746046188</c:v>
                </c:pt>
                <c:pt idx="6">
                  <c:v>0.37292419319540138</c:v>
                </c:pt>
                <c:pt idx="7">
                  <c:v>0.19912068353300369</c:v>
                </c:pt>
                <c:pt idx="8">
                  <c:v>0.39658682575021559</c:v>
                </c:pt>
                <c:pt idx="9">
                  <c:v>0.25201463730758744</c:v>
                </c:pt>
                <c:pt idx="10">
                  <c:v>0.39529783584036676</c:v>
                </c:pt>
                <c:pt idx="11">
                  <c:v>0.26627326930577611</c:v>
                </c:pt>
                <c:pt idx="12">
                  <c:v>0.23362553827914795</c:v>
                </c:pt>
                <c:pt idx="13">
                  <c:v>0.19190918836613069</c:v>
                </c:pt>
                <c:pt idx="14">
                  <c:v>0.27280798123528238</c:v>
                </c:pt>
                <c:pt idx="15">
                  <c:v>7.9288309892025038E-2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5 - Excelente</c:v>
                </c:pt>
              </c:strCache>
            </c:strRef>
          </c:tx>
          <c:dLbls>
            <c:dLbl>
              <c:idx val="0"/>
              <c:layout>
                <c:manualLayout>
                  <c:x val="-3.9989215612958678E-2"/>
                  <c:y val="1.055193051893133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4990219269416818E-2"/>
                  <c:y val="7.0348972777054845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1.406896376015716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0202659886409705E-2"/>
                  <c:y val="1.05513766554287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Hoja1!$F$2:$F$17</c:f>
              <c:numCache>
                <c:formatCode>###0%</c:formatCode>
                <c:ptCount val="16"/>
                <c:pt idx="0">
                  <c:v>0.13381961737660319</c:v>
                </c:pt>
                <c:pt idx="1">
                  <c:v>0.16953678146500012</c:v>
                </c:pt>
                <c:pt idx="2">
                  <c:v>0.13785786590600937</c:v>
                </c:pt>
                <c:pt idx="3">
                  <c:v>0.30730164436090235</c:v>
                </c:pt>
                <c:pt idx="4">
                  <c:v>9.7504752899109121E-2</c:v>
                </c:pt>
                <c:pt idx="5">
                  <c:v>0.2583440705208504</c:v>
                </c:pt>
                <c:pt idx="6">
                  <c:v>7.2027213641225399E-2</c:v>
                </c:pt>
                <c:pt idx="7">
                  <c:v>0.33534448750558865</c:v>
                </c:pt>
                <c:pt idx="8">
                  <c:v>0.10363642681617023</c:v>
                </c:pt>
                <c:pt idx="9">
                  <c:v>0.18069421453124024</c:v>
                </c:pt>
                <c:pt idx="10">
                  <c:v>0.12820547088277068</c:v>
                </c:pt>
                <c:pt idx="11">
                  <c:v>0.19620007642945453</c:v>
                </c:pt>
                <c:pt idx="12">
                  <c:v>0.1338551429039376</c:v>
                </c:pt>
                <c:pt idx="13">
                  <c:v>0.16812883166934722</c:v>
                </c:pt>
                <c:pt idx="14">
                  <c:v>9.8385594752523217E-2</c:v>
                </c:pt>
                <c:pt idx="15">
                  <c:v>0.22091728043586353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NS/NR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dLbls>
            <c:dLbl>
              <c:idx val="2"/>
              <c:layout>
                <c:manualLayout>
                  <c:x val="0"/>
                  <c:y val="-7.0335126189491242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9972055055476926E-3"/>
                  <c:y val="-1.055109972367754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-7.034066482451703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Hoja1!$A$2:$A$17</c:f>
              <c:numCache>
                <c:formatCode>General</c:formatCode>
                <c:ptCount val="16"/>
                <c:pt idx="0">
                  <c:v>2013</c:v>
                </c:pt>
                <c:pt idx="1">
                  <c:v>2014</c:v>
                </c:pt>
                <c:pt idx="2">
                  <c:v>2013</c:v>
                </c:pt>
                <c:pt idx="3">
                  <c:v>2014</c:v>
                </c:pt>
                <c:pt idx="4">
                  <c:v>2013</c:v>
                </c:pt>
                <c:pt idx="5">
                  <c:v>2014</c:v>
                </c:pt>
                <c:pt idx="6">
                  <c:v>2013</c:v>
                </c:pt>
                <c:pt idx="7">
                  <c:v>2014</c:v>
                </c:pt>
                <c:pt idx="8">
                  <c:v>2013</c:v>
                </c:pt>
                <c:pt idx="9">
                  <c:v>2014</c:v>
                </c:pt>
                <c:pt idx="10">
                  <c:v>2013</c:v>
                </c:pt>
                <c:pt idx="11">
                  <c:v>2014</c:v>
                </c:pt>
                <c:pt idx="12">
                  <c:v>2013</c:v>
                </c:pt>
                <c:pt idx="13">
                  <c:v>2014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Hoja1!$G$2:$G$17</c:f>
              <c:numCache>
                <c:formatCode>###0%</c:formatCode>
                <c:ptCount val="16"/>
                <c:pt idx="0">
                  <c:v>5.3227153244894916E-2</c:v>
                </c:pt>
                <c:pt idx="1">
                  <c:v>2.8071244760107313E-2</c:v>
                </c:pt>
                <c:pt idx="2">
                  <c:v>7.8160123268822254E-2</c:v>
                </c:pt>
                <c:pt idx="3">
                  <c:v>2.8071244760107313E-2</c:v>
                </c:pt>
                <c:pt idx="4">
                  <c:v>7.9533522908549724E-3</c:v>
                </c:pt>
                <c:pt idx="5">
                  <c:v>2.8071244760107313E-2</c:v>
                </c:pt>
                <c:pt idx="6">
                  <c:v>7.9533522908549724E-3</c:v>
                </c:pt>
                <c:pt idx="7">
                  <c:v>2.8071244760107313E-2</c:v>
                </c:pt>
                <c:pt idx="8">
                  <c:v>5.5225377145715772E-2</c:v>
                </c:pt>
                <c:pt idx="9">
                  <c:v>2.8071244760107313E-2</c:v>
                </c:pt>
                <c:pt idx="10">
                  <c:v>6.7654519595090279E-2</c:v>
                </c:pt>
                <c:pt idx="11">
                  <c:v>2.8071244760107313E-2</c:v>
                </c:pt>
                <c:pt idx="12">
                  <c:v>6.4074538459914426E-2</c:v>
                </c:pt>
                <c:pt idx="13">
                  <c:v>2.8071244760107313E-2</c:v>
                </c:pt>
                <c:pt idx="14">
                  <c:v>7.7824935060146636E-2</c:v>
                </c:pt>
                <c:pt idx="15">
                  <c:v>2.8071244760107313E-2</c:v>
                </c:pt>
              </c:numCache>
            </c:numRef>
          </c:val>
        </c:ser>
        <c:gapWidth val="30"/>
        <c:overlap val="100"/>
        <c:axId val="162259712"/>
        <c:axId val="162261248"/>
      </c:barChart>
      <c:catAx>
        <c:axId val="162259712"/>
        <c:scaling>
          <c:orientation val="maxMin"/>
        </c:scaling>
        <c:delete val="1"/>
        <c:axPos val="l"/>
        <c:numFmt formatCode="General" sourceLinked="1"/>
        <c:tickLblPos val="none"/>
        <c:crossAx val="162261248"/>
        <c:crosses val="autoZero"/>
        <c:auto val="1"/>
        <c:lblAlgn val="ctr"/>
        <c:lblOffset val="100"/>
      </c:catAx>
      <c:valAx>
        <c:axId val="162261248"/>
        <c:scaling>
          <c:orientation val="minMax"/>
        </c:scaling>
        <c:delete val="1"/>
        <c:axPos val="t"/>
        <c:numFmt formatCode="0%" sourceLinked="1"/>
        <c:tickLblPos val="none"/>
        <c:crossAx val="1622597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600" b="0">
          <a:solidFill>
            <a:schemeClr val="tx2"/>
          </a:solidFill>
        </a:defRPr>
      </a:pPr>
      <a:endParaRPr lang="es-CO"/>
    </a:p>
  </c:txPr>
  <c:externalData r:id="rId1"/>
</c:chartSpace>
</file>

<file path=ppt/charts/chart20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>
        <c:manualLayout>
          <c:layoutTarget val="inner"/>
          <c:xMode val="edge"/>
          <c:yMode val="edge"/>
          <c:x val="0.47829066750867838"/>
          <c:y val="4.1116617853559724E-2"/>
          <c:w val="0.52170933249132356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Hoja1!$A$2:$A$9</c:f>
              <c:strCache>
                <c:ptCount val="8"/>
                <c:pt idx="0">
                  <c:v>Conocer los resultados, avances e iniciativas del gobierno</c:v>
                </c:pt>
                <c:pt idx="1">
                  <c:v>Debatir los temas que son de interés para los colombianos</c:v>
                </c:pt>
                <c:pt idx="2">
                  <c:v>Plantear inquietudes al gobierno</c:v>
                </c:pt>
                <c:pt idx="3">
                  <c:v>Hacer llegar propuestas y/o iniciativas al gobierno/ Proponer soluciones de problemas que lo afectan</c:v>
                </c:pt>
                <c:pt idx="4">
                  <c:v>Hacer seguimiento / vigilar / controlar las acciones del gobierno</c:v>
                </c:pt>
                <c:pt idx="5">
                  <c:v>Aportar en la construcción de las  políticas publicas</c:v>
                </c:pt>
                <c:pt idx="6">
                  <c:v>Ninguna</c:v>
                </c:pt>
                <c:pt idx="7">
                  <c:v>Otro</c:v>
                </c:pt>
              </c:strCache>
            </c:strRef>
          </c:cat>
          <c:val>
            <c:numRef>
              <c:f>Hoja1!$B$2:$B$9</c:f>
              <c:numCache>
                <c:formatCode>###0%</c:formatCode>
                <c:ptCount val="8"/>
                <c:pt idx="0">
                  <c:v>0.4180129912327305</c:v>
                </c:pt>
                <c:pt idx="1">
                  <c:v>0.22931011172237944</c:v>
                </c:pt>
                <c:pt idx="2">
                  <c:v>0.25192769586289343</c:v>
                </c:pt>
                <c:pt idx="3">
                  <c:v>0.12579612657628364</c:v>
                </c:pt>
                <c:pt idx="4">
                  <c:v>0.16173093628572666</c:v>
                </c:pt>
                <c:pt idx="5">
                  <c:v>9.9876956212363172E-2</c:v>
                </c:pt>
                <c:pt idx="6">
                  <c:v>9.8305672301911368E-2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es-CO" sz="800" b="0" i="0" u="none" strike="noStrike" kern="1200" baseline="0">
                    <a:solidFill>
                      <a:srgbClr val="1F497D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Hoja1!$A$2:$A$9</c:f>
              <c:strCache>
                <c:ptCount val="8"/>
                <c:pt idx="0">
                  <c:v>Conocer los resultados, avances e iniciativas del gobierno</c:v>
                </c:pt>
                <c:pt idx="1">
                  <c:v>Debatir los temas que son de interés para los colombianos</c:v>
                </c:pt>
                <c:pt idx="2">
                  <c:v>Plantear inquietudes al gobierno</c:v>
                </c:pt>
                <c:pt idx="3">
                  <c:v>Hacer llegar propuestas y/o iniciativas al gobierno/ Proponer soluciones de problemas que lo afectan</c:v>
                </c:pt>
                <c:pt idx="4">
                  <c:v>Hacer seguimiento / vigilar / controlar las acciones del gobierno</c:v>
                </c:pt>
                <c:pt idx="5">
                  <c:v>Aportar en la construcción de las  políticas publicas</c:v>
                </c:pt>
                <c:pt idx="6">
                  <c:v>Ninguna</c:v>
                </c:pt>
                <c:pt idx="7">
                  <c:v>Otro</c:v>
                </c:pt>
              </c:strCache>
            </c:strRef>
          </c:cat>
          <c:val>
            <c:numRef>
              <c:f>Hoja1!$C$2:$C$9</c:f>
              <c:numCache>
                <c:formatCode>###0%</c:formatCode>
                <c:ptCount val="8"/>
                <c:pt idx="0">
                  <c:v>0.59989880336154999</c:v>
                </c:pt>
                <c:pt idx="1">
                  <c:v>0.29040596987156214</c:v>
                </c:pt>
                <c:pt idx="2">
                  <c:v>0.28326861634031658</c:v>
                </c:pt>
                <c:pt idx="3">
                  <c:v>0.17539510045925144</c:v>
                </c:pt>
                <c:pt idx="4">
                  <c:v>9.2233330622702184E-2</c:v>
                </c:pt>
                <c:pt idx="5">
                  <c:v>4.3578456314913097E-2</c:v>
                </c:pt>
                <c:pt idx="6">
                  <c:v>0.135903215364574</c:v>
                </c:pt>
                <c:pt idx="7">
                  <c:v>1.7922079674394083E-2</c:v>
                </c:pt>
              </c:numCache>
            </c:numRef>
          </c:val>
        </c:ser>
        <c:gapWidth val="10"/>
        <c:axId val="162538624"/>
        <c:axId val="162540160"/>
      </c:barChart>
      <c:catAx>
        <c:axId val="162538624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 sz="700">
                <a:solidFill>
                  <a:schemeClr val="tx2"/>
                </a:solidFill>
              </a:defRPr>
            </a:pPr>
            <a:endParaRPr lang="es-CO"/>
          </a:p>
        </c:txPr>
        <c:crossAx val="162540160"/>
        <c:crosses val="autoZero"/>
        <c:auto val="1"/>
        <c:lblAlgn val="ctr"/>
        <c:lblOffset val="100"/>
      </c:catAx>
      <c:valAx>
        <c:axId val="162540160"/>
        <c:scaling>
          <c:orientation val="minMax"/>
        </c:scaling>
        <c:delete val="1"/>
        <c:axPos val="t"/>
        <c:numFmt formatCode="###0%" sourceLinked="1"/>
        <c:tickLblPos val="none"/>
        <c:crossAx val="1625386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20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47829066750867838"/>
          <c:y val="4.1116617853559724E-2"/>
          <c:w val="0.52170933249132356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6"/>
              <c:layout>
                <c:manualLayout>
                  <c:x val="-4.1871151945225234E-2"/>
                  <c:y val="-3.9621715570367219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Aportar en la construcción de las  políticas publicas</c:v>
                </c:pt>
                <c:pt idx="1">
                  <c:v>Plantear inquietudes al gobierno</c:v>
                </c:pt>
                <c:pt idx="2">
                  <c:v>Conocer los resultados, avances e iniciativas del gobierno</c:v>
                </c:pt>
                <c:pt idx="3">
                  <c:v>Hacer seguimiento / vigilar / controlar las acciones del gobierno</c:v>
                </c:pt>
                <c:pt idx="4">
                  <c:v>Hacer llegar propuestas y/o iniciativas al gobierno/ Proponer soluciones de problemas que lo afectan</c:v>
                </c:pt>
                <c:pt idx="5">
                  <c:v>Debatir los temas que son de interés para los colombianos</c:v>
                </c:pt>
              </c:strCache>
            </c:strRef>
          </c:cat>
          <c:val>
            <c:numRef>
              <c:f>Hoja1!$B$2:$B$7</c:f>
              <c:numCache>
                <c:formatCode>###0%</c:formatCode>
                <c:ptCount val="6"/>
                <c:pt idx="0">
                  <c:v>5.0397735885350688E-2</c:v>
                </c:pt>
                <c:pt idx="1">
                  <c:v>0.21168519779643402</c:v>
                </c:pt>
                <c:pt idx="2">
                  <c:v>0.12896870284386963</c:v>
                </c:pt>
                <c:pt idx="3">
                  <c:v>8.4053388446153662E-2</c:v>
                </c:pt>
                <c:pt idx="4">
                  <c:v>6.2695779383079436E-2</c:v>
                </c:pt>
                <c:pt idx="5">
                  <c:v>8.8668848480962528E-2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es-CO" sz="800" b="0" i="0" u="none" strike="noStrike" kern="1200" baseline="0">
                    <a:solidFill>
                      <a:srgbClr val="1F497D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Aportar en la construcción de las  políticas publicas</c:v>
                </c:pt>
                <c:pt idx="1">
                  <c:v>Plantear inquietudes al gobierno</c:v>
                </c:pt>
                <c:pt idx="2">
                  <c:v>Conocer los resultados, avances e iniciativas del gobierno</c:v>
                </c:pt>
                <c:pt idx="3">
                  <c:v>Hacer seguimiento / vigilar / controlar las acciones del gobierno</c:v>
                </c:pt>
                <c:pt idx="4">
                  <c:v>Hacer llegar propuestas y/o iniciativas al gobierno/ Proponer soluciones de problemas que lo afectan</c:v>
                </c:pt>
                <c:pt idx="5">
                  <c:v>Debatir los temas que son de interés para los colombianos</c:v>
                </c:pt>
              </c:strCache>
            </c:strRef>
          </c:cat>
          <c:val>
            <c:numRef>
              <c:f>Hoja1!$C$2:$C$7</c:f>
              <c:numCache>
                <c:formatCode>###0%</c:formatCode>
                <c:ptCount val="6"/>
                <c:pt idx="0">
                  <c:v>0.45756589096520234</c:v>
                </c:pt>
                <c:pt idx="1">
                  <c:v>0.39576656983762959</c:v>
                </c:pt>
                <c:pt idx="2">
                  <c:v>0.26638403233639385</c:v>
                </c:pt>
                <c:pt idx="3">
                  <c:v>0.26297533416206026</c:v>
                </c:pt>
                <c:pt idx="4">
                  <c:v>0.20365121988507806</c:v>
                </c:pt>
                <c:pt idx="5">
                  <c:v>0.17741278031787597</c:v>
                </c:pt>
              </c:numCache>
            </c:numRef>
          </c:val>
        </c:ser>
        <c:gapWidth val="10"/>
        <c:axId val="163454976"/>
        <c:axId val="163456512"/>
      </c:barChart>
      <c:catAx>
        <c:axId val="163454976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 sz="700">
                <a:solidFill>
                  <a:schemeClr val="tx2"/>
                </a:solidFill>
              </a:defRPr>
            </a:pPr>
            <a:endParaRPr lang="es-CO"/>
          </a:p>
        </c:txPr>
        <c:crossAx val="163456512"/>
        <c:crosses val="autoZero"/>
        <c:auto val="1"/>
        <c:lblAlgn val="ctr"/>
        <c:lblOffset val="100"/>
      </c:catAx>
      <c:valAx>
        <c:axId val="163456512"/>
        <c:scaling>
          <c:orientation val="minMax"/>
        </c:scaling>
        <c:delete val="1"/>
        <c:axPos val="t"/>
        <c:numFmt formatCode="###0%" sourceLinked="1"/>
        <c:tickLblPos val="none"/>
        <c:crossAx val="1634549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20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>
        <c:manualLayout>
          <c:layoutTarget val="inner"/>
          <c:xMode val="edge"/>
          <c:yMode val="edge"/>
          <c:x val="0.47829066750867838"/>
          <c:y val="4.1116617853559724E-2"/>
          <c:w val="0.52170933249132356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6"/>
              <c:layout>
                <c:manualLayout>
                  <c:x val="-4.1871151945225234E-2"/>
                  <c:y val="-3.9621715570367219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Plantear inquietudes al gobierno</c:v>
                </c:pt>
                <c:pt idx="1">
                  <c:v>Conocer los resultados, avances e iniciativas del gobierno</c:v>
                </c:pt>
                <c:pt idx="2">
                  <c:v>Debatir los temas que son de interés para los colombianos</c:v>
                </c:pt>
                <c:pt idx="3">
                  <c:v>Hacer seguimiento / vigilar / controlar las acciones del gobierno</c:v>
                </c:pt>
                <c:pt idx="4">
                  <c:v>Hacer llegar propuestas y/o iniciativas al gobierno/ Proponer soluciones de problemas que lo afectan</c:v>
                </c:pt>
                <c:pt idx="5">
                  <c:v>Aportar en la construcción de las  políticas publicas</c:v>
                </c:pt>
              </c:strCache>
            </c:strRef>
          </c:cat>
          <c:val>
            <c:numRef>
              <c:f>Hoja1!$B$2:$B$7</c:f>
              <c:numCache>
                <c:formatCode>###0%</c:formatCode>
                <c:ptCount val="6"/>
                <c:pt idx="0">
                  <c:v>0.21168519779643402</c:v>
                </c:pt>
                <c:pt idx="1">
                  <c:v>0.12896870284386963</c:v>
                </c:pt>
                <c:pt idx="2">
                  <c:v>8.8668848480962528E-2</c:v>
                </c:pt>
                <c:pt idx="3">
                  <c:v>8.4053388446153662E-2</c:v>
                </c:pt>
                <c:pt idx="4">
                  <c:v>6.2695779383079436E-2</c:v>
                </c:pt>
                <c:pt idx="5">
                  <c:v>5.0397735885350688E-2</c:v>
                </c:pt>
              </c:numCache>
            </c:numRef>
          </c:val>
        </c:ser>
        <c:gapWidth val="10"/>
        <c:axId val="164301056"/>
        <c:axId val="164311040"/>
      </c:barChart>
      <c:catAx>
        <c:axId val="164301056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/>
            </a:pPr>
            <a:endParaRPr lang="es-CO"/>
          </a:p>
        </c:txPr>
        <c:crossAx val="164311040"/>
        <c:crosses val="autoZero"/>
        <c:auto val="1"/>
        <c:lblAlgn val="ctr"/>
        <c:lblOffset val="100"/>
      </c:catAx>
      <c:valAx>
        <c:axId val="164311040"/>
        <c:scaling>
          <c:orientation val="minMax"/>
        </c:scaling>
        <c:delete val="1"/>
        <c:axPos val="t"/>
        <c:numFmt formatCode="###0%" sourceLinked="1"/>
        <c:tickLblPos val="none"/>
        <c:crossAx val="1643010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600">
          <a:solidFill>
            <a:schemeClr val="tx2"/>
          </a:solidFill>
        </a:defRPr>
      </a:pPr>
      <a:endParaRPr lang="es-CO"/>
    </a:p>
  </c:txPr>
  <c:externalData r:id="rId1"/>
</c:chartSpace>
</file>

<file path=ppt/charts/chart20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47829066750867838"/>
          <c:y val="0"/>
          <c:w val="0.52170933249132356"/>
          <c:h val="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Plantear inquietudes al gobierno</c:v>
                </c:pt>
                <c:pt idx="1">
                  <c:v>Conocer los resultados, avances e iniciativas del gobierno</c:v>
                </c:pt>
                <c:pt idx="2">
                  <c:v>Debatir los temas que son de interés para los colombianos</c:v>
                </c:pt>
                <c:pt idx="3">
                  <c:v>Hacer seguimiento / vigilar / controlar las acciones del gobierno</c:v>
                </c:pt>
                <c:pt idx="4">
                  <c:v>Hacer llegar propuestas y/o iniciativas al gobierno/ Proponer soluciones de problemas que lo afectan</c:v>
                </c:pt>
                <c:pt idx="5">
                  <c:v>Aportar en la construcción de las  políticas publicas</c:v>
                </c:pt>
              </c:strCache>
            </c:strRef>
          </c:cat>
          <c:val>
            <c:numRef>
              <c:f>Hoja1!$B$2:$B$7</c:f>
              <c:numCache>
                <c:formatCode>###0%</c:formatCode>
                <c:ptCount val="6"/>
                <c:pt idx="0">
                  <c:v>0.75390149635050174</c:v>
                </c:pt>
                <c:pt idx="1">
                  <c:v>0.72562075758100586</c:v>
                </c:pt>
                <c:pt idx="2">
                  <c:v>0.62355604128266517</c:v>
                </c:pt>
                <c:pt idx="3">
                  <c:v>0.93435197903419775</c:v>
                </c:pt>
                <c:pt idx="4">
                  <c:v>0.58477632342179042</c:v>
                </c:pt>
                <c:pt idx="5">
                  <c:v>0.8756440135486584</c:v>
                </c:pt>
              </c:numCache>
            </c:numRef>
          </c:val>
        </c:ser>
        <c:gapWidth val="10"/>
        <c:axId val="164318208"/>
        <c:axId val="164385536"/>
      </c:barChart>
      <c:catAx>
        <c:axId val="164318208"/>
        <c:scaling>
          <c:orientation val="maxMin"/>
        </c:scaling>
        <c:delete val="1"/>
        <c:axPos val="l"/>
        <c:numFmt formatCode="General" sourceLinked="0"/>
        <c:tickLblPos val="none"/>
        <c:crossAx val="164385536"/>
        <c:crosses val="autoZero"/>
        <c:auto val="1"/>
        <c:lblAlgn val="ctr"/>
        <c:lblOffset val="100"/>
      </c:catAx>
      <c:valAx>
        <c:axId val="164385536"/>
        <c:scaling>
          <c:orientation val="minMax"/>
        </c:scaling>
        <c:delete val="1"/>
        <c:axPos val="t"/>
        <c:numFmt formatCode="###0%" sourceLinked="1"/>
        <c:tickLblPos val="none"/>
        <c:crossAx val="1643182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600">
          <a:solidFill>
            <a:schemeClr val="tx2"/>
          </a:solidFill>
        </a:defRPr>
      </a:pPr>
      <a:endParaRPr lang="es-CO"/>
    </a:p>
  </c:txPr>
  <c:externalData r:id="rId1"/>
</c:chartSpace>
</file>

<file path=ppt/charts/chart20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"/>
          <c:y val="0.17408762945379533"/>
          <c:w val="1"/>
          <c:h val="0.82591237054620459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Inmediatamente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Plantear inquietudes al gobierno</c:v>
                </c:pt>
                <c:pt idx="1">
                  <c:v>Conocer los resultados, avances e iniciativas del gobierno</c:v>
                </c:pt>
                <c:pt idx="2">
                  <c:v>Debatir los temas que son de interés para los colombianos</c:v>
                </c:pt>
                <c:pt idx="3">
                  <c:v>Hacer seguimiento / vigilar / controlar las acciones del gobierno</c:v>
                </c:pt>
                <c:pt idx="4">
                  <c:v>Hacer llegar propuestas y/o iniciativas al gobierno/ Proponer soluciones de problemas que lo afectan</c:v>
                </c:pt>
                <c:pt idx="5">
                  <c:v>Aportar en la construcción de las  políticas publicas</c:v>
                </c:pt>
              </c:strCache>
            </c:strRef>
          </c:cat>
          <c:val>
            <c:numRef>
              <c:f>Hoja1!$B$2:$B$7</c:f>
              <c:numCache>
                <c:formatCode>###0%</c:formatCode>
                <c:ptCount val="6"/>
                <c:pt idx="0">
                  <c:v>0.73225614345796386</c:v>
                </c:pt>
                <c:pt idx="1">
                  <c:v>0.30676149418970727</c:v>
                </c:pt>
                <c:pt idx="2">
                  <c:v>0.52346770278569488</c:v>
                </c:pt>
                <c:pt idx="3">
                  <c:v>0.77532044257662502</c:v>
                </c:pt>
                <c:pt idx="4">
                  <c:v>0.5228415699860498</c:v>
                </c:pt>
                <c:pt idx="5">
                  <c:v>0.76596027281544721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Entre 1 y 2 días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Plantear inquietudes al gobierno</c:v>
                </c:pt>
                <c:pt idx="1">
                  <c:v>Conocer los resultados, avances e iniciativas del gobierno</c:v>
                </c:pt>
                <c:pt idx="2">
                  <c:v>Debatir los temas que son de interés para los colombianos</c:v>
                </c:pt>
                <c:pt idx="3">
                  <c:v>Hacer seguimiento / vigilar / controlar las acciones del gobierno</c:v>
                </c:pt>
                <c:pt idx="4">
                  <c:v>Hacer llegar propuestas y/o iniciativas al gobierno/ Proponer soluciones de problemas que lo afectan</c:v>
                </c:pt>
                <c:pt idx="5">
                  <c:v>Aportar en la construcción de las  políticas publicas</c:v>
                </c:pt>
              </c:strCache>
            </c:strRef>
          </c:cat>
          <c:val>
            <c:numRef>
              <c:f>Hoja1!$C$2:$C$7</c:f>
              <c:numCache>
                <c:formatCode>###0%</c:formatCode>
                <c:ptCount val="6"/>
                <c:pt idx="0">
                  <c:v>7.5731842613468187E-2</c:v>
                </c:pt>
                <c:pt idx="1">
                  <c:v>0.39109276458472142</c:v>
                </c:pt>
                <c:pt idx="2">
                  <c:v>0.36035739357039975</c:v>
                </c:pt>
                <c:pt idx="3">
                  <c:v>6.4025473444014269E-2</c:v>
                </c:pt>
                <c:pt idx="4">
                  <c:v>0.19497013327173171</c:v>
                </c:pt>
                <c:pt idx="5">
                  <c:v>0.16288911260612224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Entre 3 y 7 días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dLbl>
              <c:idx val="4"/>
              <c:layout>
                <c:manualLayout>
                  <c:x val="-6.783434319263688E-3"/>
                  <c:y val="-1.143312410116067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Plantear inquietudes al gobierno</c:v>
                </c:pt>
                <c:pt idx="1">
                  <c:v>Conocer los resultados, avances e iniciativas del gobierno</c:v>
                </c:pt>
                <c:pt idx="2">
                  <c:v>Debatir los temas que son de interés para los colombianos</c:v>
                </c:pt>
                <c:pt idx="3">
                  <c:v>Hacer seguimiento / vigilar / controlar las acciones del gobierno</c:v>
                </c:pt>
                <c:pt idx="4">
                  <c:v>Hacer llegar propuestas y/o iniciativas al gobierno/ Proponer soluciones de problemas que lo afectan</c:v>
                </c:pt>
                <c:pt idx="5">
                  <c:v>Aportar en la construcción de las  políticas publicas</c:v>
                </c:pt>
              </c:strCache>
            </c:strRef>
          </c:cat>
          <c:val>
            <c:numRef>
              <c:f>Hoja1!$D$2:$D$7</c:f>
              <c:numCache>
                <c:formatCode>###0%</c:formatCode>
                <c:ptCount val="6"/>
                <c:pt idx="0">
                  <c:v>0.15396425625027033</c:v>
                </c:pt>
                <c:pt idx="1">
                  <c:v>8.6179901558144534E-2</c:v>
                </c:pt>
                <c:pt idx="2">
                  <c:v>0.11617490364390519</c:v>
                </c:pt>
                <c:pt idx="4">
                  <c:v>0.20193018881085831</c:v>
                </c:pt>
                <c:pt idx="5">
                  <c:v>7.1150614578430971E-2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En 2 semanas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0"/>
                  <c:y val="-3.4299372303481956E-2"/>
                </c:manualLayout>
              </c:layout>
              <c:spPr/>
              <c:txPr>
                <a:bodyPr/>
                <a:lstStyle/>
                <a:p>
                  <a:pPr>
                    <a:defRPr lang="es-CO" sz="700"/>
                  </a:pPr>
                  <a:endParaRPr lang="es-CO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spPr/>
              <c:txPr>
                <a:bodyPr/>
                <a:lstStyle/>
                <a:p>
                  <a:pPr>
                    <a:defRPr lang="es-CO" sz="700"/>
                  </a:pPr>
                  <a:endParaRPr lang="es-CO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6.783434319263688E-3"/>
                  <c:y val="2.8582810252901603E-2"/>
                </c:manualLayout>
              </c:layout>
              <c:spPr/>
              <c:txPr>
                <a:bodyPr/>
                <a:lstStyle/>
                <a:p>
                  <a:pPr>
                    <a:defRPr lang="es-CO" sz="700"/>
                  </a:pPr>
                  <a:endParaRPr lang="es-CO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1.1433124101160676E-2"/>
                </c:manualLayout>
              </c:layout>
              <c:spPr/>
              <c:txPr>
                <a:bodyPr/>
                <a:lstStyle/>
                <a:p>
                  <a:pPr>
                    <a:defRPr lang="es-CO" sz="700"/>
                  </a:pPr>
                  <a:endParaRPr lang="es-CO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elete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Plantear inquietudes al gobierno</c:v>
                </c:pt>
                <c:pt idx="1">
                  <c:v>Conocer los resultados, avances e iniciativas del gobierno</c:v>
                </c:pt>
                <c:pt idx="2">
                  <c:v>Debatir los temas que son de interés para los colombianos</c:v>
                </c:pt>
                <c:pt idx="3">
                  <c:v>Hacer seguimiento / vigilar / controlar las acciones del gobierno</c:v>
                </c:pt>
                <c:pt idx="4">
                  <c:v>Hacer llegar propuestas y/o iniciativas al gobierno/ Proponer soluciones de problemas que lo afectan</c:v>
                </c:pt>
                <c:pt idx="5">
                  <c:v>Aportar en la construcción de las  políticas publicas</c:v>
                </c:pt>
              </c:strCache>
            </c:strRef>
          </c:cat>
          <c:val>
            <c:numRef>
              <c:f>Hoja1!$E$2:$E$7</c:f>
              <c:numCache>
                <c:formatCode>###0%</c:formatCode>
                <c:ptCount val="6"/>
                <c:pt idx="0">
                  <c:v>2.5708614917006541E-2</c:v>
                </c:pt>
                <c:pt idx="1">
                  <c:v>0.16004433539688723</c:v>
                </c:pt>
                <c:pt idx="3">
                  <c:v>0.16065408397936121</c:v>
                </c:pt>
                <c:pt idx="4">
                  <c:v>8.0258107931360026E-2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Más de 2 semanas</c:v>
                </c:pt>
              </c:strCache>
            </c:strRef>
          </c:tx>
          <c:dLbls>
            <c:dLbl>
              <c:idx val="1"/>
              <c:layout>
                <c:manualLayout>
                  <c:x val="0"/>
                  <c:y val="-2.858236012990556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elete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Plantear inquietudes al gobierno</c:v>
                </c:pt>
                <c:pt idx="1">
                  <c:v>Conocer los resultados, avances e iniciativas del gobierno</c:v>
                </c:pt>
                <c:pt idx="2">
                  <c:v>Debatir los temas que son de interés para los colombianos</c:v>
                </c:pt>
                <c:pt idx="3">
                  <c:v>Hacer seguimiento / vigilar / controlar las acciones del gobierno</c:v>
                </c:pt>
                <c:pt idx="4">
                  <c:v>Hacer llegar propuestas y/o iniciativas al gobierno/ Proponer soluciones de problemas que lo afectan</c:v>
                </c:pt>
                <c:pt idx="5">
                  <c:v>Aportar en la construcción de las  políticas publicas</c:v>
                </c:pt>
              </c:strCache>
            </c:strRef>
          </c:cat>
          <c:val>
            <c:numRef>
              <c:f>Hoja1!$F$2:$F$7</c:f>
              <c:numCache>
                <c:formatCode>###0%</c:formatCode>
                <c:ptCount val="6"/>
                <c:pt idx="0">
                  <c:v>1.2339142761290556E-2</c:v>
                </c:pt>
                <c:pt idx="1">
                  <c:v>5.5921504270540462E-2</c:v>
                </c:pt>
              </c:numCache>
            </c:numRef>
          </c:val>
        </c:ser>
        <c:gapWidth val="30"/>
        <c:overlap val="100"/>
        <c:axId val="164428032"/>
        <c:axId val="164450304"/>
      </c:barChart>
      <c:catAx>
        <c:axId val="164428032"/>
        <c:scaling>
          <c:orientation val="maxMin"/>
        </c:scaling>
        <c:delete val="1"/>
        <c:axPos val="l"/>
        <c:numFmt formatCode="General" sourceLinked="1"/>
        <c:tickLblPos val="none"/>
        <c:crossAx val="164450304"/>
        <c:crosses val="autoZero"/>
        <c:auto val="1"/>
        <c:lblAlgn val="ctr"/>
        <c:lblOffset val="100"/>
      </c:catAx>
      <c:valAx>
        <c:axId val="164450304"/>
        <c:scaling>
          <c:orientation val="minMax"/>
        </c:scaling>
        <c:delete val="1"/>
        <c:axPos val="t"/>
        <c:numFmt formatCode="0%" sourceLinked="1"/>
        <c:tickLblPos val="none"/>
        <c:crossAx val="1644280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800" b="0">
          <a:solidFill>
            <a:schemeClr val="tx2"/>
          </a:solidFill>
        </a:defRPr>
      </a:pPr>
      <a:endParaRPr lang="es-CO"/>
    </a:p>
  </c:txPr>
  <c:externalData r:id="rId1"/>
</c:chartSpace>
</file>

<file path=ppt/charts/chart20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>
        <c:manualLayout>
          <c:layoutTarget val="inner"/>
          <c:xMode val="edge"/>
          <c:yMode val="edge"/>
          <c:x val="0"/>
          <c:y val="0.17408762945379533"/>
          <c:w val="1"/>
          <c:h val="0.82591237054620459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1 - Muy insatisfecho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0"/>
                  <c:y val="4.5976821269115419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5.6893320097050164E-3"/>
                  <c:y val="-2.157845552629344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Plantear inquietudes al gobierno</c:v>
                </c:pt>
                <c:pt idx="1">
                  <c:v>Conocer los resultados, avances e iniciativas del gobierno</c:v>
                </c:pt>
                <c:pt idx="2">
                  <c:v>Debatir los temas que son de interés para los colombianos</c:v>
                </c:pt>
                <c:pt idx="3">
                  <c:v>Hacer seguimiento / vigilar / controlar las acciones del gobierno</c:v>
                </c:pt>
                <c:pt idx="4">
                  <c:v>Hacer llegar propuestas y/o iniciativas al gobierno/ Proponer soluciones de problemas que lo afectan</c:v>
                </c:pt>
                <c:pt idx="5">
                  <c:v>Aportar en la construcción de las  políticas publicas</c:v>
                </c:pt>
              </c:strCache>
            </c:strRef>
          </c:cat>
          <c:val>
            <c:numRef>
              <c:f>Hoja1!$B$2:$B$7</c:f>
              <c:numCache>
                <c:formatCode>###0%</c:formatCode>
                <c:ptCount val="6"/>
                <c:pt idx="1">
                  <c:v>1.6648989550078475E-2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1"/>
              <c:layout>
                <c:manualLayout>
                  <c:x val="0"/>
                  <c:y val="4.315691105258704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Plantear inquietudes al gobierno</c:v>
                </c:pt>
                <c:pt idx="1">
                  <c:v>Conocer los resultados, avances e iniciativas del gobierno</c:v>
                </c:pt>
                <c:pt idx="2">
                  <c:v>Debatir los temas que son de interés para los colombianos</c:v>
                </c:pt>
                <c:pt idx="3">
                  <c:v>Hacer seguimiento / vigilar / controlar las acciones del gobierno</c:v>
                </c:pt>
                <c:pt idx="4">
                  <c:v>Hacer llegar propuestas y/o iniciativas al gobierno/ Proponer soluciones de problemas que lo afectan</c:v>
                </c:pt>
                <c:pt idx="5">
                  <c:v>Aportar en la construcción de las  políticas publicas</c:v>
                </c:pt>
              </c:strCache>
            </c:strRef>
          </c:cat>
          <c:val>
            <c:numRef>
              <c:f>Hoja1!$C$2:$C$7</c:f>
              <c:numCache>
                <c:formatCode>###0%</c:formatCode>
                <c:ptCount val="6"/>
                <c:pt idx="0">
                  <c:v>0.40958700509054574</c:v>
                </c:pt>
                <c:pt idx="1">
                  <c:v>4.971995486875614E-2</c:v>
                </c:pt>
                <c:pt idx="2">
                  <c:v>1.0726512337569825E-2</c:v>
                </c:pt>
                <c:pt idx="3">
                  <c:v>0.48880530707472242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Plantear inquietudes al gobierno</c:v>
                </c:pt>
                <c:pt idx="1">
                  <c:v>Conocer los resultados, avances e iniciativas del gobierno</c:v>
                </c:pt>
                <c:pt idx="2">
                  <c:v>Debatir los temas que son de interés para los colombianos</c:v>
                </c:pt>
                <c:pt idx="3">
                  <c:v>Hacer seguimiento / vigilar / controlar las acciones del gobierno</c:v>
                </c:pt>
                <c:pt idx="4">
                  <c:v>Hacer llegar propuestas y/o iniciativas al gobierno/ Proponer soluciones de problemas que lo afectan</c:v>
                </c:pt>
                <c:pt idx="5">
                  <c:v>Aportar en la construcción de las  políticas publicas</c:v>
                </c:pt>
              </c:strCache>
            </c:strRef>
          </c:cat>
          <c:val>
            <c:numRef>
              <c:f>Hoja1!$D$2:$D$7</c:f>
              <c:numCache>
                <c:formatCode>###0%</c:formatCode>
                <c:ptCount val="6"/>
                <c:pt idx="0">
                  <c:v>0.25886695603171661</c:v>
                </c:pt>
                <c:pt idx="1">
                  <c:v>0.6020650537218819</c:v>
                </c:pt>
                <c:pt idx="2">
                  <c:v>0.39072463230731153</c:v>
                </c:pt>
                <c:pt idx="3">
                  <c:v>0.14502567639553168</c:v>
                </c:pt>
                <c:pt idx="4">
                  <c:v>0.65617230400802495</c:v>
                </c:pt>
                <c:pt idx="5">
                  <c:v>0.11268024336615894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Plantear inquietudes al gobierno</c:v>
                </c:pt>
                <c:pt idx="1">
                  <c:v>Conocer los resultados, avances e iniciativas del gobierno</c:v>
                </c:pt>
                <c:pt idx="2">
                  <c:v>Debatir los temas que son de interés para los colombianos</c:v>
                </c:pt>
                <c:pt idx="3">
                  <c:v>Hacer seguimiento / vigilar / controlar las acciones del gobierno</c:v>
                </c:pt>
                <c:pt idx="4">
                  <c:v>Hacer llegar propuestas y/o iniciativas al gobierno/ Proponer soluciones de problemas que lo afectan</c:v>
                </c:pt>
                <c:pt idx="5">
                  <c:v>Aportar en la construcción de las  políticas publicas</c:v>
                </c:pt>
              </c:strCache>
            </c:strRef>
          </c:cat>
          <c:val>
            <c:numRef>
              <c:f>Hoja1!$E$2:$E$7</c:f>
              <c:numCache>
                <c:formatCode>###0%</c:formatCode>
                <c:ptCount val="6"/>
                <c:pt idx="0">
                  <c:v>0.31646573584603732</c:v>
                </c:pt>
                <c:pt idx="1">
                  <c:v>0.31501577761677546</c:v>
                </c:pt>
                <c:pt idx="2">
                  <c:v>0.59854885535511893</c:v>
                </c:pt>
                <c:pt idx="3">
                  <c:v>0.35980831967269722</c:v>
                </c:pt>
                <c:pt idx="4">
                  <c:v>0.34382769599197555</c:v>
                </c:pt>
                <c:pt idx="5">
                  <c:v>0.88731975663384166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5 - Muy Satisfecho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Plantear inquietudes al gobierno</c:v>
                </c:pt>
                <c:pt idx="1">
                  <c:v>Conocer los resultados, avances e iniciativas del gobierno</c:v>
                </c:pt>
                <c:pt idx="2">
                  <c:v>Debatir los temas que son de interés para los colombianos</c:v>
                </c:pt>
                <c:pt idx="3">
                  <c:v>Hacer seguimiento / vigilar / controlar las acciones del gobierno</c:v>
                </c:pt>
                <c:pt idx="4">
                  <c:v>Hacer llegar propuestas y/o iniciativas al gobierno/ Proponer soluciones de problemas que lo afectan</c:v>
                </c:pt>
                <c:pt idx="5">
                  <c:v>Aportar en la construcción de las  políticas publicas</c:v>
                </c:pt>
              </c:strCache>
            </c:strRef>
          </c:cat>
          <c:val>
            <c:numRef>
              <c:f>Hoja1!$F$2:$F$7</c:f>
              <c:numCache>
                <c:formatCode>###0%</c:formatCode>
                <c:ptCount val="6"/>
                <c:pt idx="0">
                  <c:v>1.5080303031700543E-2</c:v>
                </c:pt>
                <c:pt idx="1">
                  <c:v>1.6550224242509095E-2</c:v>
                </c:pt>
                <c:pt idx="3">
                  <c:v>6.360696857049342E-3</c:v>
                </c:pt>
              </c:numCache>
            </c:numRef>
          </c:val>
        </c:ser>
        <c:gapWidth val="30"/>
        <c:overlap val="100"/>
        <c:axId val="164536320"/>
        <c:axId val="164537856"/>
      </c:barChart>
      <c:catAx>
        <c:axId val="164536320"/>
        <c:scaling>
          <c:orientation val="maxMin"/>
        </c:scaling>
        <c:delete val="1"/>
        <c:axPos val="l"/>
        <c:numFmt formatCode="General" sourceLinked="1"/>
        <c:tickLblPos val="none"/>
        <c:crossAx val="164537856"/>
        <c:crosses val="autoZero"/>
        <c:auto val="1"/>
        <c:lblAlgn val="ctr"/>
        <c:lblOffset val="100"/>
      </c:catAx>
      <c:valAx>
        <c:axId val="164537856"/>
        <c:scaling>
          <c:orientation val="minMax"/>
        </c:scaling>
        <c:delete val="1"/>
        <c:axPos val="t"/>
        <c:numFmt formatCode="0%" sourceLinked="1"/>
        <c:tickLblPos val="none"/>
        <c:crossAx val="1645363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800" b="0">
          <a:solidFill>
            <a:schemeClr val="tx2"/>
          </a:solidFill>
        </a:defRPr>
      </a:pPr>
      <a:endParaRPr lang="es-CO"/>
    </a:p>
  </c:txPr>
  <c:externalData r:id="rId1"/>
</c:chartSpace>
</file>

<file path=ppt/charts/chart20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47829066750867838"/>
          <c:y val="4.1116617853559724E-2"/>
          <c:w val="0.52170933249132356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6"/>
              <c:layout>
                <c:manualLayout>
                  <c:x val="-4.1871151945225234E-2"/>
                  <c:y val="-3.9621715570367219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Aportar en la construcción de las  políticas publicas</c:v>
                </c:pt>
                <c:pt idx="1">
                  <c:v>Plantear inquietudes al gobierno</c:v>
                </c:pt>
                <c:pt idx="2">
                  <c:v>Conocer los resultados, avances e iniciativas del gobierno</c:v>
                </c:pt>
                <c:pt idx="3">
                  <c:v>Hacer seguimiento / vigilar / controlar las acciones del gobierno</c:v>
                </c:pt>
                <c:pt idx="4">
                  <c:v>Hacer llegar propuestas y/o iniciativas al gobierno/ Proponer soluciones de problemas que lo afectan</c:v>
                </c:pt>
                <c:pt idx="5">
                  <c:v>Debatir los temas que son de interés para los colombianos</c:v>
                </c:pt>
              </c:strCache>
            </c:strRef>
          </c:cat>
          <c:val>
            <c:numRef>
              <c:f>Hoja1!$B$2:$B$7</c:f>
              <c:numCache>
                <c:formatCode>###0%</c:formatCode>
                <c:ptCount val="6"/>
                <c:pt idx="0">
                  <c:v>0.45756589096520234</c:v>
                </c:pt>
                <c:pt idx="1">
                  <c:v>0.39576656983762959</c:v>
                </c:pt>
                <c:pt idx="2">
                  <c:v>0.26638403233639385</c:v>
                </c:pt>
                <c:pt idx="3">
                  <c:v>0.26297533416206026</c:v>
                </c:pt>
                <c:pt idx="4">
                  <c:v>0.20365121988507806</c:v>
                </c:pt>
                <c:pt idx="5">
                  <c:v>0.17741278031787597</c:v>
                </c:pt>
              </c:numCache>
            </c:numRef>
          </c:val>
        </c:ser>
        <c:gapWidth val="10"/>
        <c:axId val="164598528"/>
        <c:axId val="164600064"/>
      </c:barChart>
      <c:catAx>
        <c:axId val="164598528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/>
            </a:pPr>
            <a:endParaRPr lang="es-CO"/>
          </a:p>
        </c:txPr>
        <c:crossAx val="164600064"/>
        <c:crosses val="autoZero"/>
        <c:auto val="1"/>
        <c:lblAlgn val="ctr"/>
        <c:lblOffset val="100"/>
      </c:catAx>
      <c:valAx>
        <c:axId val="164600064"/>
        <c:scaling>
          <c:orientation val="minMax"/>
        </c:scaling>
        <c:delete val="1"/>
        <c:axPos val="t"/>
        <c:numFmt formatCode="###0%" sourceLinked="1"/>
        <c:tickLblPos val="none"/>
        <c:crossAx val="1645985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600">
          <a:solidFill>
            <a:schemeClr val="tx2"/>
          </a:solidFill>
        </a:defRPr>
      </a:pPr>
      <a:endParaRPr lang="es-CO"/>
    </a:p>
  </c:txPr>
  <c:externalData r:id="rId1"/>
</c:chartSpace>
</file>

<file path=ppt/charts/chart20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47829066750867838"/>
          <c:y val="0"/>
          <c:w val="0.52170933249132356"/>
          <c:h val="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Aportar en la construcción de las  políticas publicas</c:v>
                </c:pt>
                <c:pt idx="1">
                  <c:v>Plantear inquietudes al gobierno</c:v>
                </c:pt>
                <c:pt idx="2">
                  <c:v>Conocer los resultados, avances e iniciativas del gobierno</c:v>
                </c:pt>
                <c:pt idx="3">
                  <c:v>Hacer seguimiento / vigilar / controlar las acciones del gobierno</c:v>
                </c:pt>
                <c:pt idx="4">
                  <c:v>Hacer llegar propuestas y/o iniciativas al gobierno/ Proponer soluciones de problemas que lo afectan</c:v>
                </c:pt>
                <c:pt idx="5">
                  <c:v>Debatir los temas que son de interés para los colombianos</c:v>
                </c:pt>
              </c:strCache>
            </c:strRef>
          </c:cat>
          <c:val>
            <c:numRef>
              <c:f>Hoja1!$B$2:$B$7</c:f>
              <c:numCache>
                <c:formatCode>###0%</c:formatCode>
                <c:ptCount val="6"/>
                <c:pt idx="0">
                  <c:v>0.16396729396467954</c:v>
                </c:pt>
                <c:pt idx="1">
                  <c:v>0.4790151082263584</c:v>
                </c:pt>
                <c:pt idx="2">
                  <c:v>0.79378361412067078</c:v>
                </c:pt>
                <c:pt idx="3">
                  <c:v>0.46361896635109623</c:v>
                </c:pt>
                <c:pt idx="4">
                  <c:v>0.56359137865518083</c:v>
                </c:pt>
                <c:pt idx="5">
                  <c:v>0.70317485359399456</c:v>
                </c:pt>
              </c:numCache>
            </c:numRef>
          </c:val>
        </c:ser>
        <c:gapWidth val="10"/>
        <c:axId val="164656640"/>
        <c:axId val="164658176"/>
      </c:barChart>
      <c:catAx>
        <c:axId val="164656640"/>
        <c:scaling>
          <c:orientation val="maxMin"/>
        </c:scaling>
        <c:delete val="1"/>
        <c:axPos val="l"/>
        <c:numFmt formatCode="General" sourceLinked="0"/>
        <c:tickLblPos val="none"/>
        <c:crossAx val="164658176"/>
        <c:crosses val="autoZero"/>
        <c:auto val="1"/>
        <c:lblAlgn val="ctr"/>
        <c:lblOffset val="100"/>
      </c:catAx>
      <c:valAx>
        <c:axId val="164658176"/>
        <c:scaling>
          <c:orientation val="minMax"/>
        </c:scaling>
        <c:delete val="1"/>
        <c:axPos val="t"/>
        <c:numFmt formatCode="###0%" sourceLinked="1"/>
        <c:tickLblPos val="none"/>
        <c:crossAx val="1646566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600">
          <a:solidFill>
            <a:schemeClr val="tx2"/>
          </a:solidFill>
        </a:defRPr>
      </a:pPr>
      <a:endParaRPr lang="es-CO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Todos los días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0.48592240939725762</c:v>
                </c:pt>
                <c:pt idx="1">
                  <c:v>0.54444353278848889</c:v>
                </c:pt>
                <c:pt idx="3">
                  <c:v>0.18976668781312031</c:v>
                </c:pt>
                <c:pt idx="4">
                  <c:v>0.15771112724165914</c:v>
                </c:pt>
                <c:pt idx="6">
                  <c:v>0.52755406147382145</c:v>
                </c:pt>
                <c:pt idx="7">
                  <c:v>0.49063581891773361</c:v>
                </c:pt>
                <c:pt idx="9">
                  <c:v>0.12809238264782977</c:v>
                </c:pt>
                <c:pt idx="10">
                  <c:v>9.7004397493783132E-2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Entre 4 y 6 veces por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5.3503377997916525E-2</c:v>
                </c:pt>
                <c:pt idx="1">
                  <c:v>9.1927299322270201E-2</c:v>
                </c:pt>
                <c:pt idx="3">
                  <c:v>5.3202198269348154E-2</c:v>
                </c:pt>
                <c:pt idx="4">
                  <c:v>8.6316225706771693E-2</c:v>
                </c:pt>
                <c:pt idx="6">
                  <c:v>9.0892558547347208E-2</c:v>
                </c:pt>
                <c:pt idx="7">
                  <c:v>0.14265121318087548</c:v>
                </c:pt>
                <c:pt idx="9">
                  <c:v>3.2884425488922481E-2</c:v>
                </c:pt>
                <c:pt idx="10">
                  <c:v>5.4618145958064662E-2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Entre 2 y 3 veces por semana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8.7131629278238212E-2</c:v>
                </c:pt>
                <c:pt idx="1">
                  <c:v>5.183881505791043E-2</c:v>
                </c:pt>
                <c:pt idx="3">
                  <c:v>0.11399836268637208</c:v>
                </c:pt>
                <c:pt idx="4">
                  <c:v>0.10582685823423942</c:v>
                </c:pt>
                <c:pt idx="6">
                  <c:v>0.13897569079642147</c:v>
                </c:pt>
                <c:pt idx="7">
                  <c:v>0.10920622951714339</c:v>
                </c:pt>
                <c:pt idx="9">
                  <c:v>0.11399790636118692</c:v>
                </c:pt>
                <c:pt idx="10">
                  <c:v>0.10593056853417515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1 vez a la semana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###0%</c:formatCode>
                <c:ptCount val="11"/>
                <c:pt idx="0">
                  <c:v>4.2970389300290408E-2</c:v>
                </c:pt>
                <c:pt idx="1">
                  <c:v>6.3833772824492804E-2</c:v>
                </c:pt>
                <c:pt idx="3">
                  <c:v>0.10495546663494344</c:v>
                </c:pt>
                <c:pt idx="4">
                  <c:v>7.9516472937071508E-2</c:v>
                </c:pt>
                <c:pt idx="6">
                  <c:v>4.6245720027430673E-2</c:v>
                </c:pt>
                <c:pt idx="7">
                  <c:v>6.5852037745515443E-2</c:v>
                </c:pt>
                <c:pt idx="9">
                  <c:v>0.10471858874793689</c:v>
                </c:pt>
                <c:pt idx="10">
                  <c:v>0.11093583328145179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Ocasionalmente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###0%</c:formatCode>
                <c:ptCount val="11"/>
                <c:pt idx="0">
                  <c:v>0.13966646812422068</c:v>
                </c:pt>
                <c:pt idx="1">
                  <c:v>0.11465756163103734</c:v>
                </c:pt>
                <c:pt idx="3">
                  <c:v>0.28494229346280636</c:v>
                </c:pt>
                <c:pt idx="4">
                  <c:v>0.35137882851382191</c:v>
                </c:pt>
                <c:pt idx="6">
                  <c:v>0.12067923066899262</c:v>
                </c:pt>
                <c:pt idx="7">
                  <c:v>0.11267824209101172</c:v>
                </c:pt>
                <c:pt idx="9">
                  <c:v>0.28363874662441468</c:v>
                </c:pt>
                <c:pt idx="10">
                  <c:v>0.3658075244199338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Nunca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0.19080572590207787</c:v>
                </c:pt>
                <c:pt idx="1">
                  <c:v>0.13329901837580249</c:v>
                </c:pt>
                <c:pt idx="3">
                  <c:v>0.25313499113341131</c:v>
                </c:pt>
                <c:pt idx="4">
                  <c:v>0.21925048736643885</c:v>
                </c:pt>
                <c:pt idx="6">
                  <c:v>7.5652738485986817E-2</c:v>
                </c:pt>
                <c:pt idx="7">
                  <c:v>7.8976458547721784E-2</c:v>
                </c:pt>
                <c:pt idx="9">
                  <c:v>0.33666795012971057</c:v>
                </c:pt>
                <c:pt idx="10">
                  <c:v>0.26570353031259275</c:v>
                </c:pt>
              </c:numCache>
            </c:numRef>
          </c:val>
        </c:ser>
        <c:gapWidth val="10"/>
        <c:overlap val="100"/>
        <c:axId val="125795328"/>
        <c:axId val="125817600"/>
      </c:barChart>
      <c:catAx>
        <c:axId val="12579532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25817600"/>
        <c:crosses val="autoZero"/>
        <c:auto val="1"/>
        <c:lblAlgn val="ctr"/>
        <c:lblOffset val="100"/>
      </c:catAx>
      <c:valAx>
        <c:axId val="125817600"/>
        <c:scaling>
          <c:orientation val="minMax"/>
        </c:scaling>
        <c:delete val="1"/>
        <c:axPos val="t"/>
        <c:numFmt formatCode="0%" sourceLinked="1"/>
        <c:tickLblPos val="none"/>
        <c:crossAx val="1257953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2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"/>
          <c:y val="0.17408762945379533"/>
          <c:w val="1"/>
          <c:h val="0.82591237054620459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Inmediatamente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Aportar en la construcción de las  políticas publicas</c:v>
                </c:pt>
                <c:pt idx="1">
                  <c:v>Plantear inquietudes al gobierno</c:v>
                </c:pt>
                <c:pt idx="2">
                  <c:v>Conocer los resultados, avances e iniciativas del gobierno</c:v>
                </c:pt>
                <c:pt idx="3">
                  <c:v>Hacer seguimiento / vigilar / controlar las acciones del gobierno</c:v>
                </c:pt>
                <c:pt idx="4">
                  <c:v>Hacer llegar propuestas y/o iniciativas al gobierno/ Proponer soluciones de problemas que lo afectan</c:v>
                </c:pt>
                <c:pt idx="5">
                  <c:v>Debatir los temas que son de interés para los colombianos</c:v>
                </c:pt>
              </c:strCache>
            </c:strRef>
          </c:cat>
          <c:val>
            <c:numRef>
              <c:f>Hoja1!$B$2:$B$7</c:f>
              <c:numCache>
                <c:formatCode>###0%</c:formatCode>
                <c:ptCount val="6"/>
                <c:pt idx="0">
                  <c:v>0.13271880352004145</c:v>
                </c:pt>
                <c:pt idx="1">
                  <c:v>0.18153654897876614</c:v>
                </c:pt>
                <c:pt idx="2">
                  <c:v>0.40389320778057458</c:v>
                </c:pt>
                <c:pt idx="3">
                  <c:v>0.17018317072525638</c:v>
                </c:pt>
                <c:pt idx="4">
                  <c:v>0.46400281487444101</c:v>
                </c:pt>
                <c:pt idx="5">
                  <c:v>0.52099364625165834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Entre 1 y 2 días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Aportar en la construcción de las  políticas publicas</c:v>
                </c:pt>
                <c:pt idx="1">
                  <c:v>Plantear inquietudes al gobierno</c:v>
                </c:pt>
                <c:pt idx="2">
                  <c:v>Conocer los resultados, avances e iniciativas del gobierno</c:v>
                </c:pt>
                <c:pt idx="3">
                  <c:v>Hacer seguimiento / vigilar / controlar las acciones del gobierno</c:v>
                </c:pt>
                <c:pt idx="4">
                  <c:v>Hacer llegar propuestas y/o iniciativas al gobierno/ Proponer soluciones de problemas que lo afectan</c:v>
                </c:pt>
                <c:pt idx="5">
                  <c:v>Debatir los temas que son de interés para los colombianos</c:v>
                </c:pt>
              </c:strCache>
            </c:strRef>
          </c:cat>
          <c:val>
            <c:numRef>
              <c:f>Hoja1!$C$2:$C$7</c:f>
              <c:numCache>
                <c:formatCode>###0%</c:formatCode>
                <c:ptCount val="6"/>
                <c:pt idx="0">
                  <c:v>0.5705785257663869</c:v>
                </c:pt>
                <c:pt idx="1">
                  <c:v>0.5423406879844358</c:v>
                </c:pt>
                <c:pt idx="2">
                  <c:v>0.50740395510744363</c:v>
                </c:pt>
                <c:pt idx="3">
                  <c:v>0.78135752670560432</c:v>
                </c:pt>
                <c:pt idx="4">
                  <c:v>0.47239672362283697</c:v>
                </c:pt>
                <c:pt idx="5">
                  <c:v>6.7133029889989024E-2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Entre 3 y 7 días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dLbl>
              <c:idx val="4"/>
              <c:layout>
                <c:manualLayout>
                  <c:x val="-6.783434319263688E-3"/>
                  <c:y val="-1.143312410116067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Aportar en la construcción de las  políticas publicas</c:v>
                </c:pt>
                <c:pt idx="1">
                  <c:v>Plantear inquietudes al gobierno</c:v>
                </c:pt>
                <c:pt idx="2">
                  <c:v>Conocer los resultados, avances e iniciativas del gobierno</c:v>
                </c:pt>
                <c:pt idx="3">
                  <c:v>Hacer seguimiento / vigilar / controlar las acciones del gobierno</c:v>
                </c:pt>
                <c:pt idx="4">
                  <c:v>Hacer llegar propuestas y/o iniciativas al gobierno/ Proponer soluciones de problemas que lo afectan</c:v>
                </c:pt>
                <c:pt idx="5">
                  <c:v>Debatir los temas que son de interés para los colombianos</c:v>
                </c:pt>
              </c:strCache>
            </c:strRef>
          </c:cat>
          <c:val>
            <c:numRef>
              <c:f>Hoja1!$D$2:$D$7</c:f>
              <c:numCache>
                <c:formatCode>###0%</c:formatCode>
                <c:ptCount val="6"/>
                <c:pt idx="0">
                  <c:v>0.29670267071357148</c:v>
                </c:pt>
                <c:pt idx="1">
                  <c:v>2.9606950317660349E-2</c:v>
                </c:pt>
                <c:pt idx="2">
                  <c:v>5.8139690699540184E-2</c:v>
                </c:pt>
                <c:pt idx="4">
                  <c:v>6.3600461502722902E-2</c:v>
                </c:pt>
                <c:pt idx="5">
                  <c:v>0.17326718342207736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En 2 semanas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0"/>
                  <c:y val="-3.4299372303481956E-2"/>
                </c:manualLayout>
              </c:layout>
              <c:spPr/>
              <c:txPr>
                <a:bodyPr/>
                <a:lstStyle/>
                <a:p>
                  <a:pPr>
                    <a:defRPr lang="es-CO" sz="700"/>
                  </a:pPr>
                  <a:endParaRPr lang="es-CO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spPr/>
              <c:txPr>
                <a:bodyPr/>
                <a:lstStyle/>
                <a:p>
                  <a:pPr>
                    <a:defRPr lang="es-CO" sz="700"/>
                  </a:pPr>
                  <a:endParaRPr lang="es-CO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6.783434319263688E-3"/>
                  <c:y val="2.8582810252901603E-2"/>
                </c:manualLayout>
              </c:layout>
              <c:spPr/>
              <c:txPr>
                <a:bodyPr/>
                <a:lstStyle/>
                <a:p>
                  <a:pPr>
                    <a:defRPr lang="es-CO" sz="700"/>
                  </a:pPr>
                  <a:endParaRPr lang="es-CO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"/>
                  <c:y val="1.1433124101160676E-2"/>
                </c:manualLayout>
              </c:layout>
              <c:spPr/>
              <c:txPr>
                <a:bodyPr/>
                <a:lstStyle/>
                <a:p>
                  <a:pPr>
                    <a:defRPr lang="es-CO" sz="700"/>
                  </a:pPr>
                  <a:endParaRPr lang="es-CO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delete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Aportar en la construcción de las  políticas publicas</c:v>
                </c:pt>
                <c:pt idx="1">
                  <c:v>Plantear inquietudes al gobierno</c:v>
                </c:pt>
                <c:pt idx="2">
                  <c:v>Conocer los resultados, avances e iniciativas del gobierno</c:v>
                </c:pt>
                <c:pt idx="3">
                  <c:v>Hacer seguimiento / vigilar / controlar las acciones del gobierno</c:v>
                </c:pt>
                <c:pt idx="4">
                  <c:v>Hacer llegar propuestas y/o iniciativas al gobierno/ Proponer soluciones de problemas que lo afectan</c:v>
                </c:pt>
                <c:pt idx="5">
                  <c:v>Debatir los temas que son de interés para los colombianos</c:v>
                </c:pt>
              </c:strCache>
            </c:strRef>
          </c:cat>
          <c:val>
            <c:numRef>
              <c:f>Hoja1!$E$2:$E$7</c:f>
              <c:numCache>
                <c:formatCode>General</c:formatCode>
                <c:ptCount val="6"/>
                <c:pt idx="2" formatCode="###0%">
                  <c:v>3.0563146412441251E-2</c:v>
                </c:pt>
                <c:pt idx="5" formatCode="###0%">
                  <c:v>8.6610154628038019E-2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Más de 2 semanas</c:v>
                </c:pt>
              </c:strCache>
            </c:strRef>
          </c:tx>
          <c:dLbls>
            <c:dLbl>
              <c:idx val="1"/>
              <c:layout>
                <c:manualLayout>
                  <c:x val="0"/>
                  <c:y val="-2.858236012990556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elete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Aportar en la construcción de las  políticas publicas</c:v>
                </c:pt>
                <c:pt idx="1">
                  <c:v>Plantear inquietudes al gobierno</c:v>
                </c:pt>
                <c:pt idx="2">
                  <c:v>Conocer los resultados, avances e iniciativas del gobierno</c:v>
                </c:pt>
                <c:pt idx="3">
                  <c:v>Hacer seguimiento / vigilar / controlar las acciones del gobierno</c:v>
                </c:pt>
                <c:pt idx="4">
                  <c:v>Hacer llegar propuestas y/o iniciativas al gobierno/ Proponer soluciones de problemas que lo afectan</c:v>
                </c:pt>
                <c:pt idx="5">
                  <c:v>Debatir los temas que son de interés para los colombianos</c:v>
                </c:pt>
              </c:strCache>
            </c:strRef>
          </c:cat>
          <c:val>
            <c:numRef>
              <c:f>Hoja1!$F$2:$F$7</c:f>
              <c:numCache>
                <c:formatCode>###0%</c:formatCode>
                <c:ptCount val="6"/>
                <c:pt idx="1">
                  <c:v>0.24651581271913744</c:v>
                </c:pt>
                <c:pt idx="3">
                  <c:v>4.8459302569138385E-2</c:v>
                </c:pt>
                <c:pt idx="5">
                  <c:v>0.15199598580823775</c:v>
                </c:pt>
              </c:numCache>
            </c:numRef>
          </c:val>
        </c:ser>
        <c:gapWidth val="30"/>
        <c:overlap val="100"/>
        <c:axId val="164733696"/>
        <c:axId val="164735232"/>
      </c:barChart>
      <c:catAx>
        <c:axId val="164733696"/>
        <c:scaling>
          <c:orientation val="maxMin"/>
        </c:scaling>
        <c:delete val="1"/>
        <c:axPos val="l"/>
        <c:numFmt formatCode="General" sourceLinked="1"/>
        <c:tickLblPos val="none"/>
        <c:crossAx val="164735232"/>
        <c:crosses val="autoZero"/>
        <c:auto val="1"/>
        <c:lblAlgn val="ctr"/>
        <c:lblOffset val="100"/>
      </c:catAx>
      <c:valAx>
        <c:axId val="164735232"/>
        <c:scaling>
          <c:orientation val="minMax"/>
        </c:scaling>
        <c:delete val="1"/>
        <c:axPos val="t"/>
        <c:numFmt formatCode="0%" sourceLinked="1"/>
        <c:tickLblPos val="none"/>
        <c:crossAx val="1647336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800" b="0">
          <a:solidFill>
            <a:schemeClr val="tx2"/>
          </a:solidFill>
        </a:defRPr>
      </a:pPr>
      <a:endParaRPr lang="es-CO"/>
    </a:p>
  </c:txPr>
  <c:externalData r:id="rId1"/>
</c:chartSpace>
</file>

<file path=ppt/charts/chart2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>
        <c:manualLayout>
          <c:layoutTarget val="inner"/>
          <c:xMode val="edge"/>
          <c:yMode val="edge"/>
          <c:x val="0"/>
          <c:y val="0.17408762945379533"/>
          <c:w val="1"/>
          <c:h val="0.82591237054620459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1 - Muy insatisfecho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0"/>
                  <c:y val="4.5976821269115419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Aportar en la construcción de las  políticas publicas</c:v>
                </c:pt>
                <c:pt idx="1">
                  <c:v>Plantear inquietudes al gobierno</c:v>
                </c:pt>
                <c:pt idx="2">
                  <c:v>Conocer los resultados, avances e iniciativas del gobierno</c:v>
                </c:pt>
                <c:pt idx="3">
                  <c:v>Hacer seguimiento / vigilar / controlar las acciones del gobierno</c:v>
                </c:pt>
                <c:pt idx="4">
                  <c:v>Hacer llegar propuestas y/o iniciativas al gobierno/ Proponer soluciones de problemas que lo afectan</c:v>
                </c:pt>
                <c:pt idx="5">
                  <c:v>Debatir los temas que son de interés para los colombianos</c:v>
                </c:pt>
              </c:strCache>
            </c:strRef>
          </c:cat>
          <c:val>
            <c:numRef>
              <c:f>Hoja1!$B$2:$B$7</c:f>
              <c:numCache>
                <c:formatCode>General</c:formatCode>
                <c:ptCount val="6"/>
                <c:pt idx="2" formatCode="###0%">
                  <c:v>2.7601201210633749E-2</c:v>
                </c:pt>
                <c:pt idx="4" formatCode="###0%">
                  <c:v>0.15797998032591401</c:v>
                </c:pt>
                <c:pt idx="5" formatCode="###0%">
                  <c:v>6.0171350982938493E-2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Aportar en la construcción de las  políticas publicas</c:v>
                </c:pt>
                <c:pt idx="1">
                  <c:v>Plantear inquietudes al gobierno</c:v>
                </c:pt>
                <c:pt idx="2">
                  <c:v>Conocer los resultados, avances e iniciativas del gobierno</c:v>
                </c:pt>
                <c:pt idx="3">
                  <c:v>Hacer seguimiento / vigilar / controlar las acciones del gobierno</c:v>
                </c:pt>
                <c:pt idx="4">
                  <c:v>Hacer llegar propuestas y/o iniciativas al gobierno/ Proponer soluciones de problemas que lo afectan</c:v>
                </c:pt>
                <c:pt idx="5">
                  <c:v>Debatir los temas que son de interés para los colombianos</c:v>
                </c:pt>
              </c:strCache>
            </c:strRef>
          </c:cat>
          <c:val>
            <c:numRef>
              <c:f>Hoja1!$C$2:$C$7</c:f>
              <c:numCache>
                <c:formatCode>###0%</c:formatCode>
                <c:ptCount val="6"/>
                <c:pt idx="1">
                  <c:v>0.20227862770045552</c:v>
                </c:pt>
                <c:pt idx="3">
                  <c:v>3.2751285862528012E-2</c:v>
                </c:pt>
                <c:pt idx="4">
                  <c:v>6.3600461502722902E-2</c:v>
                </c:pt>
                <c:pt idx="5">
                  <c:v>1.2855231232772277E-2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dLbl>
              <c:idx val="3"/>
              <c:layout>
                <c:manualLayout>
                  <c:x val="7.9650648135870222E-2"/>
                  <c:y val="5.6636366210743977E-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Aportar en la construcción de las  políticas publicas</c:v>
                </c:pt>
                <c:pt idx="1">
                  <c:v>Plantear inquietudes al gobierno</c:v>
                </c:pt>
                <c:pt idx="2">
                  <c:v>Conocer los resultados, avances e iniciativas del gobierno</c:v>
                </c:pt>
                <c:pt idx="3">
                  <c:v>Hacer seguimiento / vigilar / controlar las acciones del gobierno</c:v>
                </c:pt>
                <c:pt idx="4">
                  <c:v>Hacer llegar propuestas y/o iniciativas al gobierno/ Proponer soluciones de problemas que lo afectan</c:v>
                </c:pt>
                <c:pt idx="5">
                  <c:v>Debatir los temas que son de interés para los colombianos</c:v>
                </c:pt>
              </c:strCache>
            </c:strRef>
          </c:cat>
          <c:val>
            <c:numRef>
              <c:f>Hoja1!$D$2:$D$7</c:f>
              <c:numCache>
                <c:formatCode>###0%</c:formatCode>
                <c:ptCount val="6"/>
                <c:pt idx="0">
                  <c:v>0.70329732928642852</c:v>
                </c:pt>
                <c:pt idx="1">
                  <c:v>0.35266217823667606</c:v>
                </c:pt>
                <c:pt idx="2">
                  <c:v>0.58419630145160295</c:v>
                </c:pt>
                <c:pt idx="3">
                  <c:v>4.8517356202189867E-2</c:v>
                </c:pt>
                <c:pt idx="4">
                  <c:v>0.6374033975744805</c:v>
                </c:pt>
                <c:pt idx="5">
                  <c:v>0.19649448143571996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Aportar en la construcción de las  políticas publicas</c:v>
                </c:pt>
                <c:pt idx="1">
                  <c:v>Plantear inquietudes al gobierno</c:v>
                </c:pt>
                <c:pt idx="2">
                  <c:v>Conocer los resultados, avances e iniciativas del gobierno</c:v>
                </c:pt>
                <c:pt idx="3">
                  <c:v>Hacer seguimiento / vigilar / controlar las acciones del gobierno</c:v>
                </c:pt>
                <c:pt idx="4">
                  <c:v>Hacer llegar propuestas y/o iniciativas al gobierno/ Proponer soluciones de problemas que lo afectan</c:v>
                </c:pt>
                <c:pt idx="5">
                  <c:v>Debatir los temas que son de interés para los colombianos</c:v>
                </c:pt>
              </c:strCache>
            </c:strRef>
          </c:cat>
          <c:val>
            <c:numRef>
              <c:f>Hoja1!$E$2:$E$7</c:f>
              <c:numCache>
                <c:formatCode>###0%</c:formatCode>
                <c:ptCount val="6"/>
                <c:pt idx="0">
                  <c:v>0.29670267071357148</c:v>
                </c:pt>
                <c:pt idx="1">
                  <c:v>0.34889963298454907</c:v>
                </c:pt>
                <c:pt idx="2">
                  <c:v>0.29531930244764187</c:v>
                </c:pt>
                <c:pt idx="3">
                  <c:v>0.9187313579352826</c:v>
                </c:pt>
                <c:pt idx="4">
                  <c:v>0.14101616059688382</c:v>
                </c:pt>
                <c:pt idx="5">
                  <c:v>0.73047893634857042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5 - Muy Satisfecho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Aportar en la construcción de las  políticas publicas</c:v>
                </c:pt>
                <c:pt idx="1">
                  <c:v>Plantear inquietudes al gobierno</c:v>
                </c:pt>
                <c:pt idx="2">
                  <c:v>Conocer los resultados, avances e iniciativas del gobierno</c:v>
                </c:pt>
                <c:pt idx="3">
                  <c:v>Hacer seguimiento / vigilar / controlar las acciones del gobierno</c:v>
                </c:pt>
                <c:pt idx="4">
                  <c:v>Hacer llegar propuestas y/o iniciativas al gobierno/ Proponer soluciones de problemas que lo afectan</c:v>
                </c:pt>
                <c:pt idx="5">
                  <c:v>Debatir los temas que son de interés para los colombianos</c:v>
                </c:pt>
              </c:strCache>
            </c:strRef>
          </c:cat>
          <c:val>
            <c:numRef>
              <c:f>Hoja1!$F$2:$F$7</c:f>
              <c:numCache>
                <c:formatCode>###0%</c:formatCode>
                <c:ptCount val="6"/>
                <c:pt idx="1">
                  <c:v>9.6159561078319702E-2</c:v>
                </c:pt>
                <c:pt idx="2">
                  <c:v>9.2883194890121409E-2</c:v>
                </c:pt>
              </c:numCache>
            </c:numRef>
          </c:val>
        </c:ser>
        <c:gapWidth val="30"/>
        <c:overlap val="100"/>
        <c:axId val="164911360"/>
        <c:axId val="164921344"/>
      </c:barChart>
      <c:catAx>
        <c:axId val="164911360"/>
        <c:scaling>
          <c:orientation val="maxMin"/>
        </c:scaling>
        <c:delete val="1"/>
        <c:axPos val="l"/>
        <c:numFmt formatCode="General" sourceLinked="1"/>
        <c:tickLblPos val="none"/>
        <c:crossAx val="164921344"/>
        <c:crosses val="autoZero"/>
        <c:auto val="1"/>
        <c:lblAlgn val="ctr"/>
        <c:lblOffset val="100"/>
      </c:catAx>
      <c:valAx>
        <c:axId val="164921344"/>
        <c:scaling>
          <c:orientation val="minMax"/>
        </c:scaling>
        <c:delete val="1"/>
        <c:axPos val="t"/>
        <c:numFmt formatCode="0%" sourceLinked="1"/>
        <c:tickLblPos val="none"/>
        <c:crossAx val="1649113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800" b="0">
          <a:solidFill>
            <a:schemeClr val="tx2"/>
          </a:solidFill>
        </a:defRPr>
      </a:pPr>
      <a:endParaRPr lang="es-CO"/>
    </a:p>
  </c:txPr>
  <c:externalData r:id="rId1"/>
</c:chartSpace>
</file>

<file path=ppt/charts/chart2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.26309042684862333"/>
          <c:y val="3.7308888755950204E-2"/>
          <c:w val="0.7110832080375642"/>
          <c:h val="0.92538222248809965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 b="1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Hoja1!$A$2:$A$18</c:f>
              <c:numCache>
                <c:formatCode>General</c:formatCode>
                <c:ptCount val="17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Hoja1!$B$2:$B$18</c:f>
              <c:numCache>
                <c:formatCode>###0%</c:formatCode>
                <c:ptCount val="17"/>
                <c:pt idx="0">
                  <c:v>0.55878767735142765</c:v>
                </c:pt>
                <c:pt idx="1">
                  <c:v>0.40601239965124897</c:v>
                </c:pt>
                <c:pt idx="3">
                  <c:v>0.70430953255606388</c:v>
                </c:pt>
                <c:pt idx="4">
                  <c:v>0.89347949051328412</c:v>
                </c:pt>
                <c:pt idx="6">
                  <c:v>0.60582721075978641</c:v>
                </c:pt>
                <c:pt idx="7">
                  <c:v>0.36881753916028454</c:v>
                </c:pt>
                <c:pt idx="9">
                  <c:v>0.78769605913265739</c:v>
                </c:pt>
                <c:pt idx="10">
                  <c:v>0.68278960234746233</c:v>
                </c:pt>
                <c:pt idx="12">
                  <c:v>0.57285788506246249</c:v>
                </c:pt>
                <c:pt idx="13">
                  <c:v>0.61882682533346423</c:v>
                </c:pt>
                <c:pt idx="15">
                  <c:v>0.80916878535920456</c:v>
                </c:pt>
                <c:pt idx="16">
                  <c:v>0.33409573078906951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 b="1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Hoja1!$A$2:$A$18</c:f>
              <c:numCache>
                <c:formatCode>General</c:formatCode>
                <c:ptCount val="17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Hoja1!$C$2:$C$18</c:f>
              <c:numCache>
                <c:formatCode>###0%</c:formatCode>
                <c:ptCount val="17"/>
                <c:pt idx="0">
                  <c:v>0.44121232264857269</c:v>
                </c:pt>
                <c:pt idx="1">
                  <c:v>0.59398760034875142</c:v>
                </c:pt>
                <c:pt idx="3">
                  <c:v>0.29569046744393651</c:v>
                </c:pt>
                <c:pt idx="4">
                  <c:v>0.10652050948671647</c:v>
                </c:pt>
                <c:pt idx="6">
                  <c:v>0.39417278924021476</c:v>
                </c:pt>
                <c:pt idx="7">
                  <c:v>0.63118246083971552</c:v>
                </c:pt>
                <c:pt idx="9">
                  <c:v>0.21230394086734292</c:v>
                </c:pt>
                <c:pt idx="10">
                  <c:v>0.31721039765253839</c:v>
                </c:pt>
                <c:pt idx="12">
                  <c:v>0.42714211493753701</c:v>
                </c:pt>
                <c:pt idx="13">
                  <c:v>0.38117317466653616</c:v>
                </c:pt>
                <c:pt idx="15">
                  <c:v>0.19083121464079503</c:v>
                </c:pt>
                <c:pt idx="16">
                  <c:v>0.6659042692109306</c:v>
                </c:pt>
              </c:numCache>
            </c:numRef>
          </c:val>
        </c:ser>
        <c:gapWidth val="10"/>
        <c:overlap val="100"/>
        <c:axId val="164993664"/>
        <c:axId val="165003648"/>
      </c:barChart>
      <c:catAx>
        <c:axId val="164993664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800">
                <a:solidFill>
                  <a:schemeClr val="tx2"/>
                </a:solidFill>
              </a:defRPr>
            </a:pPr>
            <a:endParaRPr lang="es-CO"/>
          </a:p>
        </c:txPr>
        <c:crossAx val="165003648"/>
        <c:crosses val="autoZero"/>
        <c:auto val="1"/>
        <c:lblAlgn val="ctr"/>
        <c:lblOffset val="100"/>
      </c:catAx>
      <c:valAx>
        <c:axId val="165003648"/>
        <c:scaling>
          <c:orientation val="minMax"/>
        </c:scaling>
        <c:delete val="1"/>
        <c:axPos val="t"/>
        <c:numFmt formatCode="0%" sourceLinked="1"/>
        <c:tickLblPos val="none"/>
        <c:crossAx val="1649936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es-CO"/>
    </a:p>
  </c:txPr>
  <c:externalData r:id="rId1"/>
</c:chartSpace>
</file>

<file path=ppt/charts/chart2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.26309042684862333"/>
          <c:y val="3.7308888755950204E-2"/>
          <c:w val="0.7110832080375642"/>
          <c:h val="0.92538222248809965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 b="1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Hoja1!$A$2:$A$18</c:f>
              <c:numCache>
                <c:formatCode>General</c:formatCode>
                <c:ptCount val="17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Hoja1!$B$2:$B$18</c:f>
              <c:numCache>
                <c:formatCode>###0%</c:formatCode>
                <c:ptCount val="17"/>
                <c:pt idx="0">
                  <c:v>0.92961079986239681</c:v>
                </c:pt>
                <c:pt idx="1">
                  <c:v>0.32071891784352746</c:v>
                </c:pt>
                <c:pt idx="3">
                  <c:v>0.92219343251326014</c:v>
                </c:pt>
                <c:pt idx="4">
                  <c:v>0.81433413743097394</c:v>
                </c:pt>
                <c:pt idx="6">
                  <c:v>0.85495308538529491</c:v>
                </c:pt>
                <c:pt idx="7">
                  <c:v>0.77172441923007873</c:v>
                </c:pt>
                <c:pt idx="9">
                  <c:v>0.94131158021890349</c:v>
                </c:pt>
                <c:pt idx="10">
                  <c:v>0.23405254380077489</c:v>
                </c:pt>
                <c:pt idx="12">
                  <c:v>0.36754986256781585</c:v>
                </c:pt>
                <c:pt idx="13">
                  <c:v>0.50783215896132416</c:v>
                </c:pt>
                <c:pt idx="15">
                  <c:v>1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 b="1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Hoja1!$A$2:$A$18</c:f>
              <c:numCache>
                <c:formatCode>General</c:formatCode>
                <c:ptCount val="17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Hoja1!$C$2:$C$18</c:f>
              <c:numCache>
                <c:formatCode>###0%</c:formatCode>
                <c:ptCount val="17"/>
                <c:pt idx="0">
                  <c:v>7.0389200137602803E-2</c:v>
                </c:pt>
                <c:pt idx="1">
                  <c:v>0.67928108215647365</c:v>
                </c:pt>
                <c:pt idx="3">
                  <c:v>7.7806567486740377E-2</c:v>
                </c:pt>
                <c:pt idx="4">
                  <c:v>0.18566586256902612</c:v>
                </c:pt>
                <c:pt idx="6">
                  <c:v>0.14504691461470523</c:v>
                </c:pt>
                <c:pt idx="7">
                  <c:v>0.22827558076992244</c:v>
                </c:pt>
                <c:pt idx="9">
                  <c:v>5.8688419781096374E-2</c:v>
                </c:pt>
                <c:pt idx="10">
                  <c:v>0.765947456199226</c:v>
                </c:pt>
                <c:pt idx="12">
                  <c:v>0.63245013743218503</c:v>
                </c:pt>
                <c:pt idx="13">
                  <c:v>0.49216784103867556</c:v>
                </c:pt>
                <c:pt idx="16">
                  <c:v>1</c:v>
                </c:pt>
              </c:numCache>
            </c:numRef>
          </c:val>
        </c:ser>
        <c:gapWidth val="10"/>
        <c:overlap val="100"/>
        <c:axId val="165172352"/>
        <c:axId val="165173888"/>
      </c:barChart>
      <c:catAx>
        <c:axId val="165172352"/>
        <c:scaling>
          <c:orientation val="maxMin"/>
        </c:scaling>
        <c:delete val="1"/>
        <c:axPos val="l"/>
        <c:numFmt formatCode="General" sourceLinked="1"/>
        <c:tickLblPos val="none"/>
        <c:crossAx val="165173888"/>
        <c:crosses val="autoZero"/>
        <c:auto val="1"/>
        <c:lblAlgn val="ctr"/>
        <c:lblOffset val="100"/>
      </c:catAx>
      <c:valAx>
        <c:axId val="165173888"/>
        <c:scaling>
          <c:orientation val="minMax"/>
        </c:scaling>
        <c:delete val="1"/>
        <c:axPos val="t"/>
        <c:numFmt formatCode="0%" sourceLinked="1"/>
        <c:tickLblPos val="none"/>
        <c:crossAx val="1651723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es-CO"/>
    </a:p>
  </c:txPr>
  <c:externalData r:id="rId1"/>
</c:chartSpace>
</file>

<file path=ppt/charts/chart2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.26309042684862333"/>
          <c:y val="3.7308888755950204E-2"/>
          <c:w val="0.7110832080375642"/>
          <c:h val="0.92538222248809965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 b="1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Hoja1!$A$2:$A$18</c:f>
              <c:numCache>
                <c:formatCode>General</c:formatCode>
                <c:ptCount val="17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Hoja1!$B$2:$B$18</c:f>
              <c:numCache>
                <c:formatCode>###0%</c:formatCode>
                <c:ptCount val="17"/>
                <c:pt idx="0">
                  <c:v>1</c:v>
                </c:pt>
                <c:pt idx="1">
                  <c:v>1</c:v>
                </c:pt>
                <c:pt idx="3">
                  <c:v>0.49059792827692533</c:v>
                </c:pt>
                <c:pt idx="4">
                  <c:v>0.25827623349354095</c:v>
                </c:pt>
                <c:pt idx="6">
                  <c:v>0.30945013628711582</c:v>
                </c:pt>
                <c:pt idx="7">
                  <c:v>1</c:v>
                </c:pt>
                <c:pt idx="9">
                  <c:v>0.98395357922175386</c:v>
                </c:pt>
                <c:pt idx="10">
                  <c:v>1</c:v>
                </c:pt>
                <c:pt idx="12">
                  <c:v>0.71166210078856618</c:v>
                </c:pt>
                <c:pt idx="13">
                  <c:v>0.71166210078856618</c:v>
                </c:pt>
                <c:pt idx="15">
                  <c:v>1</c:v>
                </c:pt>
                <c:pt idx="16">
                  <c:v>1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 b="1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Hoja1!$A$2:$A$18</c:f>
              <c:numCache>
                <c:formatCode>General</c:formatCode>
                <c:ptCount val="17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Hoja1!$C$2:$C$18</c:f>
              <c:numCache>
                <c:formatCode>General</c:formatCode>
                <c:ptCount val="17"/>
                <c:pt idx="3" formatCode="###0%">
                  <c:v>0.5094020717230745</c:v>
                </c:pt>
                <c:pt idx="4" formatCode="###0%">
                  <c:v>0.74172376650645944</c:v>
                </c:pt>
                <c:pt idx="6" formatCode="###0%">
                  <c:v>0.69054986371288463</c:v>
                </c:pt>
                <c:pt idx="9" formatCode="###0%">
                  <c:v>1.6046420778245678E-2</c:v>
                </c:pt>
                <c:pt idx="12" formatCode="###0%">
                  <c:v>0.28833789921143382</c:v>
                </c:pt>
                <c:pt idx="13" formatCode="###0%">
                  <c:v>0.28833789921143382</c:v>
                </c:pt>
              </c:numCache>
            </c:numRef>
          </c:val>
        </c:ser>
        <c:gapWidth val="10"/>
        <c:overlap val="100"/>
        <c:axId val="165202944"/>
        <c:axId val="165208832"/>
      </c:barChart>
      <c:catAx>
        <c:axId val="165202944"/>
        <c:scaling>
          <c:orientation val="maxMin"/>
        </c:scaling>
        <c:delete val="1"/>
        <c:axPos val="l"/>
        <c:numFmt formatCode="General" sourceLinked="1"/>
        <c:tickLblPos val="none"/>
        <c:crossAx val="165208832"/>
        <c:crosses val="autoZero"/>
        <c:auto val="1"/>
        <c:lblAlgn val="ctr"/>
        <c:lblOffset val="100"/>
      </c:catAx>
      <c:valAx>
        <c:axId val="165208832"/>
        <c:scaling>
          <c:orientation val="minMax"/>
        </c:scaling>
        <c:delete val="1"/>
        <c:axPos val="t"/>
        <c:numFmt formatCode="0%" sourceLinked="1"/>
        <c:tickLblPos val="none"/>
        <c:crossAx val="1652029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es-CO"/>
    </a:p>
  </c:txPr>
  <c:externalData r:id="rId1"/>
</c:chartSpace>
</file>

<file path=ppt/charts/chart2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.26309042684862333"/>
          <c:y val="3.7308888755950204E-2"/>
          <c:w val="0.7110832080375642"/>
          <c:h val="0.92538222248809965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 b="1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Hoja1!$A$2:$A$18</c:f>
              <c:numCache>
                <c:formatCode>General</c:formatCode>
                <c:ptCount val="17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Hoja1!$B$2:$B$18</c:f>
              <c:numCache>
                <c:formatCode>General</c:formatCode>
                <c:ptCount val="17"/>
                <c:pt idx="0" formatCode="###0%">
                  <c:v>1</c:v>
                </c:pt>
                <c:pt idx="3" formatCode="###0%">
                  <c:v>1</c:v>
                </c:pt>
                <c:pt idx="4" formatCode="###0%">
                  <c:v>0.89282504602147617</c:v>
                </c:pt>
                <c:pt idx="16" formatCode="###0%">
                  <c:v>0.48581456928334005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 b="1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Hoja1!$A$2:$A$18</c:f>
              <c:numCache>
                <c:formatCode>General</c:formatCode>
                <c:ptCount val="17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Hoja1!$C$2:$C$18</c:f>
              <c:numCache>
                <c:formatCode>General</c:formatCode>
                <c:ptCount val="17"/>
                <c:pt idx="4" formatCode="###0%">
                  <c:v>0.10717495397852431</c:v>
                </c:pt>
                <c:pt idx="16" formatCode="###0%">
                  <c:v>0.51418543071666001</c:v>
                </c:pt>
              </c:numCache>
            </c:numRef>
          </c:val>
        </c:ser>
        <c:gapWidth val="10"/>
        <c:overlap val="100"/>
        <c:axId val="165309056"/>
        <c:axId val="165314944"/>
      </c:barChart>
      <c:catAx>
        <c:axId val="16530905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800">
                <a:solidFill>
                  <a:schemeClr val="tx2"/>
                </a:solidFill>
              </a:defRPr>
            </a:pPr>
            <a:endParaRPr lang="es-CO"/>
          </a:p>
        </c:txPr>
        <c:crossAx val="165314944"/>
        <c:crosses val="autoZero"/>
        <c:auto val="1"/>
        <c:lblAlgn val="ctr"/>
        <c:lblOffset val="100"/>
      </c:catAx>
      <c:valAx>
        <c:axId val="165314944"/>
        <c:scaling>
          <c:orientation val="minMax"/>
        </c:scaling>
        <c:delete val="1"/>
        <c:axPos val="t"/>
        <c:numFmt formatCode="0%" sourceLinked="1"/>
        <c:tickLblPos val="none"/>
        <c:crossAx val="1653090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es-CO"/>
    </a:p>
  </c:txPr>
  <c:externalData r:id="rId1"/>
</c:chartSpace>
</file>

<file path=ppt/charts/chart2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.26309042684862333"/>
          <c:y val="3.7308888755950204E-2"/>
          <c:w val="0.7110832080375642"/>
          <c:h val="0.92538222248809965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 b="1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Hoja1!$A$2:$A$18</c:f>
              <c:numCache>
                <c:formatCode>General</c:formatCode>
                <c:ptCount val="17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Hoja1!$B$2:$B$18</c:f>
              <c:numCache>
                <c:formatCode>###0%</c:formatCode>
                <c:ptCount val="17"/>
                <c:pt idx="0">
                  <c:v>0.54437196463398363</c:v>
                </c:pt>
                <c:pt idx="1">
                  <c:v>0.76852339759646393</c:v>
                </c:pt>
                <c:pt idx="3">
                  <c:v>0.6269431232728645</c:v>
                </c:pt>
                <c:pt idx="4">
                  <c:v>0.76604857372137503</c:v>
                </c:pt>
                <c:pt idx="6">
                  <c:v>0.5932460641443692</c:v>
                </c:pt>
                <c:pt idx="7">
                  <c:v>0.85700542959724069</c:v>
                </c:pt>
                <c:pt idx="9">
                  <c:v>0.48145831832004626</c:v>
                </c:pt>
                <c:pt idx="10">
                  <c:v>1</c:v>
                </c:pt>
                <c:pt idx="12">
                  <c:v>0.25115823209045535</c:v>
                </c:pt>
                <c:pt idx="13">
                  <c:v>0.33987471726463447</c:v>
                </c:pt>
                <c:pt idx="15">
                  <c:v>0.56238378102092135</c:v>
                </c:pt>
                <c:pt idx="16">
                  <c:v>0.3352378275280643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 b="1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Hoja1!$A$2:$A$18</c:f>
              <c:numCache>
                <c:formatCode>General</c:formatCode>
                <c:ptCount val="17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Hoja1!$C$2:$C$18</c:f>
              <c:numCache>
                <c:formatCode>###0%</c:formatCode>
                <c:ptCount val="17"/>
                <c:pt idx="0">
                  <c:v>0.45562803536601681</c:v>
                </c:pt>
                <c:pt idx="1">
                  <c:v>0.23147660240353587</c:v>
                </c:pt>
                <c:pt idx="3">
                  <c:v>0.37305687672713606</c:v>
                </c:pt>
                <c:pt idx="4">
                  <c:v>0.23395142627862597</c:v>
                </c:pt>
                <c:pt idx="6">
                  <c:v>0.4067539358556303</c:v>
                </c:pt>
                <c:pt idx="7">
                  <c:v>0.14299457040275931</c:v>
                </c:pt>
                <c:pt idx="9">
                  <c:v>0.51854168167995429</c:v>
                </c:pt>
                <c:pt idx="10">
                  <c:v>0</c:v>
                </c:pt>
                <c:pt idx="12">
                  <c:v>0.74884176790954549</c:v>
                </c:pt>
                <c:pt idx="13">
                  <c:v>0.66012528273536664</c:v>
                </c:pt>
                <c:pt idx="15">
                  <c:v>0.43761621897907838</c:v>
                </c:pt>
                <c:pt idx="16">
                  <c:v>0.6647621724719357</c:v>
                </c:pt>
              </c:numCache>
            </c:numRef>
          </c:val>
        </c:ser>
        <c:gapWidth val="10"/>
        <c:overlap val="100"/>
        <c:axId val="165401728"/>
        <c:axId val="165403264"/>
      </c:barChart>
      <c:catAx>
        <c:axId val="165401728"/>
        <c:scaling>
          <c:orientation val="maxMin"/>
        </c:scaling>
        <c:delete val="1"/>
        <c:axPos val="l"/>
        <c:numFmt formatCode="General" sourceLinked="1"/>
        <c:tickLblPos val="none"/>
        <c:crossAx val="165403264"/>
        <c:crosses val="autoZero"/>
        <c:auto val="1"/>
        <c:lblAlgn val="ctr"/>
        <c:lblOffset val="100"/>
      </c:catAx>
      <c:valAx>
        <c:axId val="165403264"/>
        <c:scaling>
          <c:orientation val="minMax"/>
        </c:scaling>
        <c:delete val="1"/>
        <c:axPos val="t"/>
        <c:numFmt formatCode="0%" sourceLinked="1"/>
        <c:tickLblPos val="none"/>
        <c:crossAx val="1654017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es-CO"/>
    </a:p>
  </c:txPr>
  <c:externalData r:id="rId1"/>
</c:chartSpace>
</file>

<file path=ppt/charts/chart2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.26309042684862333"/>
          <c:y val="3.7308888755950204E-2"/>
          <c:w val="0.7110832080375642"/>
          <c:h val="0.92538222248809965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 b="1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Hoja1!$A$2:$A$18</c:f>
              <c:numCache>
                <c:formatCode>General</c:formatCode>
                <c:ptCount val="17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Hoja1!$B$2:$B$18</c:f>
              <c:numCache>
                <c:formatCode>###0%</c:formatCode>
                <c:ptCount val="17"/>
                <c:pt idx="0">
                  <c:v>0.7682609606680566</c:v>
                </c:pt>
                <c:pt idx="1">
                  <c:v>0.45653607212879149</c:v>
                </c:pt>
                <c:pt idx="3">
                  <c:v>0.70106157056804563</c:v>
                </c:pt>
                <c:pt idx="4">
                  <c:v>0.77249677279042761</c:v>
                </c:pt>
                <c:pt idx="6">
                  <c:v>0.62803903082813151</c:v>
                </c:pt>
                <c:pt idx="7">
                  <c:v>0.69414329183567169</c:v>
                </c:pt>
                <c:pt idx="9">
                  <c:v>0.95973910963855458</c:v>
                </c:pt>
                <c:pt idx="10">
                  <c:v>0.41894286499164479</c:v>
                </c:pt>
                <c:pt idx="12">
                  <c:v>0.64829338687490401</c:v>
                </c:pt>
                <c:pt idx="13">
                  <c:v>0.57628730116382987</c:v>
                </c:pt>
                <c:pt idx="15">
                  <c:v>0.93075138902749344</c:v>
                </c:pt>
                <c:pt idx="16">
                  <c:v>0.11205060316461714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 b="1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Hoja1!$A$2:$A$18</c:f>
              <c:numCache>
                <c:formatCode>General</c:formatCode>
                <c:ptCount val="17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Hoja1!$C$2:$C$18</c:f>
              <c:numCache>
                <c:formatCode>###0%</c:formatCode>
                <c:ptCount val="17"/>
                <c:pt idx="0">
                  <c:v>0.23173903933194351</c:v>
                </c:pt>
                <c:pt idx="1">
                  <c:v>0.54346392787120756</c:v>
                </c:pt>
                <c:pt idx="3">
                  <c:v>0.29893842943195492</c:v>
                </c:pt>
                <c:pt idx="4">
                  <c:v>0.22750322720957239</c:v>
                </c:pt>
                <c:pt idx="6">
                  <c:v>0.37196096917187016</c:v>
                </c:pt>
                <c:pt idx="7">
                  <c:v>0.30585670816432886</c:v>
                </c:pt>
                <c:pt idx="9">
                  <c:v>4.0260890361445985E-2</c:v>
                </c:pt>
                <c:pt idx="10">
                  <c:v>0.5810571350083551</c:v>
                </c:pt>
                <c:pt idx="12">
                  <c:v>0.35170661312509621</c:v>
                </c:pt>
                <c:pt idx="13">
                  <c:v>0.4237126988361698</c:v>
                </c:pt>
                <c:pt idx="15">
                  <c:v>6.924861097250673E-2</c:v>
                </c:pt>
                <c:pt idx="16">
                  <c:v>0.88794939683538332</c:v>
                </c:pt>
              </c:numCache>
            </c:numRef>
          </c:val>
        </c:ser>
        <c:gapWidth val="10"/>
        <c:overlap val="100"/>
        <c:axId val="165481472"/>
        <c:axId val="165483264"/>
      </c:barChart>
      <c:catAx>
        <c:axId val="165481472"/>
        <c:scaling>
          <c:orientation val="maxMin"/>
        </c:scaling>
        <c:delete val="1"/>
        <c:axPos val="l"/>
        <c:numFmt formatCode="General" sourceLinked="1"/>
        <c:tickLblPos val="none"/>
        <c:crossAx val="165483264"/>
        <c:crosses val="autoZero"/>
        <c:auto val="1"/>
        <c:lblAlgn val="ctr"/>
        <c:lblOffset val="100"/>
      </c:catAx>
      <c:valAx>
        <c:axId val="165483264"/>
        <c:scaling>
          <c:orientation val="minMax"/>
        </c:scaling>
        <c:delete val="1"/>
        <c:axPos val="t"/>
        <c:numFmt formatCode="0%" sourceLinked="1"/>
        <c:tickLblPos val="none"/>
        <c:crossAx val="1654814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es-CO"/>
    </a:p>
  </c:txPr>
  <c:externalData r:id="rId1"/>
</c:chartSpace>
</file>

<file path=ppt/charts/chart2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Inmediatamente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Hoja1!$B$2:$B$13</c:f>
              <c:numCache>
                <c:formatCode>###0%</c:formatCode>
                <c:ptCount val="12"/>
                <c:pt idx="0">
                  <c:v>0.66607887067567484</c:v>
                </c:pt>
                <c:pt idx="1">
                  <c:v>8.3077584822514816E-2</c:v>
                </c:pt>
                <c:pt idx="2">
                  <c:v>0.3395876867985545</c:v>
                </c:pt>
                <c:pt idx="3">
                  <c:v>0.4691454821833515</c:v>
                </c:pt>
                <c:pt idx="4">
                  <c:v>0.44286650646151193</c:v>
                </c:pt>
                <c:pt idx="5">
                  <c:v>0.74400212228228535</c:v>
                </c:pt>
                <c:pt idx="6">
                  <c:v>0.32231428922181626</c:v>
                </c:pt>
                <c:pt idx="7">
                  <c:v>5.3995488286488452E-2</c:v>
                </c:pt>
                <c:pt idx="8">
                  <c:v>0.19613480511526671</c:v>
                </c:pt>
                <c:pt idx="9">
                  <c:v>0.58555165103387063</c:v>
                </c:pt>
                <c:pt idx="10">
                  <c:v>0.67559064045925965</c:v>
                </c:pt>
                <c:pt idx="11">
                  <c:v>0.13271880352004145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Entre 1 y 2 días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Hoja1!$C$2:$C$13</c:f>
              <c:numCache>
                <c:formatCode>###0%</c:formatCode>
                <c:ptCount val="12"/>
                <c:pt idx="0">
                  <c:v>0.12991101047212436</c:v>
                </c:pt>
                <c:pt idx="1">
                  <c:v>0.82970898123679571</c:v>
                </c:pt>
                <c:pt idx="2">
                  <c:v>0.33001487856449829</c:v>
                </c:pt>
                <c:pt idx="3">
                  <c:v>0.45334764014927642</c:v>
                </c:pt>
                <c:pt idx="4">
                  <c:v>0.55713349353848884</c:v>
                </c:pt>
                <c:pt idx="5">
                  <c:v>0.17661622787433451</c:v>
                </c:pt>
                <c:pt idx="6">
                  <c:v>0.42292758633692051</c:v>
                </c:pt>
                <c:pt idx="7">
                  <c:v>0.94600451171351163</c:v>
                </c:pt>
                <c:pt idx="8">
                  <c:v>0.17708851987047741</c:v>
                </c:pt>
                <c:pt idx="9">
                  <c:v>0.29914527143577357</c:v>
                </c:pt>
                <c:pt idx="10">
                  <c:v>0.20625497689209979</c:v>
                </c:pt>
                <c:pt idx="11">
                  <c:v>0.5705785257663869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Entre 3 y 7 días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1.6930026334855974E-2"/>
                  <c:y val="1.555443424308657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386005266971185E-2"/>
                  <c:y val="2.333119208919505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6.783434319263688E-3"/>
                  <c:y val="-1.1433124101160676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0"/>
                  <c:y val="2.333119208919505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0"/>
                  <c:y val="1.944266007432914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Hoja1!$D$2:$D$13</c:f>
              <c:numCache>
                <c:formatCode>###0%</c:formatCode>
                <c:ptCount val="12"/>
                <c:pt idx="0">
                  <c:v>0.10785730695627625</c:v>
                </c:pt>
                <c:pt idx="1">
                  <c:v>8.7213433940689464E-2</c:v>
                </c:pt>
                <c:pt idx="2">
                  <c:v>7.4898901514370342E-2</c:v>
                </c:pt>
                <c:pt idx="3">
                  <c:v>2.0782428060574752E-2</c:v>
                </c:pt>
                <c:pt idx="5">
                  <c:v>7.9381649843380281E-2</c:v>
                </c:pt>
                <c:pt idx="8">
                  <c:v>0.44851304532834357</c:v>
                </c:pt>
                <c:pt idx="9">
                  <c:v>0.11530307753035621</c:v>
                </c:pt>
                <c:pt idx="10">
                  <c:v>0.11815438264864089</c:v>
                </c:pt>
                <c:pt idx="11">
                  <c:v>0.29670267071357148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En 2 semanas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-1.6930026334855974E-2"/>
                  <c:y val="-1.874486759701587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7.7770640297316817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8.4650131674280094E-3"/>
                  <c:y val="1.944296625795240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6.783434319263688E-3"/>
                  <c:y val="2.858281025290160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1.1433124101160676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showVal val="1"/>
              <c:extLst>
                <c:ext xmlns:c15="http://schemas.microsoft.com/office/drawing/2012/chart" uri="{CE6537A1-D6FC-4f65-9D91-7224C49458BB}"/>
              </c:extLst>
            </c:dLbl>
            <c:delete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Hoja1!$E$2:$E$13</c:f>
              <c:numCache>
                <c:formatCode>General</c:formatCode>
                <c:ptCount val="12"/>
                <c:pt idx="0" formatCode="###0%">
                  <c:v>6.4969810707918754E-2</c:v>
                </c:pt>
                <c:pt idx="2" formatCode="###0%">
                  <c:v>0.15128748869847691</c:v>
                </c:pt>
                <c:pt idx="3" formatCode="###0%">
                  <c:v>5.6724449606797261E-2</c:v>
                </c:pt>
                <c:pt idx="6" formatCode="###0%">
                  <c:v>0.25475812444126417</c:v>
                </c:pt>
                <c:pt idx="8" formatCode="###0%">
                  <c:v>0.17826362968591231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Más de 2 semanas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-2.2277790646897231E-1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2.8582360129905567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showVal val="1"/>
              <c:extLst>
                <c:ext xmlns:c15="http://schemas.microsoft.com/office/drawing/2012/chart" uri="{CE6537A1-D6FC-4f65-9D91-7224C49458BB}"/>
              </c:extLst>
            </c:dLbl>
            <c:delete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Hoja1!$F$2:$F$13</c:f>
              <c:numCache>
                <c:formatCode>General</c:formatCode>
                <c:ptCount val="12"/>
                <c:pt idx="0" formatCode="###0%">
                  <c:v>3.1183001188007192E-2</c:v>
                </c:pt>
                <c:pt idx="2" formatCode="###0%">
                  <c:v>0.10421104442410122</c:v>
                </c:pt>
              </c:numCache>
            </c:numRef>
          </c:val>
        </c:ser>
        <c:gapWidth val="30"/>
        <c:overlap val="100"/>
        <c:axId val="165677696"/>
        <c:axId val="165695872"/>
      </c:barChart>
      <c:catAx>
        <c:axId val="165677696"/>
        <c:scaling>
          <c:orientation val="maxMin"/>
        </c:scaling>
        <c:delete val="1"/>
        <c:axPos val="l"/>
        <c:numFmt formatCode="General" sourceLinked="1"/>
        <c:tickLblPos val="none"/>
        <c:crossAx val="165695872"/>
        <c:crosses val="autoZero"/>
        <c:auto val="1"/>
        <c:lblAlgn val="ctr"/>
        <c:lblOffset val="100"/>
      </c:catAx>
      <c:valAx>
        <c:axId val="165695872"/>
        <c:scaling>
          <c:orientation val="minMax"/>
        </c:scaling>
        <c:delete val="1"/>
        <c:axPos val="t"/>
        <c:numFmt formatCode="0%" sourceLinked="1"/>
        <c:tickLblPos val="none"/>
        <c:crossAx val="1656776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800" b="0">
          <a:solidFill>
            <a:schemeClr val="tx2"/>
          </a:solidFill>
        </a:defRPr>
      </a:pPr>
      <a:endParaRPr lang="es-CO"/>
    </a:p>
  </c:txPr>
  <c:externalData r:id="rId1"/>
</c:chartSpace>
</file>

<file path=ppt/charts/chart2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Inmediatamente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Hoja1!$B$2:$B$13</c:f>
              <c:numCache>
                <c:formatCode>###0%</c:formatCode>
                <c:ptCount val="12"/>
                <c:pt idx="0">
                  <c:v>0.74307165860628688</c:v>
                </c:pt>
                <c:pt idx="1">
                  <c:v>6.5762757435819788E-2</c:v>
                </c:pt>
                <c:pt idx="2">
                  <c:v>0.14248722455977594</c:v>
                </c:pt>
                <c:pt idx="3">
                  <c:v>0.29425600772936888</c:v>
                </c:pt>
                <c:pt idx="4">
                  <c:v>0.72281020883799896</c:v>
                </c:pt>
                <c:pt idx="5">
                  <c:v>0.24467357308257118</c:v>
                </c:pt>
                <c:pt idx="6">
                  <c:v>0.70073027586057268</c:v>
                </c:pt>
                <c:pt idx="9">
                  <c:v>0.31448306773578816</c:v>
                </c:pt>
                <c:pt idx="10">
                  <c:v>0.85359897262036544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Entre 1 y 2 días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-8.4650131674280094E-3"/>
                  <c:y val="-2.333119208919505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4650131674280094E-3"/>
                  <c:y val="-1.166559604459752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Hoja1!$C$2:$C$13</c:f>
              <c:numCache>
                <c:formatCode>###0%</c:formatCode>
                <c:ptCount val="12"/>
                <c:pt idx="0">
                  <c:v>0.13163896765910432</c:v>
                </c:pt>
                <c:pt idx="1">
                  <c:v>0.93423724256418095</c:v>
                </c:pt>
                <c:pt idx="2">
                  <c:v>0.49473528762126162</c:v>
                </c:pt>
                <c:pt idx="3">
                  <c:v>0.59581095673836859</c:v>
                </c:pt>
                <c:pt idx="4">
                  <c:v>7.796893089708444E-2</c:v>
                </c:pt>
                <c:pt idx="5">
                  <c:v>7.0827980774191598E-2</c:v>
                </c:pt>
                <c:pt idx="7">
                  <c:v>1</c:v>
                </c:pt>
                <c:pt idx="8">
                  <c:v>1</c:v>
                </c:pt>
                <c:pt idx="9">
                  <c:v>0.68551693226421218</c:v>
                </c:pt>
                <c:pt idx="10">
                  <c:v>0.14640102737963498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Entre 3 y 7 días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-1.6930026334855974E-2"/>
                  <c:y val="1.166559604459752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6930026334855974E-2"/>
                  <c:y val="1.9442660074329141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6.783434319263688E-3"/>
                  <c:y val="-1.143312410116067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Hoja1!$D$2:$D$13</c:f>
              <c:numCache>
                <c:formatCode>General</c:formatCode>
                <c:ptCount val="12"/>
                <c:pt idx="0" formatCode="###0%">
                  <c:v>0.12528937373460983</c:v>
                </c:pt>
                <c:pt idx="2" formatCode="###0%">
                  <c:v>0.13362861834101722</c:v>
                </c:pt>
                <c:pt idx="3" formatCode="###0%">
                  <c:v>0.10993303553226286</c:v>
                </c:pt>
                <c:pt idx="4" formatCode="###0%">
                  <c:v>0.19922086026491662</c:v>
                </c:pt>
                <c:pt idx="5" formatCode="###0%">
                  <c:v>0.27650849819395862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En 2 semanas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0"/>
                  <c:y val="-3.4299372303481956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6.7833416539302919E-3"/>
                  <c:y val="1.302903171878627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1.1433124101160676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showVal val="1"/>
              <c:extLst>
                <c:ext xmlns:c15="http://schemas.microsoft.com/office/drawing/2012/chart" uri="{CE6537A1-D6FC-4f65-9D91-7224C49458BB}"/>
              </c:extLst>
            </c:dLbl>
            <c:delete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Hoja1!$E$2:$E$13</c:f>
              <c:numCache>
                <c:formatCode>General</c:formatCode>
                <c:ptCount val="12"/>
                <c:pt idx="2" formatCode="###0%">
                  <c:v>0.22914886947794524</c:v>
                </c:pt>
                <c:pt idx="3" formatCode="###0%">
                  <c:v>0</c:v>
                </c:pt>
                <c:pt idx="5" formatCode="###0%">
                  <c:v>0.14809372639766341</c:v>
                </c:pt>
                <c:pt idx="6" formatCode="###0%">
                  <c:v>0.29926972413942782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Más de 2 semanas</c:v>
                </c:pt>
              </c:strCache>
            </c:strRef>
          </c:tx>
          <c:dLbls>
            <c:dLbl>
              <c:idx val="1"/>
              <c:layout>
                <c:manualLayout>
                  <c:x val="0"/>
                  <c:y val="-2.8582360129905567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elete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Hoja1!$F$2:$F$13</c:f>
              <c:numCache>
                <c:formatCode>General</c:formatCode>
                <c:ptCount val="12"/>
                <c:pt idx="3" formatCode="###0%">
                  <c:v>0</c:v>
                </c:pt>
                <c:pt idx="5" formatCode="###0%">
                  <c:v>0.25989622155161546</c:v>
                </c:pt>
              </c:numCache>
            </c:numRef>
          </c:val>
        </c:ser>
        <c:gapWidth val="30"/>
        <c:overlap val="100"/>
        <c:axId val="165953920"/>
        <c:axId val="165955456"/>
      </c:barChart>
      <c:catAx>
        <c:axId val="165953920"/>
        <c:scaling>
          <c:orientation val="maxMin"/>
        </c:scaling>
        <c:delete val="1"/>
        <c:axPos val="l"/>
        <c:numFmt formatCode="General" sourceLinked="1"/>
        <c:tickLblPos val="none"/>
        <c:crossAx val="165955456"/>
        <c:crosses val="autoZero"/>
        <c:auto val="1"/>
        <c:lblAlgn val="ctr"/>
        <c:lblOffset val="100"/>
      </c:catAx>
      <c:valAx>
        <c:axId val="165955456"/>
        <c:scaling>
          <c:orientation val="minMax"/>
        </c:scaling>
        <c:delete val="1"/>
        <c:axPos val="t"/>
        <c:numFmt formatCode="0%" sourceLinked="1"/>
        <c:tickLblPos val="none"/>
        <c:crossAx val="1659539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800" b="0">
          <a:solidFill>
            <a:schemeClr val="tx2"/>
          </a:solidFill>
        </a:defRPr>
      </a:pPr>
      <a:endParaRPr lang="es-CO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Todos los días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0.38099234531864223</c:v>
                </c:pt>
                <c:pt idx="1">
                  <c:v>0.40090794734151786</c:v>
                </c:pt>
                <c:pt idx="3">
                  <c:v>0.13508505374263391</c:v>
                </c:pt>
                <c:pt idx="4">
                  <c:v>0.22469118381031886</c:v>
                </c:pt>
                <c:pt idx="6">
                  <c:v>0.51442444463946213</c:v>
                </c:pt>
                <c:pt idx="7">
                  <c:v>0.54910403464196567</c:v>
                </c:pt>
                <c:pt idx="9">
                  <c:v>6.8289224338548823E-2</c:v>
                </c:pt>
                <c:pt idx="10">
                  <c:v>0.101952320422718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Entre 4 y 6 veces por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7.7762503788178922E-2</c:v>
                </c:pt>
                <c:pt idx="1">
                  <c:v>0.11317271455898852</c:v>
                </c:pt>
                <c:pt idx="3">
                  <c:v>6.7375399025148427E-2</c:v>
                </c:pt>
                <c:pt idx="4">
                  <c:v>7.0897498248931004E-2</c:v>
                </c:pt>
                <c:pt idx="6">
                  <c:v>0.10778097769364912</c:v>
                </c:pt>
                <c:pt idx="7">
                  <c:v>8.9466891902317464E-2</c:v>
                </c:pt>
                <c:pt idx="9">
                  <c:v>3.1115873426407408E-2</c:v>
                </c:pt>
                <c:pt idx="10">
                  <c:v>4.4352450416382735E-2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Entre 2 y 3 veces por semana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8.3442688941993443E-2</c:v>
                </c:pt>
                <c:pt idx="1">
                  <c:v>5.8264106260418974E-2</c:v>
                </c:pt>
                <c:pt idx="3">
                  <c:v>5.8342003856731599E-2</c:v>
                </c:pt>
                <c:pt idx="4">
                  <c:v>6.9577858006411725E-2</c:v>
                </c:pt>
                <c:pt idx="6">
                  <c:v>8.4868603827493047E-2</c:v>
                </c:pt>
                <c:pt idx="7">
                  <c:v>5.3899007278367106E-2</c:v>
                </c:pt>
                <c:pt idx="9">
                  <c:v>5.2139859618561796E-2</c:v>
                </c:pt>
                <c:pt idx="10">
                  <c:v>0.10096852269671155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1 vez a la semana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###0%</c:formatCode>
                <c:ptCount val="11"/>
                <c:pt idx="0">
                  <c:v>5.6372132478680226E-2</c:v>
                </c:pt>
                <c:pt idx="1">
                  <c:v>5.1972107535509397E-2</c:v>
                </c:pt>
                <c:pt idx="3">
                  <c:v>0.14511275995694606</c:v>
                </c:pt>
                <c:pt idx="4">
                  <c:v>9.386194150084172E-2</c:v>
                </c:pt>
                <c:pt idx="6">
                  <c:v>1.8319090322355815E-2</c:v>
                </c:pt>
                <c:pt idx="7">
                  <c:v>6.8323396456463084E-2</c:v>
                </c:pt>
                <c:pt idx="9">
                  <c:v>0.10090815712799316</c:v>
                </c:pt>
                <c:pt idx="10">
                  <c:v>0.1048133192259019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Ocasionalmente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###0%</c:formatCode>
                <c:ptCount val="11"/>
                <c:pt idx="0">
                  <c:v>0.15733749208731423</c:v>
                </c:pt>
                <c:pt idx="1">
                  <c:v>0.16980333844560441</c:v>
                </c:pt>
                <c:pt idx="3">
                  <c:v>0.34386888546672956</c:v>
                </c:pt>
                <c:pt idx="4">
                  <c:v>0.38190733671967947</c:v>
                </c:pt>
                <c:pt idx="6">
                  <c:v>0.19187369041892932</c:v>
                </c:pt>
                <c:pt idx="7">
                  <c:v>0.1582806612060422</c:v>
                </c:pt>
                <c:pt idx="9">
                  <c:v>0.29471667603850282</c:v>
                </c:pt>
                <c:pt idx="10">
                  <c:v>0.43040948043404142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Nunca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0.24409283738519408</c:v>
                </c:pt>
                <c:pt idx="1">
                  <c:v>0.20587978585796096</c:v>
                </c:pt>
                <c:pt idx="3">
                  <c:v>0.25021589795181198</c:v>
                </c:pt>
                <c:pt idx="4">
                  <c:v>0.15906418171381845</c:v>
                </c:pt>
                <c:pt idx="6">
                  <c:v>8.2733193098111654E-2</c:v>
                </c:pt>
                <c:pt idx="7">
                  <c:v>8.0926008514844799E-2</c:v>
                </c:pt>
                <c:pt idx="9">
                  <c:v>0.45283020944998731</c:v>
                </c:pt>
                <c:pt idx="10">
                  <c:v>0.21750390680424542</c:v>
                </c:pt>
              </c:numCache>
            </c:numRef>
          </c:val>
        </c:ser>
        <c:gapWidth val="10"/>
        <c:overlap val="100"/>
        <c:axId val="125933440"/>
        <c:axId val="125934976"/>
      </c:barChart>
      <c:catAx>
        <c:axId val="12593344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25934976"/>
        <c:crosses val="autoZero"/>
        <c:auto val="1"/>
        <c:lblAlgn val="ctr"/>
        <c:lblOffset val="100"/>
      </c:catAx>
      <c:valAx>
        <c:axId val="125934976"/>
        <c:scaling>
          <c:orientation val="minMax"/>
        </c:scaling>
        <c:delete val="1"/>
        <c:axPos val="t"/>
        <c:numFmt formatCode="0%" sourceLinked="1"/>
        <c:tickLblPos val="none"/>
        <c:crossAx val="1259334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2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Inmediatamente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Hoja1!$B$2:$B$13</c:f>
              <c:numCache>
                <c:formatCode>###0%</c:formatCode>
                <c:ptCount val="12"/>
                <c:pt idx="0">
                  <c:v>0.78991387543123459</c:v>
                </c:pt>
                <c:pt idx="1">
                  <c:v>0.3538250704767808</c:v>
                </c:pt>
                <c:pt idx="2">
                  <c:v>0.63316779150587321</c:v>
                </c:pt>
                <c:pt idx="3">
                  <c:v>0.74483244550212935</c:v>
                </c:pt>
                <c:pt idx="5">
                  <c:v>1</c:v>
                </c:pt>
                <c:pt idx="6">
                  <c:v>0.95963490063243062</c:v>
                </c:pt>
                <c:pt idx="7">
                  <c:v>0.74483244550212935</c:v>
                </c:pt>
                <c:pt idx="8">
                  <c:v>1</c:v>
                </c:pt>
                <c:pt idx="10">
                  <c:v>1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Entre 1 y 2 días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-8.4650131674280094E-3"/>
                  <c:y val="-2.3331192089195058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4650131674280094E-3"/>
                  <c:y val="-1.1665596044597526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Hoja1!$C$2:$C$13</c:f>
              <c:numCache>
                <c:formatCode>General</c:formatCode>
                <c:ptCount val="12"/>
                <c:pt idx="2" formatCode="###0%">
                  <c:v>0.36683220849412718</c:v>
                </c:pt>
                <c:pt idx="3" formatCode="###0%">
                  <c:v>0.25516755449787076</c:v>
                </c:pt>
                <c:pt idx="4" formatCode="###0%">
                  <c:v>0.78838223414459985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Entre 3 y 7 días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-1.6930026334855974E-2"/>
                  <c:y val="1.166559604459752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6930026334855974E-2"/>
                  <c:y val="1.9442660074329141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6.783434319263688E-3"/>
                  <c:y val="-1.143312410116067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Hoja1!$D$2:$D$13</c:f>
              <c:numCache>
                <c:formatCode>General</c:formatCode>
                <c:ptCount val="12"/>
                <c:pt idx="0" formatCode="###0%">
                  <c:v>0.21008612456876541</c:v>
                </c:pt>
                <c:pt idx="4" formatCode="###0%">
                  <c:v>0.21161776585540029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En 2 semanas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0"/>
                  <c:y val="-3.4299372303481956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6.7833416539302919E-3"/>
                  <c:y val="1.3029031718786274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"/>
                  <c:y val="1.1433124101160676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showVal val="1"/>
              <c:extLst>
                <c:ext xmlns:c15="http://schemas.microsoft.com/office/drawing/2012/chart" uri="{CE6537A1-D6FC-4f65-9D91-7224C49458BB}"/>
              </c:extLst>
            </c:dLbl>
            <c:delete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Hoja1!$E$2:$E$13</c:f>
              <c:numCache>
                <c:formatCode>General</c:formatCode>
                <c:ptCount val="12"/>
                <c:pt idx="6" formatCode="###0%">
                  <c:v>4.0365099367569816E-2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Más de 2 semanas</c:v>
                </c:pt>
              </c:strCache>
            </c:strRef>
          </c:tx>
          <c:dLbls>
            <c:dLbl>
              <c:idx val="1"/>
              <c:layout>
                <c:manualLayout>
                  <c:x val="0"/>
                  <c:y val="-2.858236012990556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elete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Hoja1!$F$2:$F$13</c:f>
              <c:numCache>
                <c:formatCode>###0%</c:formatCode>
                <c:ptCount val="12"/>
                <c:pt idx="1">
                  <c:v>0.64617492952321964</c:v>
                </c:pt>
                <c:pt idx="7">
                  <c:v>0.25516755449787076</c:v>
                </c:pt>
              </c:numCache>
            </c:numRef>
          </c:val>
        </c:ser>
        <c:gapWidth val="30"/>
        <c:overlap val="100"/>
        <c:axId val="166016896"/>
        <c:axId val="166018432"/>
      </c:barChart>
      <c:catAx>
        <c:axId val="166016896"/>
        <c:scaling>
          <c:orientation val="maxMin"/>
        </c:scaling>
        <c:delete val="1"/>
        <c:axPos val="l"/>
        <c:numFmt formatCode="General" sourceLinked="1"/>
        <c:tickLblPos val="none"/>
        <c:crossAx val="166018432"/>
        <c:crosses val="autoZero"/>
        <c:auto val="1"/>
        <c:lblAlgn val="ctr"/>
        <c:lblOffset val="100"/>
      </c:catAx>
      <c:valAx>
        <c:axId val="166018432"/>
        <c:scaling>
          <c:orientation val="minMax"/>
        </c:scaling>
        <c:delete val="1"/>
        <c:axPos val="t"/>
        <c:numFmt formatCode="0%" sourceLinked="1"/>
        <c:tickLblPos val="none"/>
        <c:crossAx val="1660168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800" b="0">
          <a:solidFill>
            <a:schemeClr val="tx2"/>
          </a:solidFill>
        </a:defRPr>
      </a:pPr>
      <a:endParaRPr lang="es-CO"/>
    </a:p>
  </c:txPr>
  <c:externalData r:id="rId1"/>
</c:chartSpace>
</file>

<file path=ppt/charts/chart2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Inmediatamente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Hoja1!$B$2:$B$13</c:f>
              <c:numCache>
                <c:formatCode>General</c:formatCode>
                <c:ptCount val="12"/>
                <c:pt idx="0" formatCode="###0%">
                  <c:v>1</c:v>
                </c:pt>
                <c:pt idx="2" formatCode="###0%">
                  <c:v>0.32107777046086794</c:v>
                </c:pt>
                <c:pt idx="3" formatCode="###0%">
                  <c:v>0.63626916606625816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Entre 1 y 2 días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Hoja1!$C$2:$C$13</c:f>
              <c:numCache>
                <c:formatCode>General</c:formatCode>
                <c:ptCount val="12"/>
                <c:pt idx="2" formatCode="###0%">
                  <c:v>0.67892222953913306</c:v>
                </c:pt>
                <c:pt idx="3" formatCode="###0%">
                  <c:v>0.11341688334804781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Entre 3 y 7 días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1.6930026334855974E-2"/>
                  <c:y val="1.5554434243086572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3.386005266971185E-2"/>
                  <c:y val="2.3331192089195058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6.783434319263688E-3"/>
                  <c:y val="-1.1433124101160676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0"/>
                  <c:y val="2.3331192089195058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0"/>
                  <c:y val="1.944266007432914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Hoja1!$D$2:$D$13</c:f>
              <c:numCache>
                <c:formatCode>General</c:formatCode>
                <c:ptCount val="12"/>
                <c:pt idx="3" formatCode="###0%">
                  <c:v>0.12651813819369939</c:v>
                </c:pt>
                <c:pt idx="11" formatCode="###0%">
                  <c:v>1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En 2 semanas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-1.6930026334855974E-2"/>
                  <c:y val="-1.8744867597015876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7.7770640297316817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8.4650131674280094E-3"/>
                  <c:y val="1.9442966257952402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"/>
                  <c:y val="1.3634356741888192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1.1433124101160676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showVal val="1"/>
              <c:extLst>
                <c:ext xmlns:c15="http://schemas.microsoft.com/office/drawing/2012/chart" uri="{CE6537A1-D6FC-4f65-9D91-7224C49458BB}"/>
              </c:extLst>
            </c:dLbl>
            <c:delete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Hoja1!$E$2:$E$13</c:f>
              <c:numCache>
                <c:formatCode>General</c:formatCode>
                <c:ptCount val="12"/>
                <c:pt idx="3" formatCode="###0%">
                  <c:v>0.1237958123919949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Más de 2 semanas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-2.2277790646897231E-18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2.8582360129905567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showVal val="1"/>
              <c:extLst>
                <c:ext xmlns:c15="http://schemas.microsoft.com/office/drawing/2012/chart" uri="{CE6537A1-D6FC-4f65-9D91-7224C49458BB}"/>
              </c:extLst>
            </c:dLbl>
            <c:delete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Hoja1!$F$2:$F$13</c:f>
              <c:numCache>
                <c:formatCode>General</c:formatCode>
                <c:ptCount val="12"/>
              </c:numCache>
            </c:numRef>
          </c:val>
        </c:ser>
        <c:gapWidth val="30"/>
        <c:overlap val="100"/>
        <c:axId val="166279040"/>
        <c:axId val="166280576"/>
      </c:barChart>
      <c:catAx>
        <c:axId val="166279040"/>
        <c:scaling>
          <c:orientation val="maxMin"/>
        </c:scaling>
        <c:delete val="1"/>
        <c:axPos val="l"/>
        <c:numFmt formatCode="General" sourceLinked="1"/>
        <c:tickLblPos val="none"/>
        <c:crossAx val="166280576"/>
        <c:crosses val="autoZero"/>
        <c:auto val="1"/>
        <c:lblAlgn val="ctr"/>
        <c:lblOffset val="100"/>
      </c:catAx>
      <c:valAx>
        <c:axId val="166280576"/>
        <c:scaling>
          <c:orientation val="minMax"/>
        </c:scaling>
        <c:delete val="1"/>
        <c:axPos val="t"/>
        <c:numFmt formatCode="0%" sourceLinked="1"/>
        <c:tickLblPos val="none"/>
        <c:crossAx val="1662790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800" b="0">
          <a:solidFill>
            <a:schemeClr val="tx2"/>
          </a:solidFill>
        </a:defRPr>
      </a:pPr>
      <a:endParaRPr lang="es-CO"/>
    </a:p>
  </c:txPr>
  <c:externalData r:id="rId1"/>
</c:chartSpace>
</file>

<file path=ppt/charts/chart2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Inmediatamente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Hoja1!$B$2:$B$13</c:f>
              <c:numCache>
                <c:formatCode>###0%</c:formatCode>
                <c:ptCount val="12"/>
                <c:pt idx="0">
                  <c:v>0.62210030172619313</c:v>
                </c:pt>
                <c:pt idx="1">
                  <c:v>0.24397511667587821</c:v>
                </c:pt>
                <c:pt idx="2">
                  <c:v>0.12270811008748403</c:v>
                </c:pt>
                <c:pt idx="3">
                  <c:v>0.19557987721738987</c:v>
                </c:pt>
                <c:pt idx="4">
                  <c:v>0.39598371759771805</c:v>
                </c:pt>
                <c:pt idx="5">
                  <c:v>0.16685375082158022</c:v>
                </c:pt>
                <c:pt idx="6">
                  <c:v>0.2325550823724343</c:v>
                </c:pt>
                <c:pt idx="7">
                  <c:v>0.17324159309270507</c:v>
                </c:pt>
                <c:pt idx="11">
                  <c:v>1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Entre 1 y 2 días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0"/>
                  <c:y val="3.0618362321778373E-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4650131674280094E-3"/>
                  <c:y val="-1.166559604459752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Hoja1!$C$2:$C$13</c:f>
              <c:numCache>
                <c:formatCode>###0%</c:formatCode>
                <c:ptCount val="12"/>
                <c:pt idx="0">
                  <c:v>0.22173859224982159</c:v>
                </c:pt>
                <c:pt idx="1">
                  <c:v>0.49990396013116523</c:v>
                </c:pt>
                <c:pt idx="2">
                  <c:v>0.72893561738270618</c:v>
                </c:pt>
                <c:pt idx="3">
                  <c:v>0.60180819468930402</c:v>
                </c:pt>
                <c:pt idx="4">
                  <c:v>0.60401628240228267</c:v>
                </c:pt>
                <c:pt idx="5">
                  <c:v>0.6621697432399426</c:v>
                </c:pt>
                <c:pt idx="7">
                  <c:v>0.82675840690729563</c:v>
                </c:pt>
                <c:pt idx="9">
                  <c:v>1</c:v>
                </c:pt>
                <c:pt idx="10">
                  <c:v>1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Entre 3 y 7 días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-1.6930026334855974E-2"/>
                  <c:y val="1.1665596044597522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6930026334855974E-2"/>
                  <c:y val="1.944266007432914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6.783434319263688E-3"/>
                  <c:y val="-1.1433124101160676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Hoja1!$D$2:$D$13</c:f>
              <c:numCache>
                <c:formatCode>###0%</c:formatCode>
                <c:ptCount val="12"/>
                <c:pt idx="1">
                  <c:v>0.25612092319295737</c:v>
                </c:pt>
                <c:pt idx="2">
                  <c:v>3.4501005178637391E-2</c:v>
                </c:pt>
                <c:pt idx="3">
                  <c:v>0.13751467991680857</c:v>
                </c:pt>
                <c:pt idx="5">
                  <c:v>0.1709765059384776</c:v>
                </c:pt>
                <c:pt idx="7">
                  <c:v>0</c:v>
                </c:pt>
                <c:pt idx="8">
                  <c:v>1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En 2 semanas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0"/>
                  <c:y val="-3.4299372303481956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8.4650131674280094E-3"/>
                  <c:y val="-1.166498367735104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-2.196714404775975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1.1433124101160676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showVal val="1"/>
              <c:extLst>
                <c:ext xmlns:c15="http://schemas.microsoft.com/office/drawing/2012/chart" uri="{CE6537A1-D6FC-4f65-9D91-7224C49458BB}"/>
              </c:extLst>
            </c:dLbl>
            <c:delete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Hoja1!$E$2:$E$13</c:f>
              <c:numCache>
                <c:formatCode>General</c:formatCode>
                <c:ptCount val="12"/>
                <c:pt idx="2" formatCode="###0%">
                  <c:v>0.11385526735117317</c:v>
                </c:pt>
                <c:pt idx="3" formatCode="###0%">
                  <c:v>6.509724817649791E-2</c:v>
                </c:pt>
                <c:pt idx="6" formatCode="###0%">
                  <c:v>0.7674449176275665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Más de 2 semanas</c:v>
                </c:pt>
              </c:strCache>
            </c:strRef>
          </c:tx>
          <c:dLbls>
            <c:dLbl>
              <c:idx val="0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showVal val="1"/>
              <c:extLst>
                <c:ext xmlns:c15="http://schemas.microsoft.com/office/drawing/2012/chart" uri="{CE6537A1-D6FC-4f65-9D91-7224C49458BB}"/>
              </c:extLst>
            </c:dLbl>
            <c:delete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Hoja1!$F$2:$F$13</c:f>
              <c:numCache>
                <c:formatCode>General</c:formatCode>
                <c:ptCount val="12"/>
                <c:pt idx="0" formatCode="###0%">
                  <c:v>0.15616110602398528</c:v>
                </c:pt>
              </c:numCache>
            </c:numRef>
          </c:val>
        </c:ser>
        <c:gapWidth val="30"/>
        <c:overlap val="100"/>
        <c:axId val="166391168"/>
        <c:axId val="166417536"/>
      </c:barChart>
      <c:catAx>
        <c:axId val="166391168"/>
        <c:scaling>
          <c:orientation val="maxMin"/>
        </c:scaling>
        <c:delete val="1"/>
        <c:axPos val="l"/>
        <c:numFmt formatCode="General" sourceLinked="1"/>
        <c:tickLblPos val="none"/>
        <c:crossAx val="166417536"/>
        <c:crosses val="autoZero"/>
        <c:auto val="1"/>
        <c:lblAlgn val="ctr"/>
        <c:lblOffset val="100"/>
      </c:catAx>
      <c:valAx>
        <c:axId val="166417536"/>
        <c:scaling>
          <c:orientation val="minMax"/>
        </c:scaling>
        <c:delete val="1"/>
        <c:axPos val="t"/>
        <c:numFmt formatCode="0%" sourceLinked="1"/>
        <c:tickLblPos val="none"/>
        <c:crossAx val="1663911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800" b="0">
          <a:solidFill>
            <a:schemeClr val="tx2"/>
          </a:solidFill>
        </a:defRPr>
      </a:pPr>
      <a:endParaRPr lang="es-CO"/>
    </a:p>
  </c:txPr>
  <c:externalData r:id="rId1"/>
</c:chartSpace>
</file>

<file path=ppt/charts/chart2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Inmediatamente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Hoja1!$B$2:$B$13</c:f>
              <c:numCache>
                <c:formatCode>###0%</c:formatCode>
                <c:ptCount val="12"/>
                <c:pt idx="0">
                  <c:v>0.72433402061976593</c:v>
                </c:pt>
                <c:pt idx="1">
                  <c:v>0.17337539429038856</c:v>
                </c:pt>
                <c:pt idx="2">
                  <c:v>0.3299538167417938</c:v>
                </c:pt>
                <c:pt idx="3">
                  <c:v>0.36126629928810827</c:v>
                </c:pt>
                <c:pt idx="4">
                  <c:v>0.54127860746269385</c:v>
                </c:pt>
                <c:pt idx="5">
                  <c:v>0.54666386011688861</c:v>
                </c:pt>
                <c:pt idx="6">
                  <c:v>0.79058327022329589</c:v>
                </c:pt>
                <c:pt idx="7">
                  <c:v>0.1695751134101319</c:v>
                </c:pt>
                <c:pt idx="8">
                  <c:v>0.56140598554321008</c:v>
                </c:pt>
                <c:pt idx="9">
                  <c:v>0.47953263259203155</c:v>
                </c:pt>
                <c:pt idx="10">
                  <c:v>0.84737628030044088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Entre 1 y 2 días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-8.4650131674280094E-3"/>
                  <c:y val="-2.333119208919505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4650131674280094E-3"/>
                  <c:y val="-1.166559604459752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8.4650131674280094E-3"/>
                  <c:y val="7.7770640297316817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8.4650131674280094E-3"/>
                  <c:y val="7.7770640297316817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Hoja1!$C$2:$C$13</c:f>
              <c:numCache>
                <c:formatCode>###0%</c:formatCode>
                <c:ptCount val="12"/>
                <c:pt idx="0">
                  <c:v>6.7456467732205067E-2</c:v>
                </c:pt>
                <c:pt idx="1">
                  <c:v>0.54788746321091431</c:v>
                </c:pt>
                <c:pt idx="2">
                  <c:v>0.28277959318631785</c:v>
                </c:pt>
                <c:pt idx="3">
                  <c:v>0.60916898484613857</c:v>
                </c:pt>
                <c:pt idx="4">
                  <c:v>0.32631558638741209</c:v>
                </c:pt>
                <c:pt idx="5">
                  <c:v>2.400114927877775E-2</c:v>
                </c:pt>
                <c:pt idx="6">
                  <c:v>6.5825901101749962E-2</c:v>
                </c:pt>
                <c:pt idx="7">
                  <c:v>0.77233119417104268</c:v>
                </c:pt>
                <c:pt idx="8">
                  <c:v>0.2093509891033109</c:v>
                </c:pt>
                <c:pt idx="9">
                  <c:v>0.45473824732338075</c:v>
                </c:pt>
                <c:pt idx="10">
                  <c:v>7.391031214782319E-2</c:v>
                </c:pt>
                <c:pt idx="11">
                  <c:v>1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Entre 3 y 7 días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-1.6930026334855974E-2"/>
                  <c:y val="1.166559604459752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6930026334855974E-2"/>
                  <c:y val="1.9442660074329141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6.783434319263688E-3"/>
                  <c:y val="-1.143312410116067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0"/>
                  <c:y val="-1.944266007432914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0"/>
                  <c:y val="-1.9220064580249809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Hoja1!$D$2:$D$13</c:f>
              <c:numCache>
                <c:formatCode>General</c:formatCode>
                <c:ptCount val="12"/>
                <c:pt idx="0" formatCode="###0%">
                  <c:v>0.17841771212792429</c:v>
                </c:pt>
                <c:pt idx="2" formatCode="###0%">
                  <c:v>0.11157046026288243</c:v>
                </c:pt>
                <c:pt idx="3" formatCode="###0%">
                  <c:v>2.9564715865753002E-2</c:v>
                </c:pt>
                <c:pt idx="4" formatCode="###0%">
                  <c:v>0.13240580614989481</c:v>
                </c:pt>
                <c:pt idx="5" formatCode="###0%">
                  <c:v>0.17343322566035388</c:v>
                </c:pt>
                <c:pt idx="8" formatCode="###0%">
                  <c:v>0.14306513750450683</c:v>
                </c:pt>
                <c:pt idx="9" formatCode="###0%">
                  <c:v>6.5729120084587811E-2</c:v>
                </c:pt>
                <c:pt idx="10" formatCode="###0%">
                  <c:v>7.8713407551736086E-2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En 2 semanas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0"/>
                  <c:y val="-2.263339961188173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8.4650131674280094E-3"/>
                  <c:y val="-1.1665289860974265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6.7833416539302919E-3"/>
                  <c:y val="1.3029031718786274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"/>
                  <c:y val="1.1433124101160676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showVal val="1"/>
              <c:extLst>
                <c:ext xmlns:c15="http://schemas.microsoft.com/office/drawing/2012/chart" uri="{CE6537A1-D6FC-4f65-9D91-7224C49458BB}"/>
              </c:extLst>
            </c:dLbl>
            <c:delete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Hoja1!$E$2:$E$13</c:f>
              <c:numCache>
                <c:formatCode>General</c:formatCode>
                <c:ptCount val="12"/>
                <c:pt idx="0" formatCode="###0%">
                  <c:v>2.9791799520105054E-2</c:v>
                </c:pt>
                <c:pt idx="2" formatCode="###0%">
                  <c:v>0.20011340171841926</c:v>
                </c:pt>
                <c:pt idx="5" formatCode="###0%">
                  <c:v>9.2888185487855032E-2</c:v>
                </c:pt>
                <c:pt idx="6" formatCode="###0%">
                  <c:v>0.14359082867495412</c:v>
                </c:pt>
                <c:pt idx="8" formatCode="###0%">
                  <c:v>8.6177887848972443E-2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Más de 2 semanas</c:v>
                </c:pt>
              </c:strCache>
            </c:strRef>
          </c:tx>
          <c:dLbls>
            <c:dLbl>
              <c:idx val="1"/>
              <c:layout>
                <c:manualLayout>
                  <c:x val="0"/>
                  <c:y val="-2.858236012990556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8.4650131674280094E-3"/>
                  <c:y val="-1.555382187584010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8.4650131674280094E-3"/>
                  <c:y val="-1.1665596044597526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elete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Hoja1!$F$2:$F$13</c:f>
              <c:numCache>
                <c:formatCode>###0%</c:formatCode>
                <c:ptCount val="12"/>
                <c:pt idx="1">
                  <c:v>0.27873714249869685</c:v>
                </c:pt>
                <c:pt idx="2">
                  <c:v>7.5582728090586804E-2</c:v>
                </c:pt>
                <c:pt idx="5">
                  <c:v>0.16301357945612499</c:v>
                </c:pt>
                <c:pt idx="7">
                  <c:v>5.8093692418825768E-2</c:v>
                </c:pt>
              </c:numCache>
            </c:numRef>
          </c:val>
        </c:ser>
        <c:gapWidth val="30"/>
        <c:overlap val="100"/>
        <c:axId val="166524032"/>
        <c:axId val="166525568"/>
      </c:barChart>
      <c:catAx>
        <c:axId val="166524032"/>
        <c:scaling>
          <c:orientation val="maxMin"/>
        </c:scaling>
        <c:delete val="1"/>
        <c:axPos val="l"/>
        <c:numFmt formatCode="General" sourceLinked="1"/>
        <c:tickLblPos val="none"/>
        <c:crossAx val="166525568"/>
        <c:crosses val="autoZero"/>
        <c:auto val="1"/>
        <c:lblAlgn val="ctr"/>
        <c:lblOffset val="100"/>
      </c:catAx>
      <c:valAx>
        <c:axId val="166525568"/>
        <c:scaling>
          <c:orientation val="minMax"/>
        </c:scaling>
        <c:delete val="1"/>
        <c:axPos val="t"/>
        <c:numFmt formatCode="0%" sourceLinked="1"/>
        <c:tickLblPos val="none"/>
        <c:crossAx val="1665240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800" b="0">
          <a:solidFill>
            <a:schemeClr val="tx2"/>
          </a:solidFill>
        </a:defRPr>
      </a:pPr>
      <a:endParaRPr lang="es-CO"/>
    </a:p>
  </c:txPr>
  <c:externalData r:id="rId1"/>
</c:chartSpace>
</file>

<file path=ppt/charts/chart22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1 - Muy insatisfecho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2"/>
              <c:layout>
                <c:manualLayout>
                  <c:x val="8.4650131674280094E-3"/>
                  <c:y val="-2.333088590557174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8.4650131674280094E-3"/>
                  <c:y val="-1.9442660074329141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Hoja1!$B$2:$B$13</c:f>
              <c:numCache>
                <c:formatCode>General</c:formatCode>
                <c:ptCount val="12"/>
                <c:pt idx="2" formatCode="###0%">
                  <c:v>3.1025785379912081E-2</c:v>
                </c:pt>
                <c:pt idx="9" formatCode="###0%">
                  <c:v>0.28640637959809701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Hoja1!$C$2:$C$13</c:f>
              <c:numCache>
                <c:formatCode>###0%</c:formatCode>
                <c:ptCount val="12"/>
                <c:pt idx="0">
                  <c:v>0.21165095537707873</c:v>
                </c:pt>
                <c:pt idx="1">
                  <c:v>0.59585379599343657</c:v>
                </c:pt>
                <c:pt idx="2">
                  <c:v>9.2654310594463246E-2</c:v>
                </c:pt>
                <c:pt idx="5">
                  <c:v>8.8308113937167212E-2</c:v>
                </c:pt>
                <c:pt idx="7">
                  <c:v>6.1551469378298855E-2</c:v>
                </c:pt>
                <c:pt idx="9">
                  <c:v>0.11530307753035621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Hoja1!$D$2:$D$13</c:f>
              <c:numCache>
                <c:formatCode>###0%</c:formatCode>
                <c:ptCount val="12"/>
                <c:pt idx="0">
                  <c:v>0.43147361152321567</c:v>
                </c:pt>
                <c:pt idx="1">
                  <c:v>0.30195561338175941</c:v>
                </c:pt>
                <c:pt idx="2">
                  <c:v>0.41098826541038092</c:v>
                </c:pt>
                <c:pt idx="3">
                  <c:v>0.64147530098697814</c:v>
                </c:pt>
                <c:pt idx="4">
                  <c:v>0.44649660971269173</c:v>
                </c:pt>
                <c:pt idx="5">
                  <c:v>0.75484271546230663</c:v>
                </c:pt>
                <c:pt idx="6">
                  <c:v>0.9579836895462388</c:v>
                </c:pt>
                <c:pt idx="8">
                  <c:v>0.84742494212572705</c:v>
                </c:pt>
                <c:pt idx="9">
                  <c:v>0.5982905428715467</c:v>
                </c:pt>
                <c:pt idx="10">
                  <c:v>0.12287694869538196</c:v>
                </c:pt>
                <c:pt idx="11">
                  <c:v>0.70329732928642852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Hoja1!$E$2:$E$13</c:f>
              <c:numCache>
                <c:formatCode>###0%</c:formatCode>
                <c:ptCount val="12"/>
                <c:pt idx="0">
                  <c:v>0.3187650783975744</c:v>
                </c:pt>
                <c:pt idx="1">
                  <c:v>3.8253611151232929E-2</c:v>
                </c:pt>
                <c:pt idx="2">
                  <c:v>0.43448990471944315</c:v>
                </c:pt>
                <c:pt idx="3">
                  <c:v>0.25987171616155358</c:v>
                </c:pt>
                <c:pt idx="4">
                  <c:v>0.55350339028730811</c:v>
                </c:pt>
                <c:pt idx="5">
                  <c:v>0.15684917060052625</c:v>
                </c:pt>
                <c:pt idx="7">
                  <c:v>0.93844853062170142</c:v>
                </c:pt>
                <c:pt idx="8">
                  <c:v>0.15257505787427306</c:v>
                </c:pt>
                <c:pt idx="10">
                  <c:v>0.87712305130461843</c:v>
                </c:pt>
                <c:pt idx="11">
                  <c:v>0.29670267071357148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5 - Muy Satisfecho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-1.555412805946336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2.333119208919505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Hoja1!$F$2:$F$13</c:f>
              <c:numCache>
                <c:formatCode>###0%</c:formatCode>
                <c:ptCount val="12"/>
                <c:pt idx="0">
                  <c:v>3.8110354702131838E-2</c:v>
                </c:pt>
                <c:pt idx="1">
                  <c:v>6.3936979473571506E-2</c:v>
                </c:pt>
                <c:pt idx="2">
                  <c:v>3.0841733895801766E-2</c:v>
                </c:pt>
                <c:pt idx="3">
                  <c:v>9.8652982851468285E-2</c:v>
                </c:pt>
                <c:pt idx="5">
                  <c:v>0</c:v>
                </c:pt>
                <c:pt idx="6">
                  <c:v>4.2016310453760745E-2</c:v>
                </c:pt>
              </c:numCache>
            </c:numRef>
          </c:val>
        </c:ser>
        <c:gapWidth val="30"/>
        <c:overlap val="100"/>
        <c:axId val="166737024"/>
        <c:axId val="166738560"/>
      </c:barChart>
      <c:catAx>
        <c:axId val="166737024"/>
        <c:scaling>
          <c:orientation val="maxMin"/>
        </c:scaling>
        <c:delete val="1"/>
        <c:axPos val="l"/>
        <c:numFmt formatCode="General" sourceLinked="1"/>
        <c:tickLblPos val="none"/>
        <c:crossAx val="166738560"/>
        <c:crosses val="autoZero"/>
        <c:auto val="1"/>
        <c:lblAlgn val="ctr"/>
        <c:lblOffset val="100"/>
      </c:catAx>
      <c:valAx>
        <c:axId val="166738560"/>
        <c:scaling>
          <c:orientation val="minMax"/>
        </c:scaling>
        <c:delete val="1"/>
        <c:axPos val="t"/>
        <c:numFmt formatCode="0%" sourceLinked="1"/>
        <c:tickLblPos val="none"/>
        <c:crossAx val="1667370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800" b="0">
          <a:solidFill>
            <a:schemeClr val="tx2"/>
          </a:solidFill>
        </a:defRPr>
      </a:pPr>
      <a:endParaRPr lang="es-CO"/>
    </a:p>
  </c:txPr>
  <c:externalData r:id="rId1"/>
</c:chartSpace>
</file>

<file path=ppt/charts/chart2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1 - Muy insatisfecho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2"/>
              <c:layout>
                <c:manualLayout>
                  <c:x val="8.4650131674280094E-3"/>
                  <c:y val="-2.3330885905571745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8.4650131674280094E-3"/>
                  <c:y val="-1.944266007432914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Hoja1!$B$2:$B$13</c:f>
              <c:numCache>
                <c:formatCode>General</c:formatCode>
                <c:ptCount val="12"/>
                <c:pt idx="3" formatCode="###0%">
                  <c:v>6.4638841193248794E-2</c:v>
                </c:pt>
                <c:pt idx="5" formatCode="###0%">
                  <c:v>0.10288631428629656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Hoja1!$C$2:$C$13</c:f>
              <c:numCache>
                <c:formatCode>General</c:formatCode>
                <c:ptCount val="12"/>
                <c:pt idx="4" formatCode="###0%">
                  <c:v>2.3090197287687381E-2</c:v>
                </c:pt>
                <c:pt idx="10" formatCode="###0%">
                  <c:v>0.14640102737963498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Hoja1!$D$2:$D$13</c:f>
              <c:numCache>
                <c:formatCode>###0%</c:formatCode>
                <c:ptCount val="12"/>
                <c:pt idx="1">
                  <c:v>0.66739741844367739</c:v>
                </c:pt>
                <c:pt idx="2">
                  <c:v>0.76213397859032861</c:v>
                </c:pt>
                <c:pt idx="3">
                  <c:v>0.55870179582876267</c:v>
                </c:pt>
                <c:pt idx="4">
                  <c:v>0.4337519823519303</c:v>
                </c:pt>
                <c:pt idx="5">
                  <c:v>0.14809372639766341</c:v>
                </c:pt>
                <c:pt idx="7">
                  <c:v>0.1745276455756142</c:v>
                </c:pt>
                <c:pt idx="8">
                  <c:v>1</c:v>
                </c:pt>
                <c:pt idx="9">
                  <c:v>0.68551693226421218</c:v>
                </c:pt>
                <c:pt idx="10">
                  <c:v>0.85359897262036544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Hoja1!$E$2:$E$13</c:f>
              <c:numCache>
                <c:formatCode>###0%</c:formatCode>
                <c:ptCount val="12"/>
                <c:pt idx="0">
                  <c:v>1</c:v>
                </c:pt>
                <c:pt idx="1">
                  <c:v>6.5762757435819788E-2</c:v>
                </c:pt>
                <c:pt idx="2">
                  <c:v>0.23786602140967184</c:v>
                </c:pt>
                <c:pt idx="3">
                  <c:v>0.28361873917162161</c:v>
                </c:pt>
                <c:pt idx="4">
                  <c:v>0.54315782036038263</c:v>
                </c:pt>
                <c:pt idx="5">
                  <c:v>0.74901995931604004</c:v>
                </c:pt>
                <c:pt idx="6">
                  <c:v>1</c:v>
                </c:pt>
                <c:pt idx="7">
                  <c:v>0.82547235442438582</c:v>
                </c:pt>
                <c:pt idx="9">
                  <c:v>0.31448306773578816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5 - Muy Satisfecho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-1.5554128059463365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2.333119208919505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Hoja1!$F$2:$F$13</c:f>
              <c:numCache>
                <c:formatCode>###0%</c:formatCode>
                <c:ptCount val="12"/>
                <c:pt idx="1">
                  <c:v>0.26683982412050394</c:v>
                </c:pt>
                <c:pt idx="3">
                  <c:v>9.3040623806367323E-2</c:v>
                </c:pt>
              </c:numCache>
            </c:numRef>
          </c:val>
        </c:ser>
        <c:gapWidth val="30"/>
        <c:overlap val="100"/>
        <c:axId val="166845056"/>
        <c:axId val="166883712"/>
      </c:barChart>
      <c:catAx>
        <c:axId val="166845056"/>
        <c:scaling>
          <c:orientation val="maxMin"/>
        </c:scaling>
        <c:delete val="1"/>
        <c:axPos val="l"/>
        <c:numFmt formatCode="General" sourceLinked="1"/>
        <c:tickLblPos val="none"/>
        <c:crossAx val="166883712"/>
        <c:crosses val="autoZero"/>
        <c:auto val="1"/>
        <c:lblAlgn val="ctr"/>
        <c:lblOffset val="100"/>
      </c:catAx>
      <c:valAx>
        <c:axId val="166883712"/>
        <c:scaling>
          <c:orientation val="minMax"/>
        </c:scaling>
        <c:delete val="1"/>
        <c:axPos val="t"/>
        <c:numFmt formatCode="0%" sourceLinked="1"/>
        <c:tickLblPos val="none"/>
        <c:crossAx val="1668450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800" b="0">
          <a:solidFill>
            <a:schemeClr val="tx2"/>
          </a:solidFill>
        </a:defRPr>
      </a:pPr>
      <a:endParaRPr lang="es-CO"/>
    </a:p>
  </c:txPr>
  <c:externalData r:id="rId1"/>
</c:chartSpace>
</file>

<file path=ppt/charts/chart2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1 - Muy insatisfecho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2"/>
              <c:layout>
                <c:manualLayout>
                  <c:x val="8.4650131674280094E-3"/>
                  <c:y val="-2.3330885905571745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8.4650131674280094E-3"/>
                  <c:y val="-1.9442660074329141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Hoja1!$B$2:$B$13</c:f>
              <c:numCache>
                <c:formatCode>General</c:formatCode>
                <c:ptCount val="12"/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Hoja1!$C$2:$C$13</c:f>
              <c:numCache>
                <c:formatCode>General</c:formatCode>
                <c:ptCount val="12"/>
                <c:pt idx="0" formatCode="###0%">
                  <c:v>0.77671433374160093</c:v>
                </c:pt>
                <c:pt idx="6" formatCode="###0%">
                  <c:v>0.95963490063243062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Hoja1!$D$2:$D$13</c:f>
              <c:numCache>
                <c:formatCode>###0%</c:formatCode>
                <c:ptCount val="12"/>
                <c:pt idx="0">
                  <c:v>0.21008612456876541</c:v>
                </c:pt>
                <c:pt idx="1">
                  <c:v>0.16759109558975324</c:v>
                </c:pt>
                <c:pt idx="2">
                  <c:v>1</c:v>
                </c:pt>
                <c:pt idx="8">
                  <c:v>0.36683220849412718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0"/>
                  <c:y val="-2.721972410406079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1.944266007432914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Hoja1!$E$2:$E$13</c:f>
              <c:numCache>
                <c:formatCode>###0%</c:formatCode>
                <c:ptCount val="12"/>
                <c:pt idx="0">
                  <c:v>1.3199541689633911E-2</c:v>
                </c:pt>
                <c:pt idx="1">
                  <c:v>0.83240890441024651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4.0365099367569816E-2</c:v>
                </c:pt>
                <c:pt idx="7">
                  <c:v>1</c:v>
                </c:pt>
                <c:pt idx="8">
                  <c:v>0.63316779150587321</c:v>
                </c:pt>
                <c:pt idx="10">
                  <c:v>1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5 - Muy Satisfecho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-1.5554128059463365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2.3331192089195058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Hoja1!$F$2:$F$13</c:f>
              <c:numCache>
                <c:formatCode>General</c:formatCode>
                <c:ptCount val="12"/>
              </c:numCache>
            </c:numRef>
          </c:val>
        </c:ser>
        <c:gapWidth val="30"/>
        <c:overlap val="100"/>
        <c:axId val="166941056"/>
        <c:axId val="166942592"/>
      </c:barChart>
      <c:catAx>
        <c:axId val="166941056"/>
        <c:scaling>
          <c:orientation val="maxMin"/>
        </c:scaling>
        <c:delete val="1"/>
        <c:axPos val="l"/>
        <c:numFmt formatCode="General" sourceLinked="1"/>
        <c:tickLblPos val="none"/>
        <c:crossAx val="166942592"/>
        <c:crosses val="autoZero"/>
        <c:auto val="1"/>
        <c:lblAlgn val="ctr"/>
        <c:lblOffset val="100"/>
      </c:catAx>
      <c:valAx>
        <c:axId val="166942592"/>
        <c:scaling>
          <c:orientation val="minMax"/>
        </c:scaling>
        <c:delete val="1"/>
        <c:axPos val="t"/>
        <c:numFmt formatCode="0%" sourceLinked="1"/>
        <c:tickLblPos val="none"/>
        <c:crossAx val="1669410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800" b="0">
          <a:solidFill>
            <a:schemeClr val="tx2"/>
          </a:solidFill>
        </a:defRPr>
      </a:pPr>
      <a:endParaRPr lang="es-CO"/>
    </a:p>
  </c:txPr>
  <c:externalData r:id="rId1"/>
</c:chartSpace>
</file>

<file path=ppt/charts/chart22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1 - Muy insatisfecho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2"/>
              <c:layout>
                <c:manualLayout>
                  <c:x val="8.4650131674280094E-3"/>
                  <c:y val="-2.3330885905571745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8.4650131674280094E-3"/>
                  <c:y val="-1.9442660074329141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Hoja1!$B$2:$B$13</c:f>
              <c:numCache>
                <c:formatCode>General</c:formatCode>
                <c:ptCount val="12"/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Hoja1!$C$2:$C$13</c:f>
              <c:numCache>
                <c:formatCode>General</c:formatCode>
                <c:ptCount val="12"/>
                <c:pt idx="0" formatCode="###0%">
                  <c:v>1</c:v>
                </c:pt>
                <c:pt idx="2" formatCode="###0%">
                  <c:v>0.32107777046086794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Hoja1!$D$2:$D$13</c:f>
              <c:numCache>
                <c:formatCode>General</c:formatCode>
                <c:ptCount val="12"/>
                <c:pt idx="2" formatCode="###0%">
                  <c:v>0.67892222953913306</c:v>
                </c:pt>
                <c:pt idx="3" formatCode="###0%">
                  <c:v>0.58045463438172651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Hoja1!$E$2:$E$13</c:f>
              <c:numCache>
                <c:formatCode>General</c:formatCode>
                <c:ptCount val="12"/>
                <c:pt idx="3" formatCode="###0%">
                  <c:v>0.41954536561827332</c:v>
                </c:pt>
                <c:pt idx="11" formatCode="###0%">
                  <c:v>1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5 - Muy Satisfecho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-1.5554128059463365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2.3331192089195058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Hoja1!$F$2:$F$13</c:f>
              <c:numCache>
                <c:formatCode>General</c:formatCode>
                <c:ptCount val="12"/>
              </c:numCache>
            </c:numRef>
          </c:val>
        </c:ser>
        <c:gapWidth val="30"/>
        <c:overlap val="100"/>
        <c:axId val="167395712"/>
        <c:axId val="167397248"/>
      </c:barChart>
      <c:catAx>
        <c:axId val="167395712"/>
        <c:scaling>
          <c:orientation val="maxMin"/>
        </c:scaling>
        <c:delete val="1"/>
        <c:axPos val="l"/>
        <c:numFmt formatCode="General" sourceLinked="1"/>
        <c:tickLblPos val="none"/>
        <c:crossAx val="167397248"/>
        <c:crosses val="autoZero"/>
        <c:auto val="1"/>
        <c:lblAlgn val="ctr"/>
        <c:lblOffset val="100"/>
      </c:catAx>
      <c:valAx>
        <c:axId val="167397248"/>
        <c:scaling>
          <c:orientation val="minMax"/>
        </c:scaling>
        <c:delete val="1"/>
        <c:axPos val="t"/>
        <c:numFmt formatCode="0%" sourceLinked="1"/>
        <c:tickLblPos val="none"/>
        <c:crossAx val="1673957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800" b="0">
          <a:solidFill>
            <a:schemeClr val="tx2"/>
          </a:solidFill>
        </a:defRPr>
      </a:pPr>
      <a:endParaRPr lang="es-CO"/>
    </a:p>
  </c:txPr>
  <c:externalData r:id="rId1"/>
</c:chartSpace>
</file>

<file path=ppt/charts/chart2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1 - Muy insatisfecho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2"/>
              <c:layout>
                <c:manualLayout>
                  <c:x val="0"/>
                  <c:y val="-3.8879196476194087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-1.166528986097426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Hoja1!$B$2:$B$13</c:f>
              <c:numCache>
                <c:formatCode>General</c:formatCode>
                <c:ptCount val="12"/>
                <c:pt idx="2" formatCode="###0%">
                  <c:v>2.2502542922643053E-2</c:v>
                </c:pt>
                <c:pt idx="3" formatCode="###0%">
                  <c:v>3.8629726758581569E-2</c:v>
                </c:pt>
                <c:pt idx="5" formatCode="###0%">
                  <c:v>6.4532936526459514E-2</c:v>
                </c:pt>
                <c:pt idx="9" formatCode="###0%">
                  <c:v>0.1632674488904183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Hoja1!$C$2:$C$13</c:f>
              <c:numCache>
                <c:formatCode>###0%</c:formatCode>
                <c:ptCount val="12"/>
                <c:pt idx="0">
                  <c:v>0.40737948474435293</c:v>
                </c:pt>
                <c:pt idx="1">
                  <c:v>0.21197945775793764</c:v>
                </c:pt>
                <c:pt idx="6">
                  <c:v>0.50255075161055818</c:v>
                </c:pt>
                <c:pt idx="9">
                  <c:v>6.5729120084587811E-2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Hoja1!$D$2:$D$13</c:f>
              <c:numCache>
                <c:formatCode>###0%</c:formatCode>
                <c:ptCount val="12"/>
                <c:pt idx="0">
                  <c:v>0.29540997316670098</c:v>
                </c:pt>
                <c:pt idx="1">
                  <c:v>0.32401476899782417</c:v>
                </c:pt>
                <c:pt idx="2">
                  <c:v>0.60883607102021631</c:v>
                </c:pt>
                <c:pt idx="3">
                  <c:v>0.5943453772786097</c:v>
                </c:pt>
                <c:pt idx="4">
                  <c:v>0.31782733423812948</c:v>
                </c:pt>
                <c:pt idx="5">
                  <c:v>0.19695054014116625</c:v>
                </c:pt>
                <c:pt idx="6">
                  <c:v>0.14910386941495032</c:v>
                </c:pt>
                <c:pt idx="8">
                  <c:v>0.70457109794772577</c:v>
                </c:pt>
                <c:pt idx="9">
                  <c:v>0.62526756787652849</c:v>
                </c:pt>
                <c:pt idx="10">
                  <c:v>8.1859539397158468E-2</c:v>
                </c:pt>
                <c:pt idx="11">
                  <c:v>1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-2.5395039502283886E-2"/>
                  <c:y val="-3.8882258312426185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8.4650131674280094E-3"/>
                  <c:y val="3.888838198489045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Hoja1!$E$2:$E$13</c:f>
              <c:numCache>
                <c:formatCode>###0%</c:formatCode>
                <c:ptCount val="12"/>
                <c:pt idx="0">
                  <c:v>0.29721054208894682</c:v>
                </c:pt>
                <c:pt idx="1">
                  <c:v>0.37981963132557389</c:v>
                </c:pt>
                <c:pt idx="2">
                  <c:v>0.36866138605714077</c:v>
                </c:pt>
                <c:pt idx="3">
                  <c:v>0.24912935362236663</c:v>
                </c:pt>
                <c:pt idx="4">
                  <c:v>0.68217266576187052</c:v>
                </c:pt>
                <c:pt idx="5">
                  <c:v>0.73851652333237439</c:v>
                </c:pt>
                <c:pt idx="6">
                  <c:v>0.34834537897449191</c:v>
                </c:pt>
                <c:pt idx="7">
                  <c:v>1</c:v>
                </c:pt>
                <c:pt idx="8">
                  <c:v>0.29542890205227479</c:v>
                </c:pt>
                <c:pt idx="9">
                  <c:v>0.14573586314846582</c:v>
                </c:pt>
                <c:pt idx="10">
                  <c:v>0.9181404606028416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5 - Muy Satisfecho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-1.5554128059463365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2.333119208919505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Hoja1!$F$2:$F$13</c:f>
              <c:numCache>
                <c:formatCode>###0%</c:formatCode>
                <c:ptCount val="12"/>
                <c:pt idx="1">
                  <c:v>8.4186141918665622E-2</c:v>
                </c:pt>
                <c:pt idx="3">
                  <c:v>0.11789554234044262</c:v>
                </c:pt>
              </c:numCache>
            </c:numRef>
          </c:val>
        </c:ser>
        <c:gapWidth val="30"/>
        <c:overlap val="100"/>
        <c:axId val="167479168"/>
        <c:axId val="167480704"/>
      </c:barChart>
      <c:catAx>
        <c:axId val="167479168"/>
        <c:scaling>
          <c:orientation val="maxMin"/>
        </c:scaling>
        <c:delete val="1"/>
        <c:axPos val="l"/>
        <c:numFmt formatCode="General" sourceLinked="1"/>
        <c:tickLblPos val="none"/>
        <c:crossAx val="167480704"/>
        <c:crosses val="autoZero"/>
        <c:auto val="1"/>
        <c:lblAlgn val="ctr"/>
        <c:lblOffset val="100"/>
      </c:catAx>
      <c:valAx>
        <c:axId val="167480704"/>
        <c:scaling>
          <c:orientation val="minMax"/>
        </c:scaling>
        <c:delete val="1"/>
        <c:axPos val="t"/>
        <c:numFmt formatCode="0%" sourceLinked="1"/>
        <c:tickLblPos val="none"/>
        <c:crossAx val="1674791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800" b="0">
          <a:solidFill>
            <a:schemeClr val="tx2"/>
          </a:solidFill>
        </a:defRPr>
      </a:pPr>
      <a:endParaRPr lang="es-CO"/>
    </a:p>
  </c:txPr>
  <c:externalData r:id="rId1"/>
</c:chartSpace>
</file>

<file path=ppt/charts/chart2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1 - Muy insatisfecho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2"/>
              <c:layout>
                <c:manualLayout>
                  <c:x val="8.4650131674280094E-3"/>
                  <c:y val="-2.3330885905571745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8.4650131674280094E-3"/>
                  <c:y val="-1.9442660074329141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Hoja1!$B$2:$B$13</c:f>
              <c:numCache>
                <c:formatCode>General</c:formatCode>
                <c:ptCount val="12"/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Hoja1!$C$2:$C$13</c:f>
              <c:numCache>
                <c:formatCode>###0%</c:formatCode>
                <c:ptCount val="12"/>
                <c:pt idx="1">
                  <c:v>0.12806046159647863</c:v>
                </c:pt>
                <c:pt idx="4">
                  <c:v>8.7502990835452571E-2</c:v>
                </c:pt>
                <c:pt idx="5">
                  <c:v>0.19020280879502191</c:v>
                </c:pt>
                <c:pt idx="7">
                  <c:v>0.19748454825922304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Hoja1!$D$2:$D$13</c:f>
              <c:numCache>
                <c:formatCode>###0%</c:formatCode>
                <c:ptCount val="12"/>
                <c:pt idx="0">
                  <c:v>4.9928023209223821E-2</c:v>
                </c:pt>
                <c:pt idx="1">
                  <c:v>0.57183498764981811</c:v>
                </c:pt>
                <c:pt idx="2">
                  <c:v>0.44142639249000681</c:v>
                </c:pt>
                <c:pt idx="3">
                  <c:v>0.50451828234988161</c:v>
                </c:pt>
                <c:pt idx="4">
                  <c:v>0.91249700916454768</c:v>
                </c:pt>
                <c:pt idx="5">
                  <c:v>0.19020280879502191</c:v>
                </c:pt>
                <c:pt idx="7">
                  <c:v>0.29255120585307337</c:v>
                </c:pt>
                <c:pt idx="9">
                  <c:v>1</c:v>
                </c:pt>
                <c:pt idx="10">
                  <c:v>0.40264084877671974</c:v>
                </c:pt>
                <c:pt idx="11">
                  <c:v>1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Hoja1!$E$2:$E$13</c:f>
              <c:numCache>
                <c:formatCode>###0%</c:formatCode>
                <c:ptCount val="12"/>
                <c:pt idx="0">
                  <c:v>0.7592194316694898</c:v>
                </c:pt>
                <c:pt idx="1">
                  <c:v>0.11233992013410585</c:v>
                </c:pt>
                <c:pt idx="2">
                  <c:v>0.40136449224387244</c:v>
                </c:pt>
                <c:pt idx="3">
                  <c:v>0.38930193232351856</c:v>
                </c:pt>
                <c:pt idx="5">
                  <c:v>0.61959438240995668</c:v>
                </c:pt>
                <c:pt idx="6">
                  <c:v>0.7674449176275665</c:v>
                </c:pt>
                <c:pt idx="7">
                  <c:v>0.50996424588770317</c:v>
                </c:pt>
                <c:pt idx="8">
                  <c:v>1</c:v>
                </c:pt>
                <c:pt idx="10">
                  <c:v>0.59735915122328009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5 - Muy Satisfecho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-1.555412805946336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2.333119208919505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1"/>
                <c:pt idx="0">
                  <c:v>Plantear inquietudes al gobierno</c:v>
                </c:pt>
                <c:pt idx="2">
                  <c:v>Conocer los resultados, avances e iniciativas del gobierno</c:v>
                </c:pt>
                <c:pt idx="4">
                  <c:v>Debatir los temas que son de interés para los colombianos</c:v>
                </c:pt>
                <c:pt idx="6">
                  <c:v>Hacer seguimiento / vigilar / controlar las acciones del gobierno</c:v>
                </c:pt>
                <c:pt idx="8">
                  <c:v>Hacer llegar propuestas y/o iniciativas al gobierno/ Proponer soluciones de problemas que lo afectan</c:v>
                </c:pt>
                <c:pt idx="10">
                  <c:v>Aportar en la construcción de las  políticas publicas</c:v>
                </c:pt>
              </c:strCache>
            </c:strRef>
          </c:cat>
          <c:val>
            <c:numRef>
              <c:f>Hoja1!$F$2:$F$13</c:f>
              <c:numCache>
                <c:formatCode>###0%</c:formatCode>
                <c:ptCount val="12"/>
                <c:pt idx="0">
                  <c:v>0.19085254512128752</c:v>
                </c:pt>
                <c:pt idx="1">
                  <c:v>0.18776463061959822</c:v>
                </c:pt>
                <c:pt idx="2">
                  <c:v>0.15720911526612152</c:v>
                </c:pt>
                <c:pt idx="3">
                  <c:v>0.10617978532660009</c:v>
                </c:pt>
                <c:pt idx="6">
                  <c:v>0.2325550823724343</c:v>
                </c:pt>
              </c:numCache>
            </c:numRef>
          </c:val>
        </c:ser>
        <c:gapWidth val="30"/>
        <c:overlap val="100"/>
        <c:axId val="167570816"/>
        <c:axId val="167584896"/>
      </c:barChart>
      <c:catAx>
        <c:axId val="167570816"/>
        <c:scaling>
          <c:orientation val="maxMin"/>
        </c:scaling>
        <c:delete val="1"/>
        <c:axPos val="l"/>
        <c:numFmt formatCode="General" sourceLinked="1"/>
        <c:tickLblPos val="none"/>
        <c:crossAx val="167584896"/>
        <c:crosses val="autoZero"/>
        <c:auto val="1"/>
        <c:lblAlgn val="ctr"/>
        <c:lblOffset val="100"/>
      </c:catAx>
      <c:valAx>
        <c:axId val="167584896"/>
        <c:scaling>
          <c:orientation val="minMax"/>
        </c:scaling>
        <c:delete val="1"/>
        <c:axPos val="t"/>
        <c:numFmt formatCode="0%" sourceLinked="1"/>
        <c:tickLblPos val="none"/>
        <c:crossAx val="1675708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800" b="0">
          <a:solidFill>
            <a:schemeClr val="tx2"/>
          </a:solidFill>
        </a:defRPr>
      </a:pPr>
      <a:endParaRPr lang="es-CO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Todos los días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0.25611213140872213</c:v>
                </c:pt>
                <c:pt idx="1">
                  <c:v>0.40591910212827431</c:v>
                </c:pt>
                <c:pt idx="3">
                  <c:v>3.5871218279327585E-2</c:v>
                </c:pt>
                <c:pt idx="4">
                  <c:v>0.18598497712923048</c:v>
                </c:pt>
                <c:pt idx="6">
                  <c:v>0.51169467854497785</c:v>
                </c:pt>
                <c:pt idx="7">
                  <c:v>0.64858717923954368</c:v>
                </c:pt>
                <c:pt idx="9">
                  <c:v>2.0994815346170356E-2</c:v>
                </c:pt>
                <c:pt idx="10">
                  <c:v>0.11181293434712641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Entre 4 y 6 veces por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4.8644303493372239E-2</c:v>
                </c:pt>
                <c:pt idx="1">
                  <c:v>8.9952452984534026E-2</c:v>
                </c:pt>
                <c:pt idx="3">
                  <c:v>3.9095762148347785E-2</c:v>
                </c:pt>
                <c:pt idx="4">
                  <c:v>0.13485283516103891</c:v>
                </c:pt>
                <c:pt idx="6">
                  <c:v>6.8095257042605911E-2</c:v>
                </c:pt>
                <c:pt idx="7">
                  <c:v>0.10571756874998686</c:v>
                </c:pt>
                <c:pt idx="9">
                  <c:v>4.1392245978489096E-2</c:v>
                </c:pt>
                <c:pt idx="10">
                  <c:v>4.4489393327099551E-2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Entre 2 y 3 veces por semana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5.8716376021064484E-2</c:v>
                </c:pt>
                <c:pt idx="1">
                  <c:v>0.12670907416099281</c:v>
                </c:pt>
                <c:pt idx="3">
                  <c:v>0.11496245368378979</c:v>
                </c:pt>
                <c:pt idx="4">
                  <c:v>7.3957065642980283E-2</c:v>
                </c:pt>
                <c:pt idx="6">
                  <c:v>0.12447449848265456</c:v>
                </c:pt>
                <c:pt idx="7">
                  <c:v>8.1188609800092335E-2</c:v>
                </c:pt>
                <c:pt idx="9">
                  <c:v>6.6944866444389073E-2</c:v>
                </c:pt>
                <c:pt idx="10">
                  <c:v>0.10194017701728997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1 vez a la semana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###0%</c:formatCode>
                <c:ptCount val="11"/>
                <c:pt idx="0">
                  <c:v>0.18540951622037291</c:v>
                </c:pt>
                <c:pt idx="1">
                  <c:v>8.4603344411130793E-2</c:v>
                </c:pt>
                <c:pt idx="3">
                  <c:v>9.0782963498485345E-2</c:v>
                </c:pt>
                <c:pt idx="4">
                  <c:v>8.544974892725106E-2</c:v>
                </c:pt>
                <c:pt idx="6">
                  <c:v>5.1750959261233499E-2</c:v>
                </c:pt>
                <c:pt idx="7">
                  <c:v>4.8695185878877847E-2</c:v>
                </c:pt>
                <c:pt idx="9">
                  <c:v>0.22858409276930824</c:v>
                </c:pt>
                <c:pt idx="10">
                  <c:v>0.16804398592725739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Ocasionalmente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###0%</c:formatCode>
                <c:ptCount val="11"/>
                <c:pt idx="0">
                  <c:v>8.7988882562264364E-2</c:v>
                </c:pt>
                <c:pt idx="1">
                  <c:v>8.5132670414708039E-2</c:v>
                </c:pt>
                <c:pt idx="3">
                  <c:v>0.30693873037125385</c:v>
                </c:pt>
                <c:pt idx="4">
                  <c:v>0.28256225070981045</c:v>
                </c:pt>
                <c:pt idx="6">
                  <c:v>0.18127585792097858</c:v>
                </c:pt>
                <c:pt idx="7">
                  <c:v>9.3369270866356713E-2</c:v>
                </c:pt>
                <c:pt idx="9">
                  <c:v>0.15835505272013994</c:v>
                </c:pt>
                <c:pt idx="10">
                  <c:v>0.33600796574585601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Nunca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0.36312879029420486</c:v>
                </c:pt>
                <c:pt idx="1">
                  <c:v>0.20768335590036074</c:v>
                </c:pt>
                <c:pt idx="3">
                  <c:v>0.41234887201879672</c:v>
                </c:pt>
                <c:pt idx="4">
                  <c:v>0.23719312242968987</c:v>
                </c:pt>
                <c:pt idx="6">
                  <c:v>6.2708748747551085E-2</c:v>
                </c:pt>
                <c:pt idx="7">
                  <c:v>2.2442185465142012E-2</c:v>
                </c:pt>
                <c:pt idx="9">
                  <c:v>0.48372892674150292</c:v>
                </c:pt>
                <c:pt idx="10">
                  <c:v>0.23770554363537291</c:v>
                </c:pt>
              </c:numCache>
            </c:numRef>
          </c:val>
        </c:ser>
        <c:gapWidth val="10"/>
        <c:overlap val="100"/>
        <c:axId val="126109568"/>
        <c:axId val="126111104"/>
      </c:barChart>
      <c:catAx>
        <c:axId val="12610956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26111104"/>
        <c:crosses val="autoZero"/>
        <c:auto val="1"/>
        <c:lblAlgn val="ctr"/>
        <c:lblOffset val="100"/>
      </c:catAx>
      <c:valAx>
        <c:axId val="126111104"/>
        <c:scaling>
          <c:orientation val="minMax"/>
        </c:scaling>
        <c:delete val="1"/>
        <c:axPos val="t"/>
        <c:numFmt formatCode="0%" sourceLinked="1"/>
        <c:tickLblPos val="none"/>
        <c:crossAx val="1261095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2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5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0.55761149094312812</c:v>
                </c:pt>
                <c:pt idx="1">
                  <c:v>0.44238850905687288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3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5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0%</c:formatCode>
                <c:ptCount val="2"/>
                <c:pt idx="0">
                  <c:v>0.63141003524617234</c:v>
                </c:pt>
                <c:pt idx="1">
                  <c:v>0.36858996475382827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0.33860787207394727</c:v>
                </c:pt>
                <c:pt idx="1">
                  <c:v>0.6613921279260534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0.52007121716544469</c:v>
                </c:pt>
                <c:pt idx="1">
                  <c:v>0.47992878283455637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 formatCode="###0%">
                  <c:v>1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0.643353218477558</c:v>
                </c:pt>
                <c:pt idx="1">
                  <c:v>0.35664678152244306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0.62151828179136626</c:v>
                </c:pt>
                <c:pt idx="1">
                  <c:v>0.37848171820863341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1">
                  <c:v>1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0.73574344557388804</c:v>
                </c:pt>
                <c:pt idx="1">
                  <c:v>0.26425655442611268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0.61094971392658537</c:v>
                </c:pt>
                <c:pt idx="1">
                  <c:v>0.38905028607341602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Todos los días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0.8664202797261451</c:v>
                </c:pt>
                <c:pt idx="1">
                  <c:v>0.85940034098674456</c:v>
                </c:pt>
                <c:pt idx="3">
                  <c:v>0.48612248438173383</c:v>
                </c:pt>
                <c:pt idx="4">
                  <c:v>0.47223772341462578</c:v>
                </c:pt>
                <c:pt idx="6">
                  <c:v>0.62901129111928722</c:v>
                </c:pt>
                <c:pt idx="7">
                  <c:v>0.72346628249287792</c:v>
                </c:pt>
                <c:pt idx="9">
                  <c:v>0.77498823553452856</c:v>
                </c:pt>
                <c:pt idx="10">
                  <c:v>0.75098742966256604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Entre 4 y 6 veces por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3.1117568133574785E-2</c:v>
                </c:pt>
                <c:pt idx="1">
                  <c:v>2.9397001174054912E-2</c:v>
                </c:pt>
                <c:pt idx="3">
                  <c:v>4.815227164222384E-2</c:v>
                </c:pt>
                <c:pt idx="4">
                  <c:v>6.4911931669924372E-2</c:v>
                </c:pt>
                <c:pt idx="6">
                  <c:v>4.3788692276003814E-2</c:v>
                </c:pt>
                <c:pt idx="7">
                  <c:v>6.1914581533321203E-2</c:v>
                </c:pt>
                <c:pt idx="9">
                  <c:v>4.0637617887548508E-2</c:v>
                </c:pt>
                <c:pt idx="10">
                  <c:v>6.9250696876989412E-2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Entre 2 y 3 veces por semana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3.1178011155764646E-2</c:v>
                </c:pt>
                <c:pt idx="1">
                  <c:v>2.3670463831930631E-2</c:v>
                </c:pt>
                <c:pt idx="3">
                  <c:v>7.6010852831381384E-2</c:v>
                </c:pt>
                <c:pt idx="4">
                  <c:v>5.3903773991542912E-2</c:v>
                </c:pt>
                <c:pt idx="6">
                  <c:v>3.0806957864735217E-2</c:v>
                </c:pt>
                <c:pt idx="7">
                  <c:v>4.8189830723117826E-2</c:v>
                </c:pt>
                <c:pt idx="9">
                  <c:v>2.8848330631266992E-2</c:v>
                </c:pt>
                <c:pt idx="10">
                  <c:v>3.7766414959597226E-2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1 vez a la semana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###0%</c:formatCode>
                <c:ptCount val="11"/>
                <c:pt idx="0">
                  <c:v>1.3343429731908807E-2</c:v>
                </c:pt>
                <c:pt idx="1">
                  <c:v>2.0966094318427539E-2</c:v>
                </c:pt>
                <c:pt idx="3">
                  <c:v>8.7572251734715459E-2</c:v>
                </c:pt>
                <c:pt idx="4">
                  <c:v>4.5022577319236673E-2</c:v>
                </c:pt>
                <c:pt idx="6">
                  <c:v>3.6891205238115225E-2</c:v>
                </c:pt>
                <c:pt idx="7">
                  <c:v>4.3042364349992562E-2</c:v>
                </c:pt>
                <c:pt idx="9">
                  <c:v>2.6253571491524543E-2</c:v>
                </c:pt>
                <c:pt idx="10">
                  <c:v>1.5652454021109759E-2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Ocasionalmente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###0%</c:formatCode>
                <c:ptCount val="11"/>
                <c:pt idx="0">
                  <c:v>2.6989112601865817E-2</c:v>
                </c:pt>
                <c:pt idx="1">
                  <c:v>3.0164346003526681E-2</c:v>
                </c:pt>
                <c:pt idx="3">
                  <c:v>0.16300190962243821</c:v>
                </c:pt>
                <c:pt idx="4">
                  <c:v>0.2116998903436057</c:v>
                </c:pt>
                <c:pt idx="6">
                  <c:v>0.10520248051596699</c:v>
                </c:pt>
                <c:pt idx="7">
                  <c:v>7.9706224862576752E-2</c:v>
                </c:pt>
                <c:pt idx="9">
                  <c:v>5.2357599705022712E-2</c:v>
                </c:pt>
                <c:pt idx="10">
                  <c:v>4.2491122384174795E-2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Nunca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3.0951598650740712E-2</c:v>
                </c:pt>
                <c:pt idx="1">
                  <c:v>3.6401753685315515E-2</c:v>
                </c:pt>
                <c:pt idx="3">
                  <c:v>0.13914022978750806</c:v>
                </c:pt>
                <c:pt idx="4">
                  <c:v>0.15222410326106608</c:v>
                </c:pt>
                <c:pt idx="6">
                  <c:v>0.15429937298589325</c:v>
                </c:pt>
                <c:pt idx="7">
                  <c:v>4.3680716038114159E-2</c:v>
                </c:pt>
                <c:pt idx="9">
                  <c:v>7.6914644750110714E-2</c:v>
                </c:pt>
                <c:pt idx="10">
                  <c:v>8.3851882095563005E-2</c:v>
                </c:pt>
              </c:numCache>
            </c:numRef>
          </c:val>
        </c:ser>
        <c:gapWidth val="10"/>
        <c:overlap val="100"/>
        <c:axId val="126300160"/>
        <c:axId val="126301696"/>
      </c:barChart>
      <c:catAx>
        <c:axId val="12630016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26301696"/>
        <c:crosses val="autoZero"/>
        <c:auto val="1"/>
        <c:lblAlgn val="ctr"/>
        <c:lblOffset val="100"/>
      </c:catAx>
      <c:valAx>
        <c:axId val="126301696"/>
        <c:scaling>
          <c:orientation val="minMax"/>
        </c:scaling>
        <c:delete val="1"/>
        <c:axPos val="t"/>
        <c:numFmt formatCode="0%" sourceLinked="1"/>
        <c:tickLblPos val="none"/>
        <c:crossAx val="1263001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24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0.25082068376960226</c:v>
                </c:pt>
                <c:pt idx="1">
                  <c:v>0.74917931623039946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0.59368835154719879</c:v>
                </c:pt>
                <c:pt idx="1">
                  <c:v>0.40631164845280132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###0.0%</c:formatCode>
                <c:ptCount val="2"/>
                <c:pt idx="1">
                  <c:v>1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4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5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0.81725957497662149</c:v>
                </c:pt>
                <c:pt idx="1">
                  <c:v>0.18274042502337873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5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0%</c:formatCode>
                <c:ptCount val="2"/>
                <c:pt idx="0">
                  <c:v>0.6660000000000007</c:v>
                </c:pt>
                <c:pt idx="1">
                  <c:v>0.33400000000000035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4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###0.0%</c:formatCode>
                <c:ptCount val="2"/>
                <c:pt idx="0">
                  <c:v>0.68500000000000005</c:v>
                </c:pt>
                <c:pt idx="1">
                  <c:v>0.31500000000000078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###0.0%</c:formatCode>
                <c:ptCount val="2"/>
                <c:pt idx="0">
                  <c:v>0.75000000000000167</c:v>
                </c:pt>
                <c:pt idx="1">
                  <c:v>0.25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###0.0%</c:formatCode>
                <c:ptCount val="2"/>
                <c:pt idx="0">
                  <c:v>0.53</c:v>
                </c:pt>
                <c:pt idx="1">
                  <c:v>0.47000000000000008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4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0.77112997156023544</c:v>
                </c:pt>
                <c:pt idx="1">
                  <c:v>0.22887002843976495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4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###0.0%</c:formatCode>
                <c:ptCount val="2"/>
                <c:pt idx="0">
                  <c:v>0.75000000000000044</c:v>
                </c:pt>
                <c:pt idx="1">
                  <c:v>0.25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Todos los días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0.81338779008628737</c:v>
                </c:pt>
                <c:pt idx="1">
                  <c:v>0.84210789362210281</c:v>
                </c:pt>
                <c:pt idx="3">
                  <c:v>0.28447259326381463</c:v>
                </c:pt>
                <c:pt idx="4">
                  <c:v>0.33284513353951539</c:v>
                </c:pt>
                <c:pt idx="6">
                  <c:v>0.66782136512678014</c:v>
                </c:pt>
                <c:pt idx="7">
                  <c:v>0.66987565095688195</c:v>
                </c:pt>
                <c:pt idx="9">
                  <c:v>0.64367088491611468</c:v>
                </c:pt>
                <c:pt idx="10">
                  <c:v>0.67388892433106862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Entre 4 y 6 veces por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3.0361425485023012E-2</c:v>
                </c:pt>
                <c:pt idx="1">
                  <c:v>2.7087811681011535E-2</c:v>
                </c:pt>
                <c:pt idx="3">
                  <c:v>4.6990977284505991E-2</c:v>
                </c:pt>
                <c:pt idx="4">
                  <c:v>6.0976151495281232E-2</c:v>
                </c:pt>
                <c:pt idx="6">
                  <c:v>3.7450685182212166E-2</c:v>
                </c:pt>
                <c:pt idx="7">
                  <c:v>6.5224588988912882E-2</c:v>
                </c:pt>
                <c:pt idx="9">
                  <c:v>2.743773600401813E-2</c:v>
                </c:pt>
                <c:pt idx="10">
                  <c:v>4.5963571141911921E-2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Entre 2 y 3 veces por semana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2.0017746000110886E-2</c:v>
                </c:pt>
                <c:pt idx="1">
                  <c:v>1.6893778889724965E-2</c:v>
                </c:pt>
                <c:pt idx="3">
                  <c:v>5.0659172258935577E-2</c:v>
                </c:pt>
                <c:pt idx="4">
                  <c:v>2.8523624835365247E-2</c:v>
                </c:pt>
                <c:pt idx="6">
                  <c:v>4.0890497163862033E-2</c:v>
                </c:pt>
                <c:pt idx="7">
                  <c:v>5.1170999139995302E-2</c:v>
                </c:pt>
                <c:pt idx="9">
                  <c:v>2.1535862203395251E-2</c:v>
                </c:pt>
                <c:pt idx="10">
                  <c:v>1.6168692082349539E-2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1 vez a la semana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###0%</c:formatCode>
                <c:ptCount val="11"/>
                <c:pt idx="0">
                  <c:v>1.3699061416003067E-2</c:v>
                </c:pt>
                <c:pt idx="1">
                  <c:v>9.0040104765273868E-3</c:v>
                </c:pt>
                <c:pt idx="3">
                  <c:v>7.1255575256123943E-2</c:v>
                </c:pt>
                <c:pt idx="4">
                  <c:v>3.7739798929688671E-2</c:v>
                </c:pt>
                <c:pt idx="6">
                  <c:v>2.3884245986933658E-2</c:v>
                </c:pt>
                <c:pt idx="7">
                  <c:v>1.8214393247763905E-2</c:v>
                </c:pt>
                <c:pt idx="9">
                  <c:v>3.6679723797806006E-2</c:v>
                </c:pt>
                <c:pt idx="10">
                  <c:v>9.6606699007943247E-3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Ocasionalmente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###0%</c:formatCode>
                <c:ptCount val="11"/>
                <c:pt idx="0">
                  <c:v>5.2791806953073124E-2</c:v>
                </c:pt>
                <c:pt idx="1">
                  <c:v>4.9967327437752104E-2</c:v>
                </c:pt>
                <c:pt idx="3">
                  <c:v>0.22110027196054652</c:v>
                </c:pt>
                <c:pt idx="4">
                  <c:v>0.29267193420613175</c:v>
                </c:pt>
                <c:pt idx="6">
                  <c:v>8.3878095418858531E-2</c:v>
                </c:pt>
                <c:pt idx="7">
                  <c:v>0.11616231763723092</c:v>
                </c:pt>
                <c:pt idx="9">
                  <c:v>8.6874080432687545E-2</c:v>
                </c:pt>
                <c:pt idx="10">
                  <c:v>0.11315711219569276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Nunca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6.9742170059503492E-2</c:v>
                </c:pt>
                <c:pt idx="1">
                  <c:v>5.4939177892883433E-2</c:v>
                </c:pt>
                <c:pt idx="3">
                  <c:v>0.32552140997607587</c:v>
                </c:pt>
                <c:pt idx="4">
                  <c:v>0.247243356994018</c:v>
                </c:pt>
                <c:pt idx="6">
                  <c:v>0.14607511112135604</c:v>
                </c:pt>
                <c:pt idx="7">
                  <c:v>7.9352050029218205E-2</c:v>
                </c:pt>
                <c:pt idx="9">
                  <c:v>0.18380171264598058</c:v>
                </c:pt>
                <c:pt idx="10">
                  <c:v>0.1411610303481837</c:v>
                </c:pt>
              </c:numCache>
            </c:numRef>
          </c:val>
        </c:ser>
        <c:gapWidth val="10"/>
        <c:overlap val="100"/>
        <c:axId val="126384768"/>
        <c:axId val="126419328"/>
      </c:barChart>
      <c:catAx>
        <c:axId val="12638476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26419328"/>
        <c:crosses val="autoZero"/>
        <c:auto val="1"/>
        <c:lblAlgn val="ctr"/>
        <c:lblOffset val="100"/>
      </c:catAx>
      <c:valAx>
        <c:axId val="126419328"/>
        <c:scaling>
          <c:orientation val="minMax"/>
        </c:scaling>
        <c:delete val="1"/>
        <c:axPos val="t"/>
        <c:numFmt formatCode="0%" sourceLinked="1"/>
        <c:tickLblPos val="none"/>
        <c:crossAx val="1263847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25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 formatCode="###0%">
                  <c:v>1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5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###0.0%</c:formatCode>
                <c:ptCount val="2"/>
                <c:pt idx="0">
                  <c:v>0</c:v>
                </c:pt>
                <c:pt idx="1">
                  <c:v>1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5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###0.0%</c:formatCode>
                <c:ptCount val="2"/>
                <c:pt idx="0">
                  <c:v>0.88600000000000001</c:v>
                </c:pt>
                <c:pt idx="1">
                  <c:v>0.114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5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###0.0%</c:formatCode>
                <c:ptCount val="2"/>
                <c:pt idx="0">
                  <c:v>0.67900000000000205</c:v>
                </c:pt>
                <c:pt idx="1">
                  <c:v>0.3210000000000009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5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0.91159871234142864</c:v>
                </c:pt>
                <c:pt idx="1">
                  <c:v>8.8401287658571748E-2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5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0.77758762686571969</c:v>
                </c:pt>
                <c:pt idx="1">
                  <c:v>0.22241237313428042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5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 formatCode="###0%">
                  <c:v>1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5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5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0.90463662014146551</c:v>
                </c:pt>
                <c:pt idx="1">
                  <c:v>9.5363379858534214E-2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5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5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0.0%</c:formatCode>
                <c:ptCount val="2"/>
                <c:pt idx="0">
                  <c:v>0.78</c:v>
                </c:pt>
                <c:pt idx="1">
                  <c:v>0.22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5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###0.0%</c:formatCode>
                <c:ptCount val="2"/>
                <c:pt idx="0">
                  <c:v>0.86900000000000155</c:v>
                </c:pt>
                <c:pt idx="1">
                  <c:v>0.13100000000000001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Todos los días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0.85643658848334936</c:v>
                </c:pt>
                <c:pt idx="1">
                  <c:v>0.82909771602855553</c:v>
                </c:pt>
                <c:pt idx="3">
                  <c:v>0.21623410837246185</c:v>
                </c:pt>
                <c:pt idx="4">
                  <c:v>0.34336423761037632</c:v>
                </c:pt>
                <c:pt idx="6">
                  <c:v>0.64326856174660607</c:v>
                </c:pt>
                <c:pt idx="7">
                  <c:v>0.74114364159356516</c:v>
                </c:pt>
                <c:pt idx="9">
                  <c:v>0.58535291928495958</c:v>
                </c:pt>
                <c:pt idx="10">
                  <c:v>0.63325797456801614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Entre 4 y 6 veces por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1.2087292978333117E-2</c:v>
                </c:pt>
                <c:pt idx="1">
                  <c:v>5.7047781921113448E-2</c:v>
                </c:pt>
                <c:pt idx="3">
                  <c:v>2.7198935782679484E-2</c:v>
                </c:pt>
                <c:pt idx="4">
                  <c:v>6.6939107976464254E-2</c:v>
                </c:pt>
                <c:pt idx="6">
                  <c:v>4.6790747309317572E-2</c:v>
                </c:pt>
                <c:pt idx="7">
                  <c:v>9.0288708632340009E-2</c:v>
                </c:pt>
                <c:pt idx="9">
                  <c:v>2.5798180145688531E-2</c:v>
                </c:pt>
                <c:pt idx="10">
                  <c:v>6.3042901417844743E-2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Entre 2 y 3 veces por semana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8.6666786235272218E-3</c:v>
                </c:pt>
                <c:pt idx="1">
                  <c:v>5.7771543310792409E-3</c:v>
                </c:pt>
                <c:pt idx="3">
                  <c:v>3.4019682940587839E-2</c:v>
                </c:pt>
                <c:pt idx="4">
                  <c:v>4.4529603538064878E-2</c:v>
                </c:pt>
                <c:pt idx="6">
                  <c:v>3.7042158231578158E-2</c:v>
                </c:pt>
                <c:pt idx="7">
                  <c:v>4.9207656814725075E-2</c:v>
                </c:pt>
                <c:pt idx="9">
                  <c:v>5.4375515478632556E-2</c:v>
                </c:pt>
                <c:pt idx="10">
                  <c:v>3.0320631563158989E-2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1 vez a la semana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###0%</c:formatCode>
                <c:ptCount val="11"/>
                <c:pt idx="1">
                  <c:v>1.609318931110405E-2</c:v>
                </c:pt>
                <c:pt idx="3">
                  <c:v>0.1720773323583529</c:v>
                </c:pt>
                <c:pt idx="4">
                  <c:v>4.0124581596569786E-2</c:v>
                </c:pt>
                <c:pt idx="7">
                  <c:v>1.8237351916221535E-2</c:v>
                </c:pt>
                <c:pt idx="9">
                  <c:v>4.1195157408172485E-2</c:v>
                </c:pt>
                <c:pt idx="10">
                  <c:v>3.0350540679594171E-2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Ocasionalmente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###0%</c:formatCode>
                <c:ptCount val="11"/>
                <c:pt idx="0">
                  <c:v>6.208160321876173E-2</c:v>
                </c:pt>
                <c:pt idx="1">
                  <c:v>2.5104116310385661E-2</c:v>
                </c:pt>
                <c:pt idx="3">
                  <c:v>0.17278589232280445</c:v>
                </c:pt>
                <c:pt idx="4">
                  <c:v>0.24842018072639743</c:v>
                </c:pt>
                <c:pt idx="6">
                  <c:v>0.10972432060843568</c:v>
                </c:pt>
                <c:pt idx="7">
                  <c:v>6.7041587449456694E-2</c:v>
                </c:pt>
                <c:pt idx="9">
                  <c:v>0.15443764565099125</c:v>
                </c:pt>
                <c:pt idx="10">
                  <c:v>0.13038703155064624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Nunca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6.0727836696028784E-2</c:v>
                </c:pt>
                <c:pt idx="1">
                  <c:v>6.6880042097763756E-2</c:v>
                </c:pt>
                <c:pt idx="3">
                  <c:v>0.37768404822311402</c:v>
                </c:pt>
                <c:pt idx="4">
                  <c:v>0.25662228855212793</c:v>
                </c:pt>
                <c:pt idx="6">
                  <c:v>0.16317421210406138</c:v>
                </c:pt>
                <c:pt idx="7">
                  <c:v>3.4081053593692616E-2</c:v>
                </c:pt>
                <c:pt idx="9">
                  <c:v>0.13884058203155408</c:v>
                </c:pt>
                <c:pt idx="10">
                  <c:v>0.11264092022074083</c:v>
                </c:pt>
              </c:numCache>
            </c:numRef>
          </c:val>
        </c:ser>
        <c:gapWidth val="10"/>
        <c:overlap val="100"/>
        <c:axId val="126511744"/>
        <c:axId val="126538112"/>
      </c:barChart>
      <c:catAx>
        <c:axId val="126511744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26538112"/>
        <c:crosses val="autoZero"/>
        <c:auto val="1"/>
        <c:lblAlgn val="ctr"/>
        <c:lblOffset val="100"/>
      </c:catAx>
      <c:valAx>
        <c:axId val="126538112"/>
        <c:scaling>
          <c:orientation val="minMax"/>
        </c:scaling>
        <c:delete val="1"/>
        <c:axPos val="t"/>
        <c:numFmt formatCode="0%" sourceLinked="1"/>
        <c:tickLblPos val="none"/>
        <c:crossAx val="1265117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26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###0.0%</c:formatCode>
                <c:ptCount val="2"/>
                <c:pt idx="0">
                  <c:v>0.82700000000000062</c:v>
                </c:pt>
                <c:pt idx="1">
                  <c:v>0.17300000000000001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6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###0.0%</c:formatCode>
                <c:ptCount val="2"/>
                <c:pt idx="0">
                  <c:v>0.53</c:v>
                </c:pt>
                <c:pt idx="1">
                  <c:v>0.47000000000000008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6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0.9465490647648519</c:v>
                </c:pt>
                <c:pt idx="1">
                  <c:v>5.3450935235148149E-2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6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0.82512313443484442</c:v>
                </c:pt>
                <c:pt idx="1">
                  <c:v>0.17487686556515569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6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 formatCode="###0.0%">
                  <c:v>1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6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###0.0%</c:formatCode>
                <c:ptCount val="2"/>
                <c:pt idx="0">
                  <c:v>0</c:v>
                </c:pt>
                <c:pt idx="1">
                  <c:v>1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6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###0.0%</c:formatCode>
                <c:ptCount val="2"/>
                <c:pt idx="0">
                  <c:v>0.93200000000000005</c:v>
                </c:pt>
                <c:pt idx="1">
                  <c:v>6.8000000000000019E-2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6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###0.0%</c:formatCode>
                <c:ptCount val="2"/>
                <c:pt idx="0">
                  <c:v>0.81299999999999994</c:v>
                </c:pt>
                <c:pt idx="1">
                  <c:v>0.18700000000000042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6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0.91159871234142864</c:v>
                </c:pt>
                <c:pt idx="1">
                  <c:v>8.8401287658571748E-2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6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0.88789804110791326</c:v>
                </c:pt>
                <c:pt idx="1">
                  <c:v>0.11210195889208661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0.50658329469121599</c:v>
                </c:pt>
                <c:pt idx="1">
                  <c:v>0.55709988173458491</c:v>
                </c:pt>
                <c:pt idx="3">
                  <c:v>0.24920533323231187</c:v>
                </c:pt>
                <c:pt idx="4">
                  <c:v>0.20294677554780502</c:v>
                </c:pt>
                <c:pt idx="6">
                  <c:v>0.29654093984578805</c:v>
                </c:pt>
                <c:pt idx="7">
                  <c:v>0.27722775684662915</c:v>
                </c:pt>
                <c:pt idx="9">
                  <c:v>0.19647998141327325</c:v>
                </c:pt>
                <c:pt idx="10">
                  <c:v>0.12610178606198727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0.49341670530878051</c:v>
                </c:pt>
                <c:pt idx="1">
                  <c:v>0.44290011826541831</c:v>
                </c:pt>
                <c:pt idx="3">
                  <c:v>0.75079466676768736</c:v>
                </c:pt>
                <c:pt idx="4">
                  <c:v>0.79705322445219762</c:v>
                </c:pt>
                <c:pt idx="6">
                  <c:v>0.70345906015421189</c:v>
                </c:pt>
                <c:pt idx="7">
                  <c:v>0.72277224315337374</c:v>
                </c:pt>
                <c:pt idx="9">
                  <c:v>0.80352001858672562</c:v>
                </c:pt>
                <c:pt idx="10">
                  <c:v>0.87389821393801592</c:v>
                </c:pt>
              </c:numCache>
            </c:numRef>
          </c:val>
        </c:ser>
        <c:gapWidth val="10"/>
        <c:overlap val="100"/>
        <c:axId val="115360128"/>
        <c:axId val="115361664"/>
      </c:barChart>
      <c:catAx>
        <c:axId val="11536012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5361664"/>
        <c:crosses val="autoZero"/>
        <c:auto val="1"/>
        <c:lblAlgn val="ctr"/>
        <c:lblOffset val="100"/>
      </c:catAx>
      <c:valAx>
        <c:axId val="115361664"/>
        <c:scaling>
          <c:orientation val="minMax"/>
        </c:scaling>
        <c:delete val="1"/>
        <c:axPos val="t"/>
        <c:numFmt formatCode="0%" sourceLinked="1"/>
        <c:tickLblPos val="none"/>
        <c:crossAx val="1153601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27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 formatCode="###0%">
                  <c:v>1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7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58002691541217644"/>
          <c:y val="4.1116617853559773E-2"/>
          <c:w val="0.41997308458782473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Hoja1!$A$2:$A$14</c:f>
              <c:strCache>
                <c:ptCount val="13"/>
                <c:pt idx="0">
                  <c:v>Tengan en cuenta la participación ciudadana</c:v>
                </c:pt>
                <c:pt idx="1">
                  <c:v>Útil para la ciudadanía</c:v>
                </c:pt>
                <c:pt idx="2">
                  <c:v>Transparencia en las decisiones</c:v>
                </c:pt>
                <c:pt idx="3">
                  <c:v>Solucionar los problemas sociales</c:v>
                </c:pt>
                <c:pt idx="4">
                  <c:v>Recibir respuesta oportuna a las inquietudes / preguntas</c:v>
                </c:pt>
                <c:pt idx="5">
                  <c:v>Conocimiento sobre los temas</c:v>
                </c:pt>
                <c:pt idx="6">
                  <c:v>Informacion clara Sobre los temas a tratar</c:v>
                </c:pt>
                <c:pt idx="7">
                  <c:v>Mayor información sobre las decisiones que se toman</c:v>
                </c:pt>
                <c:pt idx="8">
                  <c:v>Más accesible para la gente</c:v>
                </c:pt>
                <c:pt idx="9">
                  <c:v>Cumplimiento de las propuestas/proyectos/metas</c:v>
                </c:pt>
                <c:pt idx="10">
                  <c:v>Mejorar la comunicación entre el gobierno y los ciudadanos</c:v>
                </c:pt>
                <c:pt idx="11">
                  <c:v>Otro</c:v>
                </c:pt>
                <c:pt idx="12">
                  <c:v>NS/NR</c:v>
                </c:pt>
              </c:strCache>
            </c:strRef>
          </c:cat>
          <c:val>
            <c:numRef>
              <c:f>Hoja1!$B$2:$B$14</c:f>
              <c:numCache>
                <c:formatCode>###0%</c:formatCode>
                <c:ptCount val="13"/>
                <c:pt idx="0">
                  <c:v>0.13333391829596475</c:v>
                </c:pt>
                <c:pt idx="1">
                  <c:v>7.1418803714961718E-2</c:v>
                </c:pt>
                <c:pt idx="2">
                  <c:v>0.1512283011802707</c:v>
                </c:pt>
                <c:pt idx="3">
                  <c:v>0.10424692336239236</c:v>
                </c:pt>
                <c:pt idx="5">
                  <c:v>5.1300896516023334E-2</c:v>
                </c:pt>
                <c:pt idx="7">
                  <c:v>0.30246254164720526</c:v>
                </c:pt>
                <c:pt idx="8">
                  <c:v>3.5636178170396007E-2</c:v>
                </c:pt>
                <c:pt idx="9">
                  <c:v>9.3018316571550241E-2</c:v>
                </c:pt>
                <c:pt idx="10">
                  <c:v>5.1748056002109785E-2</c:v>
                </c:pt>
                <c:pt idx="12">
                  <c:v>5.2752263541820388E-2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es-CO" sz="1000" b="0" i="0" u="none" strike="noStrike" kern="1200" baseline="0">
                    <a:solidFill>
                      <a:srgbClr val="1F497D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Hoja1!$A$2:$A$14</c:f>
              <c:strCache>
                <c:ptCount val="13"/>
                <c:pt idx="0">
                  <c:v>Tengan en cuenta la participación ciudadana</c:v>
                </c:pt>
                <c:pt idx="1">
                  <c:v>Útil para la ciudadanía</c:v>
                </c:pt>
                <c:pt idx="2">
                  <c:v>Transparencia en las decisiones</c:v>
                </c:pt>
                <c:pt idx="3">
                  <c:v>Solucionar los problemas sociales</c:v>
                </c:pt>
                <c:pt idx="4">
                  <c:v>Recibir respuesta oportuna a las inquietudes / preguntas</c:v>
                </c:pt>
                <c:pt idx="5">
                  <c:v>Conocimiento sobre los temas</c:v>
                </c:pt>
                <c:pt idx="6">
                  <c:v>Informacion clara Sobre los temas a tratar</c:v>
                </c:pt>
                <c:pt idx="7">
                  <c:v>Mayor información sobre las decisiones que se toman</c:v>
                </c:pt>
                <c:pt idx="8">
                  <c:v>Más accesible para la gente</c:v>
                </c:pt>
                <c:pt idx="9">
                  <c:v>Cumplimiento de las propuestas/proyectos/metas</c:v>
                </c:pt>
                <c:pt idx="10">
                  <c:v>Mejorar la comunicación entre el gobierno y los ciudadanos</c:v>
                </c:pt>
                <c:pt idx="11">
                  <c:v>Otro</c:v>
                </c:pt>
                <c:pt idx="12">
                  <c:v>NS/NR</c:v>
                </c:pt>
              </c:strCache>
            </c:strRef>
          </c:cat>
          <c:val>
            <c:numRef>
              <c:f>Hoja1!$C$2:$C$14</c:f>
              <c:numCache>
                <c:formatCode>###0%</c:formatCode>
                <c:ptCount val="13"/>
                <c:pt idx="0">
                  <c:v>0.22591224383969674</c:v>
                </c:pt>
                <c:pt idx="1">
                  <c:v>0.20109419375870918</c:v>
                </c:pt>
                <c:pt idx="2">
                  <c:v>0.10276532848341442</c:v>
                </c:pt>
                <c:pt idx="3">
                  <c:v>7.6169262472370367E-2</c:v>
                </c:pt>
                <c:pt idx="4">
                  <c:v>7.0113712063279598E-2</c:v>
                </c:pt>
                <c:pt idx="5">
                  <c:v>6.9976412315444797E-2</c:v>
                </c:pt>
                <c:pt idx="6">
                  <c:v>6.4196544113822931E-2</c:v>
                </c:pt>
                <c:pt idx="7">
                  <c:v>6.1352833306518924E-2</c:v>
                </c:pt>
                <c:pt idx="8">
                  <c:v>6.1305823594481682E-2</c:v>
                </c:pt>
                <c:pt idx="9">
                  <c:v>6.0905552845344137E-2</c:v>
                </c:pt>
                <c:pt idx="10">
                  <c:v>5.218119463030859E-2</c:v>
                </c:pt>
                <c:pt idx="11">
                  <c:v>3.882464448939385E-2</c:v>
                </c:pt>
                <c:pt idx="12">
                  <c:v>0.13504837303295492</c:v>
                </c:pt>
              </c:numCache>
            </c:numRef>
          </c:val>
        </c:ser>
        <c:gapWidth val="10"/>
        <c:axId val="175792512"/>
        <c:axId val="175794048"/>
      </c:barChart>
      <c:catAx>
        <c:axId val="175792512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 sz="900">
                <a:solidFill>
                  <a:schemeClr val="tx2"/>
                </a:solidFill>
              </a:defRPr>
            </a:pPr>
            <a:endParaRPr lang="es-CO"/>
          </a:p>
        </c:txPr>
        <c:crossAx val="175794048"/>
        <c:crosses val="autoZero"/>
        <c:auto val="1"/>
        <c:lblAlgn val="ctr"/>
        <c:lblOffset val="100"/>
      </c:catAx>
      <c:valAx>
        <c:axId val="175794048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757925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27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5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0.60271626979054949</c:v>
                </c:pt>
                <c:pt idx="1">
                  <c:v>0.39728373020945118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7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5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0%</c:formatCode>
                <c:ptCount val="2"/>
                <c:pt idx="0">
                  <c:v>0.75100000000000033</c:v>
                </c:pt>
                <c:pt idx="1">
                  <c:v>0.24900000000000008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7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0.73800000000000032</c:v>
                </c:pt>
                <c:pt idx="1">
                  <c:v>0.26200000000000001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7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0.76400000000000035</c:v>
                </c:pt>
                <c:pt idx="1">
                  <c:v>0.23600000000000004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7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0.82099999999999995</c:v>
                </c:pt>
                <c:pt idx="1">
                  <c:v>0.17900000000000008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7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0.63770343560568676</c:v>
                </c:pt>
                <c:pt idx="1">
                  <c:v>0.3622965643943144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7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0.51231372874300185</c:v>
                </c:pt>
                <c:pt idx="1">
                  <c:v>0.48768627125699887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7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0.77408299433162009</c:v>
                </c:pt>
                <c:pt idx="1">
                  <c:v>0.22591700566838019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9.1175722688907834E-2"/>
          <c:y val="4.0771714878173791E-2"/>
          <c:w val="0.72859655540962853"/>
          <c:h val="0.90733701164051461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Todos los días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0%</c:formatCode>
                <c:ptCount val="11"/>
                <c:pt idx="0">
                  <c:v>0.26139995345340161</c:v>
                </c:pt>
                <c:pt idx="1">
                  <c:v>0.24101265637857089</c:v>
                </c:pt>
                <c:pt idx="3">
                  <c:v>0.29373792240927526</c:v>
                </c:pt>
                <c:pt idx="4">
                  <c:v>0.26066387318579282</c:v>
                </c:pt>
                <c:pt idx="6">
                  <c:v>0.27174772617683873</c:v>
                </c:pt>
                <c:pt idx="7">
                  <c:v>0.34245749027138994</c:v>
                </c:pt>
                <c:pt idx="9">
                  <c:v>0.31286286000509828</c:v>
                </c:pt>
                <c:pt idx="10">
                  <c:v>0.24551343664463851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Entre 4 y 6 veces por semana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0%</c:formatCode>
                <c:ptCount val="11"/>
                <c:pt idx="0">
                  <c:v>0.73860004654660039</c:v>
                </c:pt>
                <c:pt idx="1">
                  <c:v>0.75898734362143061</c:v>
                </c:pt>
                <c:pt idx="3">
                  <c:v>0.70626207759072335</c:v>
                </c:pt>
                <c:pt idx="4">
                  <c:v>0.73933612681420857</c:v>
                </c:pt>
                <c:pt idx="6">
                  <c:v>0.7282522738231606</c:v>
                </c:pt>
                <c:pt idx="7">
                  <c:v>0.65754250972861106</c:v>
                </c:pt>
                <c:pt idx="9">
                  <c:v>0.68713713999490156</c:v>
                </c:pt>
                <c:pt idx="10">
                  <c:v>0.75448656335536346</c:v>
                </c:pt>
              </c:numCache>
            </c:numRef>
          </c:val>
        </c:ser>
        <c:gapWidth val="10"/>
        <c:overlap val="100"/>
        <c:axId val="112055040"/>
        <c:axId val="112056576"/>
      </c:barChart>
      <c:catAx>
        <c:axId val="11205504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2056576"/>
        <c:crosses val="autoZero"/>
        <c:auto val="1"/>
        <c:lblAlgn val="ctr"/>
        <c:lblOffset val="100"/>
      </c:catAx>
      <c:valAx>
        <c:axId val="112056576"/>
        <c:scaling>
          <c:orientation val="minMax"/>
        </c:scaling>
        <c:delete val="1"/>
        <c:axPos val="t"/>
        <c:numFmt formatCode="0%" sourceLinked="1"/>
        <c:tickLblPos val="none"/>
        <c:crossAx val="1120550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28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0.78100000000000003</c:v>
                </c:pt>
                <c:pt idx="1">
                  <c:v>0.21900000000000008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8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0.7170000000000003</c:v>
                </c:pt>
                <c:pt idx="1">
                  <c:v>0.28300000000000008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8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0.74700000000000033</c:v>
                </c:pt>
                <c:pt idx="1">
                  <c:v>0.253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8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0.54219607007755855</c:v>
                </c:pt>
                <c:pt idx="1">
                  <c:v>0.45780392992244112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8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0.60063346007178642</c:v>
                </c:pt>
                <c:pt idx="1">
                  <c:v>0.39936653992821536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8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0.64800736679764437</c:v>
                </c:pt>
                <c:pt idx="1">
                  <c:v>0.35199263320235591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28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58002691541217644"/>
          <c:y val="4.1116617853559773E-2"/>
          <c:w val="0.41997308458782473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Hoja1!$A$2:$A$19</c:f>
              <c:strCache>
                <c:ptCount val="18"/>
                <c:pt idx="0">
                  <c:v>A través de la página de Internet www.urnadecristal.gov.co</c:v>
                </c:pt>
                <c:pt idx="1">
                  <c:v>Teléfono Celular</c:v>
                </c:pt>
                <c:pt idx="2">
                  <c:v>Televisión Nacional</c:v>
                </c:pt>
                <c:pt idx="3">
                  <c:v>Facebook</c:v>
                </c:pt>
                <c:pt idx="4">
                  <c:v>Radio</c:v>
                </c:pt>
                <c:pt idx="5">
                  <c:v>Correo físico / servicio postal</c:v>
                </c:pt>
                <c:pt idx="6">
                  <c:v>Televisión por cable</c:v>
                </c:pt>
                <c:pt idx="7">
                  <c:v>Mensaje de texto a través de Teléfono Celular</c:v>
                </c:pt>
                <c:pt idx="8">
                  <c:v>Prensa / periódicos</c:v>
                </c:pt>
                <c:pt idx="9">
                  <c:v>Teléfono Fijo</c:v>
                </c:pt>
                <c:pt idx="10">
                  <c:v>Twitter</c:v>
                </c:pt>
                <c:pt idx="11">
                  <c:v>Revistas</c:v>
                </c:pt>
                <c:pt idx="12">
                  <c:v>Youtube</c:v>
                </c:pt>
                <c:pt idx="13">
                  <c:v>E-mail/Internet</c:v>
                </c:pt>
                <c:pt idx="14">
                  <c:v>Personalmente</c:v>
                </c:pt>
                <c:pt idx="15">
                  <c:v>Otro</c:v>
                </c:pt>
                <c:pt idx="16">
                  <c:v>Ninguno</c:v>
                </c:pt>
                <c:pt idx="17">
                  <c:v>No Sabe/No Responde</c:v>
                </c:pt>
              </c:strCache>
            </c:strRef>
          </c:cat>
          <c:val>
            <c:numRef>
              <c:f>Hoja1!$B$2:$B$19</c:f>
              <c:numCache>
                <c:formatCode>###0%</c:formatCode>
                <c:ptCount val="18"/>
                <c:pt idx="0">
                  <c:v>0.29403258213981137</c:v>
                </c:pt>
                <c:pt idx="1">
                  <c:v>0.32410843962784247</c:v>
                </c:pt>
                <c:pt idx="2">
                  <c:v>0.28882284961702454</c:v>
                </c:pt>
                <c:pt idx="3">
                  <c:v>0.23506453156603394</c:v>
                </c:pt>
                <c:pt idx="4">
                  <c:v>0.24491385909514399</c:v>
                </c:pt>
                <c:pt idx="5">
                  <c:v>0.151044193478929</c:v>
                </c:pt>
                <c:pt idx="6">
                  <c:v>0.17113691645961032</c:v>
                </c:pt>
                <c:pt idx="7">
                  <c:v>0.14089438709432431</c:v>
                </c:pt>
                <c:pt idx="8">
                  <c:v>0.20722282230726163</c:v>
                </c:pt>
                <c:pt idx="9">
                  <c:v>0.13432268232028283</c:v>
                </c:pt>
                <c:pt idx="10">
                  <c:v>6.534413599032711E-2</c:v>
                </c:pt>
                <c:pt idx="11">
                  <c:v>5.2214646715626811E-2</c:v>
                </c:pt>
                <c:pt idx="12">
                  <c:v>4.5180536028456564E-2</c:v>
                </c:pt>
                <c:pt idx="13">
                  <c:v>1.0675921572136586E-2</c:v>
                </c:pt>
                <c:pt idx="14">
                  <c:v>2.5168917326921975E-2</c:v>
                </c:pt>
                <c:pt idx="16">
                  <c:v>6.6284629532929684E-2</c:v>
                </c:pt>
                <c:pt idx="17" formatCode="###0.0%">
                  <c:v>4.594993776470469E-3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es-CO" sz="700" b="0" i="0" u="none" strike="noStrike" kern="1200" baseline="0">
                    <a:solidFill>
                      <a:srgbClr val="1F497D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Hoja1!$A$2:$A$19</c:f>
              <c:strCache>
                <c:ptCount val="18"/>
                <c:pt idx="0">
                  <c:v>A través de la página de Internet www.urnadecristal.gov.co</c:v>
                </c:pt>
                <c:pt idx="1">
                  <c:v>Teléfono Celular</c:v>
                </c:pt>
                <c:pt idx="2">
                  <c:v>Televisión Nacional</c:v>
                </c:pt>
                <c:pt idx="3">
                  <c:v>Facebook</c:v>
                </c:pt>
                <c:pt idx="4">
                  <c:v>Radio</c:v>
                </c:pt>
                <c:pt idx="5">
                  <c:v>Correo físico / servicio postal</c:v>
                </c:pt>
                <c:pt idx="6">
                  <c:v>Televisión por cable</c:v>
                </c:pt>
                <c:pt idx="7">
                  <c:v>Mensaje de texto a través de Teléfono Celular</c:v>
                </c:pt>
                <c:pt idx="8">
                  <c:v>Prensa / periódicos</c:v>
                </c:pt>
                <c:pt idx="9">
                  <c:v>Teléfono Fijo</c:v>
                </c:pt>
                <c:pt idx="10">
                  <c:v>Twitter</c:v>
                </c:pt>
                <c:pt idx="11">
                  <c:v>Revistas</c:v>
                </c:pt>
                <c:pt idx="12">
                  <c:v>Youtube</c:v>
                </c:pt>
                <c:pt idx="13">
                  <c:v>E-mail/Internet</c:v>
                </c:pt>
                <c:pt idx="14">
                  <c:v>Personalmente</c:v>
                </c:pt>
                <c:pt idx="15">
                  <c:v>Otro</c:v>
                </c:pt>
                <c:pt idx="16">
                  <c:v>Ninguno</c:v>
                </c:pt>
                <c:pt idx="17">
                  <c:v>No Sabe/No Responde</c:v>
                </c:pt>
              </c:strCache>
            </c:strRef>
          </c:cat>
          <c:val>
            <c:numRef>
              <c:f>Hoja1!$C$2:$C$19</c:f>
              <c:numCache>
                <c:formatCode>###0%</c:formatCode>
                <c:ptCount val="18"/>
                <c:pt idx="0">
                  <c:v>0.36013473963374937</c:v>
                </c:pt>
                <c:pt idx="1">
                  <c:v>0.27397134291535152</c:v>
                </c:pt>
                <c:pt idx="2">
                  <c:v>0.26616038927380536</c:v>
                </c:pt>
                <c:pt idx="3">
                  <c:v>0.25343390854575554</c:v>
                </c:pt>
                <c:pt idx="4">
                  <c:v>0.21627941468483891</c:v>
                </c:pt>
                <c:pt idx="5">
                  <c:v>0.13843016158886856</c:v>
                </c:pt>
                <c:pt idx="6">
                  <c:v>0.13270711264496954</c:v>
                </c:pt>
                <c:pt idx="7">
                  <c:v>0.12260920799935894</c:v>
                </c:pt>
                <c:pt idx="8">
                  <c:v>0.11859165473875168</c:v>
                </c:pt>
                <c:pt idx="9">
                  <c:v>0.11646498860580658</c:v>
                </c:pt>
                <c:pt idx="10">
                  <c:v>8.1601227554163713E-2</c:v>
                </c:pt>
                <c:pt idx="11">
                  <c:v>6.5981689993131795E-2</c:v>
                </c:pt>
                <c:pt idx="12">
                  <c:v>6.336707509843427E-2</c:v>
                </c:pt>
                <c:pt idx="13" formatCode="###0.0%">
                  <c:v>2.9219680458227176E-3</c:v>
                </c:pt>
                <c:pt idx="14" formatCode="###0.0%">
                  <c:v>1.8757449024375962E-3</c:v>
                </c:pt>
                <c:pt idx="15" formatCode="###0.0%">
                  <c:v>4.7151747325092771E-3</c:v>
                </c:pt>
                <c:pt idx="16">
                  <c:v>0.11512438851313141</c:v>
                </c:pt>
                <c:pt idx="17" formatCode="###0.0%">
                  <c:v>1.350096520925461E-3</c:v>
                </c:pt>
              </c:numCache>
            </c:numRef>
          </c:val>
        </c:ser>
        <c:gapWidth val="10"/>
        <c:axId val="180791552"/>
        <c:axId val="180805632"/>
      </c:barChart>
      <c:catAx>
        <c:axId val="180791552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 sz="900">
                <a:solidFill>
                  <a:schemeClr val="tx2"/>
                </a:solidFill>
              </a:defRPr>
            </a:pPr>
            <a:endParaRPr lang="es-CO"/>
          </a:p>
        </c:txPr>
        <c:crossAx val="180805632"/>
        <c:crosses val="autoZero"/>
        <c:auto val="1"/>
        <c:lblAlgn val="ctr"/>
        <c:lblOffset val="100"/>
      </c:catAx>
      <c:valAx>
        <c:axId val="180805632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807915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28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Hoja1!$A$2:$A$16</c:f>
              <c:strCache>
                <c:ptCount val="15"/>
                <c:pt idx="0">
                  <c:v>1 A través de la página de Internet www.urnadecristal.gov.co</c:v>
                </c:pt>
                <c:pt idx="1">
                  <c:v>8 Teléfono Celular</c:v>
                </c:pt>
                <c:pt idx="2">
                  <c:v>10 Televisión Nacional</c:v>
                </c:pt>
                <c:pt idx="3">
                  <c:v>3 Facebook</c:v>
                </c:pt>
                <c:pt idx="4">
                  <c:v>6 Radio</c:v>
                </c:pt>
                <c:pt idx="5">
                  <c:v>2 Correo físico / servicio postal</c:v>
                </c:pt>
                <c:pt idx="6">
                  <c:v>11 Televisión por cable</c:v>
                </c:pt>
                <c:pt idx="7">
                  <c:v>4 Mensaje de texto a través de Teléfono Celular</c:v>
                </c:pt>
                <c:pt idx="8">
                  <c:v>5 Prensa / periódicos</c:v>
                </c:pt>
                <c:pt idx="9">
                  <c:v>9 Teléfono Fijo</c:v>
                </c:pt>
                <c:pt idx="10">
                  <c:v>12 Twitter</c:v>
                </c:pt>
                <c:pt idx="11">
                  <c:v>7 Revistas</c:v>
                </c:pt>
                <c:pt idx="12">
                  <c:v>13 Youtube</c:v>
                </c:pt>
                <c:pt idx="13">
                  <c:v>15 E-mail/Internet</c:v>
                </c:pt>
                <c:pt idx="14">
                  <c:v>16 Personalmente</c:v>
                </c:pt>
              </c:strCache>
            </c:strRef>
          </c:cat>
          <c:val>
            <c:numRef>
              <c:f>Hoja1!$B$2:$B$16</c:f>
              <c:numCache>
                <c:formatCode>###0%</c:formatCode>
                <c:ptCount val="15"/>
                <c:pt idx="0">
                  <c:v>0.44001993497075131</c:v>
                </c:pt>
                <c:pt idx="1">
                  <c:v>0.2592921534266836</c:v>
                </c:pt>
                <c:pt idx="2">
                  <c:v>0.17056476003478047</c:v>
                </c:pt>
                <c:pt idx="3">
                  <c:v>0.19574149363708526</c:v>
                </c:pt>
                <c:pt idx="4">
                  <c:v>5.9372024506733921E-2</c:v>
                </c:pt>
                <c:pt idx="5">
                  <c:v>2.1897634094974607E-2</c:v>
                </c:pt>
                <c:pt idx="6">
                  <c:v>0.36633837666759245</c:v>
                </c:pt>
                <c:pt idx="7">
                  <c:v>0.13901333817553896</c:v>
                </c:pt>
                <c:pt idx="8">
                  <c:v>0.36814047081640738</c:v>
                </c:pt>
                <c:pt idx="9">
                  <c:v>0.1068486447612516</c:v>
                </c:pt>
                <c:pt idx="10">
                  <c:v>4.3560508326978796E-2</c:v>
                </c:pt>
                <c:pt idx="11">
                  <c:v>5.9372024506733921E-2</c:v>
                </c:pt>
                <c:pt idx="13">
                  <c:v>1.0471647948573963E-2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Hoja1!$A$2:$A$16</c:f>
              <c:strCache>
                <c:ptCount val="15"/>
                <c:pt idx="0">
                  <c:v>1 A través de la página de Internet www.urnadecristal.gov.co</c:v>
                </c:pt>
                <c:pt idx="1">
                  <c:v>8 Teléfono Celular</c:v>
                </c:pt>
                <c:pt idx="2">
                  <c:v>10 Televisión Nacional</c:v>
                </c:pt>
                <c:pt idx="3">
                  <c:v>3 Facebook</c:v>
                </c:pt>
                <c:pt idx="4">
                  <c:v>6 Radio</c:v>
                </c:pt>
                <c:pt idx="5">
                  <c:v>2 Correo físico / servicio postal</c:v>
                </c:pt>
                <c:pt idx="6">
                  <c:v>11 Televisión por cable</c:v>
                </c:pt>
                <c:pt idx="7">
                  <c:v>4 Mensaje de texto a través de Teléfono Celular</c:v>
                </c:pt>
                <c:pt idx="8">
                  <c:v>5 Prensa / periódicos</c:v>
                </c:pt>
                <c:pt idx="9">
                  <c:v>9 Teléfono Fijo</c:v>
                </c:pt>
                <c:pt idx="10">
                  <c:v>12 Twitter</c:v>
                </c:pt>
                <c:pt idx="11">
                  <c:v>7 Revistas</c:v>
                </c:pt>
                <c:pt idx="12">
                  <c:v>13 Youtube</c:v>
                </c:pt>
                <c:pt idx="13">
                  <c:v>15 E-mail/Internet</c:v>
                </c:pt>
                <c:pt idx="14">
                  <c:v>16 Personalmente</c:v>
                </c:pt>
              </c:strCache>
            </c:strRef>
          </c:cat>
          <c:val>
            <c:numRef>
              <c:f>Hoja1!$C$2:$C$16</c:f>
              <c:numCache>
                <c:formatCode>###0%</c:formatCode>
                <c:ptCount val="15"/>
                <c:pt idx="0">
                  <c:v>0.47478842269449956</c:v>
                </c:pt>
                <c:pt idx="1">
                  <c:v>0.14655384820450507</c:v>
                </c:pt>
                <c:pt idx="2">
                  <c:v>0.31100609932253936</c:v>
                </c:pt>
                <c:pt idx="3">
                  <c:v>0.13667897179511293</c:v>
                </c:pt>
                <c:pt idx="4">
                  <c:v>0.14158250096143099</c:v>
                </c:pt>
                <c:pt idx="5">
                  <c:v>0.23381251819440169</c:v>
                </c:pt>
                <c:pt idx="6">
                  <c:v>0.12206654524362619</c:v>
                </c:pt>
                <c:pt idx="7">
                  <c:v>0.21478595159828023</c:v>
                </c:pt>
                <c:pt idx="8">
                  <c:v>6.9437364229160831E-2</c:v>
                </c:pt>
                <c:pt idx="9">
                  <c:v>4.6110217642278413E-2</c:v>
                </c:pt>
                <c:pt idx="10">
                  <c:v>0.14443688814862743</c:v>
                </c:pt>
                <c:pt idx="11">
                  <c:v>4.4399414528568409E-2</c:v>
                </c:pt>
                <c:pt idx="12">
                  <c:v>0.10269582250493726</c:v>
                </c:pt>
              </c:numCache>
            </c:numRef>
          </c:val>
        </c:ser>
        <c:gapWidth val="10"/>
        <c:axId val="180971392"/>
        <c:axId val="180972928"/>
      </c:barChart>
      <c:catAx>
        <c:axId val="180971392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tx2"/>
                </a:solidFill>
              </a:defRPr>
            </a:pPr>
            <a:endParaRPr lang="es-CO"/>
          </a:p>
        </c:txPr>
        <c:crossAx val="180972928"/>
        <c:crosses val="autoZero"/>
        <c:auto val="1"/>
        <c:lblAlgn val="ctr"/>
        <c:lblOffset val="100"/>
      </c:catAx>
      <c:valAx>
        <c:axId val="180972928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809713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28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Hoja1!$A$2:$A$16</c:f>
              <c:strCache>
                <c:ptCount val="15"/>
                <c:pt idx="0">
                  <c:v>1 A través de la página de Internet www.urnadecristal.gov.co</c:v>
                </c:pt>
                <c:pt idx="1">
                  <c:v>8 Teléfono Celular</c:v>
                </c:pt>
                <c:pt idx="2">
                  <c:v>10 Televisión Nacional</c:v>
                </c:pt>
                <c:pt idx="3">
                  <c:v>3 Facebook</c:v>
                </c:pt>
                <c:pt idx="4">
                  <c:v>6 Radio</c:v>
                </c:pt>
                <c:pt idx="5">
                  <c:v>2 Correo físico / servicio postal</c:v>
                </c:pt>
                <c:pt idx="6">
                  <c:v>11 Televisión por cable</c:v>
                </c:pt>
                <c:pt idx="7">
                  <c:v>4 Mensaje de texto a través de Teléfono Celular</c:v>
                </c:pt>
                <c:pt idx="8">
                  <c:v>5 Prensa / periódicos</c:v>
                </c:pt>
                <c:pt idx="9">
                  <c:v>9 Teléfono Fijo</c:v>
                </c:pt>
                <c:pt idx="10">
                  <c:v>12 Twitter</c:v>
                </c:pt>
                <c:pt idx="11">
                  <c:v>7 Revistas</c:v>
                </c:pt>
                <c:pt idx="12">
                  <c:v>13 Youtube</c:v>
                </c:pt>
                <c:pt idx="13">
                  <c:v>15 E-mail/Internet</c:v>
                </c:pt>
                <c:pt idx="14">
                  <c:v>16 Personalmente</c:v>
                </c:pt>
              </c:strCache>
            </c:strRef>
          </c:cat>
          <c:val>
            <c:numRef>
              <c:f>Hoja1!$B$2:$B$16</c:f>
              <c:numCache>
                <c:formatCode>###0%</c:formatCode>
                <c:ptCount val="15"/>
                <c:pt idx="0">
                  <c:v>0.28005338602608026</c:v>
                </c:pt>
                <c:pt idx="1">
                  <c:v>0.26284312483783917</c:v>
                </c:pt>
                <c:pt idx="2">
                  <c:v>0.23147893214356285</c:v>
                </c:pt>
                <c:pt idx="3">
                  <c:v>0.21290832993073325</c:v>
                </c:pt>
                <c:pt idx="4">
                  <c:v>0.22478957596456267</c:v>
                </c:pt>
                <c:pt idx="5">
                  <c:v>0.12371035512400801</c:v>
                </c:pt>
                <c:pt idx="6">
                  <c:v>0.18717587771857314</c:v>
                </c:pt>
                <c:pt idx="7">
                  <c:v>0.1037759505502253</c:v>
                </c:pt>
                <c:pt idx="8">
                  <c:v>0.14651267577736798</c:v>
                </c:pt>
                <c:pt idx="9">
                  <c:v>0.11047622007676838</c:v>
                </c:pt>
                <c:pt idx="10">
                  <c:v>7.6896026771873613E-2</c:v>
                </c:pt>
                <c:pt idx="11">
                  <c:v>3.5638686357621345E-2</c:v>
                </c:pt>
                <c:pt idx="12">
                  <c:v>4.9497753868116841E-2</c:v>
                </c:pt>
                <c:pt idx="13">
                  <c:v>1.4770204934717661E-2</c:v>
                </c:pt>
                <c:pt idx="14">
                  <c:v>3.7808145458207341E-2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Hoja1!$A$2:$A$16</c:f>
              <c:strCache>
                <c:ptCount val="15"/>
                <c:pt idx="0">
                  <c:v>1 A través de la página de Internet www.urnadecristal.gov.co</c:v>
                </c:pt>
                <c:pt idx="1">
                  <c:v>8 Teléfono Celular</c:v>
                </c:pt>
                <c:pt idx="2">
                  <c:v>10 Televisión Nacional</c:v>
                </c:pt>
                <c:pt idx="3">
                  <c:v>3 Facebook</c:v>
                </c:pt>
                <c:pt idx="4">
                  <c:v>6 Radio</c:v>
                </c:pt>
                <c:pt idx="5">
                  <c:v>2 Correo físico / servicio postal</c:v>
                </c:pt>
                <c:pt idx="6">
                  <c:v>11 Televisión por cable</c:v>
                </c:pt>
                <c:pt idx="7">
                  <c:v>4 Mensaje de texto a través de Teléfono Celular</c:v>
                </c:pt>
                <c:pt idx="8">
                  <c:v>5 Prensa / periódicos</c:v>
                </c:pt>
                <c:pt idx="9">
                  <c:v>9 Teléfono Fijo</c:v>
                </c:pt>
                <c:pt idx="10">
                  <c:v>12 Twitter</c:v>
                </c:pt>
                <c:pt idx="11">
                  <c:v>7 Revistas</c:v>
                </c:pt>
                <c:pt idx="12">
                  <c:v>13 Youtube</c:v>
                </c:pt>
                <c:pt idx="13">
                  <c:v>15 E-mail/Internet</c:v>
                </c:pt>
                <c:pt idx="14">
                  <c:v>16 Personalmente</c:v>
                </c:pt>
              </c:strCache>
            </c:strRef>
          </c:cat>
          <c:val>
            <c:numRef>
              <c:f>Hoja1!$C$2:$C$16</c:f>
              <c:numCache>
                <c:formatCode>###0%</c:formatCode>
                <c:ptCount val="15"/>
                <c:pt idx="0">
                  <c:v>0.37421053903814688</c:v>
                </c:pt>
                <c:pt idx="1">
                  <c:v>0.25253506322987551</c:v>
                </c:pt>
                <c:pt idx="2">
                  <c:v>0.25798153842309529</c:v>
                </c:pt>
                <c:pt idx="3">
                  <c:v>0.25272397719103612</c:v>
                </c:pt>
                <c:pt idx="4">
                  <c:v>0.17519444596661884</c:v>
                </c:pt>
                <c:pt idx="5">
                  <c:v>0.11907790756881459</c:v>
                </c:pt>
                <c:pt idx="6">
                  <c:v>0.10184088945739485</c:v>
                </c:pt>
                <c:pt idx="7">
                  <c:v>0.10345609037271992</c:v>
                </c:pt>
                <c:pt idx="8">
                  <c:v>0.12909979439718461</c:v>
                </c:pt>
                <c:pt idx="9">
                  <c:v>0.14506455723109271</c:v>
                </c:pt>
                <c:pt idx="10">
                  <c:v>8.8466270682516168E-2</c:v>
                </c:pt>
                <c:pt idx="11">
                  <c:v>2.3583942508140953E-2</c:v>
                </c:pt>
                <c:pt idx="12">
                  <c:v>3.981523639264823E-2</c:v>
                </c:pt>
              </c:numCache>
            </c:numRef>
          </c:val>
        </c:ser>
        <c:gapWidth val="10"/>
        <c:axId val="181035008"/>
        <c:axId val="181036544"/>
      </c:barChart>
      <c:catAx>
        <c:axId val="181035008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tx2"/>
                </a:solidFill>
              </a:defRPr>
            </a:pPr>
            <a:endParaRPr lang="es-CO"/>
          </a:p>
        </c:txPr>
        <c:crossAx val="181036544"/>
        <c:crosses val="autoZero"/>
        <c:auto val="1"/>
        <c:lblAlgn val="ctr"/>
        <c:lblOffset val="100"/>
      </c:catAx>
      <c:valAx>
        <c:axId val="181036544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810350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28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Hoja1!$A$2:$A$16</c:f>
              <c:strCache>
                <c:ptCount val="15"/>
                <c:pt idx="0">
                  <c:v>A través de la página de Internet www.urnadecristal.gov.co</c:v>
                </c:pt>
                <c:pt idx="1">
                  <c:v>Teléfono Celular</c:v>
                </c:pt>
                <c:pt idx="2">
                  <c:v>Televisión Nacional</c:v>
                </c:pt>
                <c:pt idx="3">
                  <c:v>Facebook</c:v>
                </c:pt>
                <c:pt idx="4">
                  <c:v>Radio</c:v>
                </c:pt>
                <c:pt idx="5">
                  <c:v>Correo físico / servicio postal</c:v>
                </c:pt>
                <c:pt idx="6">
                  <c:v>Televisión por cable</c:v>
                </c:pt>
                <c:pt idx="7">
                  <c:v>Mensaje de texto a través de Teléfono Celular</c:v>
                </c:pt>
                <c:pt idx="8">
                  <c:v>Prensa / periódicos</c:v>
                </c:pt>
                <c:pt idx="9">
                  <c:v>Teléfono Fijo</c:v>
                </c:pt>
                <c:pt idx="10">
                  <c:v>Twitter</c:v>
                </c:pt>
                <c:pt idx="11">
                  <c:v>Revistas</c:v>
                </c:pt>
                <c:pt idx="12">
                  <c:v>Youtube</c:v>
                </c:pt>
                <c:pt idx="13">
                  <c:v>E-mail/Internet</c:v>
                </c:pt>
                <c:pt idx="14">
                  <c:v>Personalmente</c:v>
                </c:pt>
              </c:strCache>
            </c:strRef>
          </c:cat>
          <c:val>
            <c:numRef>
              <c:f>Hoja1!$B$2:$B$16</c:f>
              <c:numCache>
                <c:formatCode>###0%</c:formatCode>
                <c:ptCount val="15"/>
                <c:pt idx="0">
                  <c:v>0.29010386352262657</c:v>
                </c:pt>
                <c:pt idx="1">
                  <c:v>0.35935905960614378</c:v>
                </c:pt>
                <c:pt idx="2">
                  <c:v>0.32610558500533177</c:v>
                </c:pt>
                <c:pt idx="3">
                  <c:v>0.24899536782109272</c:v>
                </c:pt>
                <c:pt idx="4">
                  <c:v>0.2687236292152958</c:v>
                </c:pt>
                <c:pt idx="5">
                  <c:v>0.1742348110845594</c:v>
                </c:pt>
                <c:pt idx="6">
                  <c:v>0.14863661402506559</c:v>
                </c:pt>
                <c:pt idx="7">
                  <c:v>0.1594673575501796</c:v>
                </c:pt>
                <c:pt idx="8">
                  <c:v>0.22538878552586913</c:v>
                </c:pt>
                <c:pt idx="9">
                  <c:v>0.14821057751516883</c:v>
                </c:pt>
                <c:pt idx="10">
                  <c:v>6.122959014410629E-2</c:v>
                </c:pt>
                <c:pt idx="11">
                  <c:v>5.9913253225926416E-2</c:v>
                </c:pt>
                <c:pt idx="12">
                  <c:v>4.6063800732760639E-2</c:v>
                </c:pt>
                <c:pt idx="13">
                  <c:v>8.6579240680790797E-3</c:v>
                </c:pt>
                <c:pt idx="14">
                  <c:v>2.0766483978908214E-2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Hoja1!$A$2:$A$16</c:f>
              <c:strCache>
                <c:ptCount val="15"/>
                <c:pt idx="0">
                  <c:v>A través de la página de Internet www.urnadecristal.gov.co</c:v>
                </c:pt>
                <c:pt idx="1">
                  <c:v>Teléfono Celular</c:v>
                </c:pt>
                <c:pt idx="2">
                  <c:v>Televisión Nacional</c:v>
                </c:pt>
                <c:pt idx="3">
                  <c:v>Facebook</c:v>
                </c:pt>
                <c:pt idx="4">
                  <c:v>Radio</c:v>
                </c:pt>
                <c:pt idx="5">
                  <c:v>Correo físico / servicio postal</c:v>
                </c:pt>
                <c:pt idx="6">
                  <c:v>Televisión por cable</c:v>
                </c:pt>
                <c:pt idx="7">
                  <c:v>Mensaje de texto a través de Teléfono Celular</c:v>
                </c:pt>
                <c:pt idx="8">
                  <c:v>Prensa / periódicos</c:v>
                </c:pt>
                <c:pt idx="9">
                  <c:v>Teléfono Fijo</c:v>
                </c:pt>
                <c:pt idx="10">
                  <c:v>Twitter</c:v>
                </c:pt>
                <c:pt idx="11">
                  <c:v>Revistas</c:v>
                </c:pt>
                <c:pt idx="12">
                  <c:v>Youtube</c:v>
                </c:pt>
                <c:pt idx="13">
                  <c:v>E-mail/Internet</c:v>
                </c:pt>
                <c:pt idx="14">
                  <c:v>Personalmente</c:v>
                </c:pt>
              </c:strCache>
            </c:strRef>
          </c:cat>
          <c:val>
            <c:numRef>
              <c:f>Hoja1!$C$2:$C$16</c:f>
              <c:numCache>
                <c:formatCode>###0%</c:formatCode>
                <c:ptCount val="15"/>
                <c:pt idx="0">
                  <c:v>0.34462262677554212</c:v>
                </c:pt>
                <c:pt idx="1">
                  <c:v>0.294234551563334</c:v>
                </c:pt>
                <c:pt idx="2">
                  <c:v>0.26723628245335379</c:v>
                </c:pt>
                <c:pt idx="3">
                  <c:v>0.26211865141496132</c:v>
                </c:pt>
                <c:pt idx="4">
                  <c:v>0.24304501518144361</c:v>
                </c:pt>
                <c:pt idx="5">
                  <c:v>0.14173985477952963</c:v>
                </c:pt>
                <c:pt idx="6">
                  <c:v>0.14957704067736363</c:v>
                </c:pt>
                <c:pt idx="7">
                  <c:v>0.12604322449185498</c:v>
                </c:pt>
                <c:pt idx="8">
                  <c:v>0.11660668513581704</c:v>
                </c:pt>
                <c:pt idx="9">
                  <c:v>0.10654596217801672</c:v>
                </c:pt>
                <c:pt idx="10">
                  <c:v>7.3543117655386139E-2</c:v>
                </c:pt>
                <c:pt idx="11">
                  <c:v>8.9650251758265229E-2</c:v>
                </c:pt>
                <c:pt idx="12">
                  <c:v>7.2860553194962999E-2</c:v>
                </c:pt>
                <c:pt idx="13" formatCode="###0.0%">
                  <c:v>4.6553135788749778E-3</c:v>
                </c:pt>
                <c:pt idx="14" formatCode="###0.0%">
                  <c:v>2.9884586613830016E-3</c:v>
                </c:pt>
              </c:numCache>
            </c:numRef>
          </c:val>
        </c:ser>
        <c:gapWidth val="10"/>
        <c:axId val="181012352"/>
        <c:axId val="181013888"/>
      </c:barChart>
      <c:catAx>
        <c:axId val="181012352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 sz="900">
                <a:solidFill>
                  <a:schemeClr val="bg1">
                    <a:lumMod val="95000"/>
                  </a:schemeClr>
                </a:solidFill>
              </a:defRPr>
            </a:pPr>
            <a:endParaRPr lang="es-CO"/>
          </a:p>
        </c:txPr>
        <c:crossAx val="181013888"/>
        <c:crosses val="autoZero"/>
        <c:auto val="1"/>
        <c:lblAlgn val="ctr"/>
        <c:lblOffset val="100"/>
      </c:catAx>
      <c:valAx>
        <c:axId val="181013888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810123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0.43229993913658377</c:v>
                </c:pt>
                <c:pt idx="1">
                  <c:v>0.4972072153981979</c:v>
                </c:pt>
                <c:pt idx="3">
                  <c:v>0.24233186143009974</c:v>
                </c:pt>
                <c:pt idx="4">
                  <c:v>0.21801215062682902</c:v>
                </c:pt>
                <c:pt idx="6">
                  <c:v>0.30576439857166882</c:v>
                </c:pt>
                <c:pt idx="7">
                  <c:v>0.28345891920522343</c:v>
                </c:pt>
                <c:pt idx="9">
                  <c:v>0.2247350670134057</c:v>
                </c:pt>
                <c:pt idx="10">
                  <c:v>0.11475906642368247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0.56770006086341562</c:v>
                </c:pt>
                <c:pt idx="1">
                  <c:v>0.50279278460180321</c:v>
                </c:pt>
                <c:pt idx="3">
                  <c:v>0.7576681385699009</c:v>
                </c:pt>
                <c:pt idx="4">
                  <c:v>0.78198784937317189</c:v>
                </c:pt>
                <c:pt idx="6">
                  <c:v>0.69423560142832963</c:v>
                </c:pt>
                <c:pt idx="7">
                  <c:v>0.71654108079477863</c:v>
                </c:pt>
                <c:pt idx="9">
                  <c:v>0.77526493298659571</c:v>
                </c:pt>
                <c:pt idx="10">
                  <c:v>0.88524093357631761</c:v>
                </c:pt>
              </c:numCache>
            </c:numRef>
          </c:val>
        </c:ser>
        <c:gapWidth val="10"/>
        <c:overlap val="100"/>
        <c:axId val="112514176"/>
        <c:axId val="112515712"/>
      </c:barChart>
      <c:catAx>
        <c:axId val="11251417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2515712"/>
        <c:crosses val="autoZero"/>
        <c:auto val="1"/>
        <c:lblAlgn val="ctr"/>
        <c:lblOffset val="100"/>
      </c:catAx>
      <c:valAx>
        <c:axId val="112515712"/>
        <c:scaling>
          <c:orientation val="minMax"/>
        </c:scaling>
        <c:delete val="1"/>
        <c:axPos val="t"/>
        <c:numFmt formatCode="0%" sourceLinked="1"/>
        <c:tickLblPos val="none"/>
        <c:crossAx val="1125141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29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Hoja1!$A$2:$A$16</c:f>
              <c:strCache>
                <c:ptCount val="15"/>
                <c:pt idx="0">
                  <c:v>1 A través de la página de Internet www.urnadecristal.gov.co</c:v>
                </c:pt>
                <c:pt idx="1">
                  <c:v>8 Teléfono Celular</c:v>
                </c:pt>
                <c:pt idx="2">
                  <c:v>10 Televisión Nacional</c:v>
                </c:pt>
                <c:pt idx="3">
                  <c:v>3 Facebook</c:v>
                </c:pt>
                <c:pt idx="4">
                  <c:v>6 Radio</c:v>
                </c:pt>
                <c:pt idx="5">
                  <c:v>2 Correo físico / servicio postal</c:v>
                </c:pt>
                <c:pt idx="6">
                  <c:v>11 Televisión por cable</c:v>
                </c:pt>
                <c:pt idx="7">
                  <c:v>4 Mensaje de texto a través de Teléfono Celular</c:v>
                </c:pt>
                <c:pt idx="8">
                  <c:v>5 Prensa / periódicos</c:v>
                </c:pt>
                <c:pt idx="9">
                  <c:v>9 Teléfono Fijo</c:v>
                </c:pt>
                <c:pt idx="10">
                  <c:v>12 Twitter</c:v>
                </c:pt>
                <c:pt idx="11">
                  <c:v>7 Revistas</c:v>
                </c:pt>
                <c:pt idx="12">
                  <c:v>13 Youtube</c:v>
                </c:pt>
                <c:pt idx="13">
                  <c:v>15 E-mail/Internet</c:v>
                </c:pt>
                <c:pt idx="14">
                  <c:v>16 Personalmente</c:v>
                </c:pt>
              </c:strCache>
            </c:strRef>
          </c:cat>
          <c:val>
            <c:numRef>
              <c:f>Hoja1!$B$2:$B$16</c:f>
              <c:numCache>
                <c:formatCode>####%</c:formatCode>
                <c:ptCount val="15"/>
                <c:pt idx="0">
                  <c:v>0.29057846904308254</c:v>
                </c:pt>
                <c:pt idx="1">
                  <c:v>0.28342867611827216</c:v>
                </c:pt>
                <c:pt idx="2">
                  <c:v>0.26501505859888974</c:v>
                </c:pt>
                <c:pt idx="3">
                  <c:v>0.25495936748305537</c:v>
                </c:pt>
                <c:pt idx="4">
                  <c:v>0.21767194091858882</c:v>
                </c:pt>
                <c:pt idx="5">
                  <c:v>0.1206636552597381</c:v>
                </c:pt>
                <c:pt idx="6">
                  <c:v>0.16981388084847193</c:v>
                </c:pt>
                <c:pt idx="7">
                  <c:v>0.11338213719069121</c:v>
                </c:pt>
                <c:pt idx="8">
                  <c:v>0.19195083333378088</c:v>
                </c:pt>
                <c:pt idx="9">
                  <c:v>0.14973669444515331</c:v>
                </c:pt>
                <c:pt idx="10">
                  <c:v>6.6149010348813403E-2</c:v>
                </c:pt>
                <c:pt idx="11">
                  <c:v>5.3247665682827516E-2</c:v>
                </c:pt>
                <c:pt idx="12">
                  <c:v>4.2624108462477252E-2</c:v>
                </c:pt>
                <c:pt idx="13">
                  <c:v>1.5713373925181455E-2</c:v>
                </c:pt>
                <c:pt idx="14">
                  <c:v>2.3513644369911685E-2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Hoja1!$A$2:$A$16</c:f>
              <c:strCache>
                <c:ptCount val="15"/>
                <c:pt idx="0">
                  <c:v>1 A través de la página de Internet www.urnadecristal.gov.co</c:v>
                </c:pt>
                <c:pt idx="1">
                  <c:v>8 Teléfono Celular</c:v>
                </c:pt>
                <c:pt idx="2">
                  <c:v>10 Televisión Nacional</c:v>
                </c:pt>
                <c:pt idx="3">
                  <c:v>3 Facebook</c:v>
                </c:pt>
                <c:pt idx="4">
                  <c:v>6 Radio</c:v>
                </c:pt>
                <c:pt idx="5">
                  <c:v>2 Correo físico / servicio postal</c:v>
                </c:pt>
                <c:pt idx="6">
                  <c:v>11 Televisión por cable</c:v>
                </c:pt>
                <c:pt idx="7">
                  <c:v>4 Mensaje de texto a través de Teléfono Celular</c:v>
                </c:pt>
                <c:pt idx="8">
                  <c:v>5 Prensa / periódicos</c:v>
                </c:pt>
                <c:pt idx="9">
                  <c:v>9 Teléfono Fijo</c:v>
                </c:pt>
                <c:pt idx="10">
                  <c:v>12 Twitter</c:v>
                </c:pt>
                <c:pt idx="11">
                  <c:v>7 Revistas</c:v>
                </c:pt>
                <c:pt idx="12">
                  <c:v>13 Youtube</c:v>
                </c:pt>
                <c:pt idx="13">
                  <c:v>15 E-mail/Internet</c:v>
                </c:pt>
                <c:pt idx="14">
                  <c:v>16 Personalmente</c:v>
                </c:pt>
              </c:strCache>
            </c:strRef>
          </c:cat>
          <c:val>
            <c:numRef>
              <c:f>Hoja1!$C$2:$C$16</c:f>
              <c:numCache>
                <c:formatCode>####%</c:formatCode>
                <c:ptCount val="15"/>
                <c:pt idx="0">
                  <c:v>0.37691336990646612</c:v>
                </c:pt>
                <c:pt idx="1">
                  <c:v>0.25070836615262637</c:v>
                </c:pt>
                <c:pt idx="2">
                  <c:v>0.26468302680961237</c:v>
                </c:pt>
                <c:pt idx="3">
                  <c:v>0.25871591550755635</c:v>
                </c:pt>
                <c:pt idx="4">
                  <c:v>0.16380148824108923</c:v>
                </c:pt>
                <c:pt idx="5">
                  <c:v>0.13195228193361402</c:v>
                </c:pt>
                <c:pt idx="6">
                  <c:v>0.12305535400492949</c:v>
                </c:pt>
                <c:pt idx="7">
                  <c:v>0.11127549432669749</c:v>
                </c:pt>
                <c:pt idx="8">
                  <c:v>0.1085188057187009</c:v>
                </c:pt>
                <c:pt idx="9">
                  <c:v>0.12466827381243439</c:v>
                </c:pt>
                <c:pt idx="10">
                  <c:v>9.405075419059912E-2</c:v>
                </c:pt>
                <c:pt idx="11">
                  <c:v>5.0234321670918999E-2</c:v>
                </c:pt>
                <c:pt idx="12">
                  <c:v>6.5477255933746425E-2</c:v>
                </c:pt>
                <c:pt idx="13" formatCode="####.0%">
                  <c:v>3.703236026479575E-3</c:v>
                </c:pt>
                <c:pt idx="14" formatCode="####.0%">
                  <c:v>2.2357681115173569E-3</c:v>
                </c:pt>
              </c:numCache>
            </c:numRef>
          </c:val>
        </c:ser>
        <c:gapWidth val="10"/>
        <c:axId val="181307648"/>
        <c:axId val="181321728"/>
      </c:barChart>
      <c:catAx>
        <c:axId val="181307648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tx2"/>
                </a:solidFill>
              </a:defRPr>
            </a:pPr>
            <a:endParaRPr lang="es-CO"/>
          </a:p>
        </c:txPr>
        <c:crossAx val="181321728"/>
        <c:crosses val="autoZero"/>
        <c:auto val="1"/>
        <c:lblAlgn val="ctr"/>
        <c:lblOffset val="100"/>
      </c:catAx>
      <c:valAx>
        <c:axId val="181321728"/>
        <c:scaling>
          <c:orientation val="minMax"/>
          <c:max val="1"/>
        </c:scaling>
        <c:delete val="1"/>
        <c:axPos val="t"/>
        <c:numFmt formatCode="####%" sourceLinked="1"/>
        <c:tickLblPos val="none"/>
        <c:crossAx val="1813076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29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Hoja1!$A$2:$A$16</c:f>
              <c:strCache>
                <c:ptCount val="15"/>
                <c:pt idx="0">
                  <c:v>1 A través de la página de Internet www.urnadecristal.gov.co</c:v>
                </c:pt>
                <c:pt idx="1">
                  <c:v>8 Teléfono Celular</c:v>
                </c:pt>
                <c:pt idx="2">
                  <c:v>10 Televisión Nacional</c:v>
                </c:pt>
                <c:pt idx="3">
                  <c:v>3 Facebook</c:v>
                </c:pt>
                <c:pt idx="4">
                  <c:v>6 Radio</c:v>
                </c:pt>
                <c:pt idx="5">
                  <c:v>2 Correo físico / servicio postal</c:v>
                </c:pt>
                <c:pt idx="6">
                  <c:v>11 Televisión por cable</c:v>
                </c:pt>
                <c:pt idx="7">
                  <c:v>4 Mensaje de texto a través de Teléfono Celular</c:v>
                </c:pt>
                <c:pt idx="8">
                  <c:v>5 Prensa / periódicos</c:v>
                </c:pt>
                <c:pt idx="9">
                  <c:v>9 Teléfono Fijo</c:v>
                </c:pt>
                <c:pt idx="10">
                  <c:v>12 Twitter</c:v>
                </c:pt>
                <c:pt idx="11">
                  <c:v>7 Revistas</c:v>
                </c:pt>
                <c:pt idx="12">
                  <c:v>13 Youtube</c:v>
                </c:pt>
                <c:pt idx="13">
                  <c:v>15 E-mail/Internet</c:v>
                </c:pt>
                <c:pt idx="14">
                  <c:v>16 Personalmente</c:v>
                </c:pt>
              </c:strCache>
            </c:strRef>
          </c:cat>
          <c:val>
            <c:numRef>
              <c:f>Hoja1!$B$2:$B$16</c:f>
              <c:numCache>
                <c:formatCode>###0%</c:formatCode>
                <c:ptCount val="15"/>
                <c:pt idx="0">
                  <c:v>0.20877356187613888</c:v>
                </c:pt>
                <c:pt idx="1">
                  <c:v>0.28045346682832195</c:v>
                </c:pt>
                <c:pt idx="2">
                  <c:v>0.29585343620159327</c:v>
                </c:pt>
                <c:pt idx="3">
                  <c:v>0.18979304755115725</c:v>
                </c:pt>
                <c:pt idx="4">
                  <c:v>0.314644028214284</c:v>
                </c:pt>
                <c:pt idx="5">
                  <c:v>0.1820306747107146</c:v>
                </c:pt>
                <c:pt idx="6">
                  <c:v>0.21344473982441517</c:v>
                </c:pt>
                <c:pt idx="7">
                  <c:v>0.1963798898991225</c:v>
                </c:pt>
                <c:pt idx="8">
                  <c:v>0.20838552326061868</c:v>
                </c:pt>
                <c:pt idx="9">
                  <c:v>0.10537001418924906</c:v>
                </c:pt>
                <c:pt idx="10">
                  <c:v>9.0134070815027181E-2</c:v>
                </c:pt>
                <c:pt idx="11">
                  <c:v>9.3929062509375799E-2</c:v>
                </c:pt>
                <c:pt idx="12">
                  <c:v>6.6612683534243197E-2</c:v>
                </c:pt>
                <c:pt idx="14">
                  <c:v>1.7870517206966401E-2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Hoja1!$A$2:$A$16</c:f>
              <c:strCache>
                <c:ptCount val="15"/>
                <c:pt idx="0">
                  <c:v>1 A través de la página de Internet www.urnadecristal.gov.co</c:v>
                </c:pt>
                <c:pt idx="1">
                  <c:v>8 Teléfono Celular</c:v>
                </c:pt>
                <c:pt idx="2">
                  <c:v>10 Televisión Nacional</c:v>
                </c:pt>
                <c:pt idx="3">
                  <c:v>3 Facebook</c:v>
                </c:pt>
                <c:pt idx="4">
                  <c:v>6 Radio</c:v>
                </c:pt>
                <c:pt idx="5">
                  <c:v>2 Correo físico / servicio postal</c:v>
                </c:pt>
                <c:pt idx="6">
                  <c:v>11 Televisión por cable</c:v>
                </c:pt>
                <c:pt idx="7">
                  <c:v>4 Mensaje de texto a través de Teléfono Celular</c:v>
                </c:pt>
                <c:pt idx="8">
                  <c:v>5 Prensa / periódicos</c:v>
                </c:pt>
                <c:pt idx="9">
                  <c:v>9 Teléfono Fijo</c:v>
                </c:pt>
                <c:pt idx="10">
                  <c:v>12 Twitter</c:v>
                </c:pt>
                <c:pt idx="11">
                  <c:v>7 Revistas</c:v>
                </c:pt>
                <c:pt idx="12">
                  <c:v>13 Youtube</c:v>
                </c:pt>
                <c:pt idx="13">
                  <c:v>15 E-mail/Internet</c:v>
                </c:pt>
                <c:pt idx="14">
                  <c:v>16 Personalmente</c:v>
                </c:pt>
              </c:strCache>
            </c:strRef>
          </c:cat>
          <c:val>
            <c:numRef>
              <c:f>Hoja1!$C$2:$C$16</c:f>
              <c:numCache>
                <c:formatCode>###0%</c:formatCode>
                <c:ptCount val="15"/>
                <c:pt idx="0">
                  <c:v>0.30935255181453436</c:v>
                </c:pt>
                <c:pt idx="1">
                  <c:v>0.29674989450683276</c:v>
                </c:pt>
                <c:pt idx="2">
                  <c:v>0.25395454224107794</c:v>
                </c:pt>
                <c:pt idx="3">
                  <c:v>0.28954951126297662</c:v>
                </c:pt>
                <c:pt idx="4">
                  <c:v>0.24982662811878467</c:v>
                </c:pt>
                <c:pt idx="5">
                  <c:v>0.14092326140315528</c:v>
                </c:pt>
                <c:pt idx="6">
                  <c:v>0.16608950012945178</c:v>
                </c:pt>
                <c:pt idx="7">
                  <c:v>0.16737503769793821</c:v>
                </c:pt>
                <c:pt idx="8">
                  <c:v>0.15082455017899224</c:v>
                </c:pt>
                <c:pt idx="9">
                  <c:v>9.5765272925919881E-2</c:v>
                </c:pt>
                <c:pt idx="10">
                  <c:v>6.4939201688894763E-2</c:v>
                </c:pt>
                <c:pt idx="11">
                  <c:v>0.1243064982557181</c:v>
                </c:pt>
                <c:pt idx="12">
                  <c:v>4.4741252542413464E-2</c:v>
                </c:pt>
                <c:pt idx="13" formatCode="###0.0%">
                  <c:v>3.1419252991768906E-3</c:v>
                </c:pt>
                <c:pt idx="14" formatCode="###0.0%">
                  <c:v>2.8229353915753103E-3</c:v>
                </c:pt>
              </c:numCache>
            </c:numRef>
          </c:val>
        </c:ser>
        <c:gapWidth val="10"/>
        <c:axId val="181399936"/>
        <c:axId val="181401472"/>
      </c:barChart>
      <c:catAx>
        <c:axId val="181399936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tx2"/>
                </a:solidFill>
              </a:defRPr>
            </a:pPr>
            <a:endParaRPr lang="es-CO"/>
          </a:p>
        </c:txPr>
        <c:crossAx val="181401472"/>
        <c:crosses val="autoZero"/>
        <c:auto val="1"/>
        <c:lblAlgn val="ctr"/>
        <c:lblOffset val="100"/>
      </c:catAx>
      <c:valAx>
        <c:axId val="181401472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813999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29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Hoja1!$A$2:$A$16</c:f>
              <c:strCache>
                <c:ptCount val="15"/>
                <c:pt idx="0">
                  <c:v>1 A través de la página de Internet www.urnadecristal.gov.co</c:v>
                </c:pt>
                <c:pt idx="1">
                  <c:v>8 Teléfono Celular</c:v>
                </c:pt>
                <c:pt idx="2">
                  <c:v>10 Televisión Nacional</c:v>
                </c:pt>
                <c:pt idx="3">
                  <c:v>3 Facebook</c:v>
                </c:pt>
                <c:pt idx="4">
                  <c:v>6 Radio</c:v>
                </c:pt>
                <c:pt idx="5">
                  <c:v>2 Correo físico / servicio postal</c:v>
                </c:pt>
                <c:pt idx="6">
                  <c:v>11 Televisión por cable</c:v>
                </c:pt>
                <c:pt idx="7">
                  <c:v>4 Mensaje de texto a través de Teléfono Celular</c:v>
                </c:pt>
                <c:pt idx="8">
                  <c:v>5 Prensa / periódicos</c:v>
                </c:pt>
                <c:pt idx="9">
                  <c:v>9 Teléfono Fijo</c:v>
                </c:pt>
                <c:pt idx="10">
                  <c:v>12 Twitter</c:v>
                </c:pt>
                <c:pt idx="11">
                  <c:v>7 Revistas</c:v>
                </c:pt>
                <c:pt idx="12">
                  <c:v>13 Youtube</c:v>
                </c:pt>
                <c:pt idx="13">
                  <c:v>15 E-mail/Internet</c:v>
                </c:pt>
                <c:pt idx="14">
                  <c:v>16 Personalmente</c:v>
                </c:pt>
              </c:strCache>
            </c:strRef>
          </c:cat>
          <c:val>
            <c:numRef>
              <c:f>Hoja1!$B$2:$B$16</c:f>
              <c:numCache>
                <c:formatCode>###0%</c:formatCode>
                <c:ptCount val="15"/>
                <c:pt idx="0">
                  <c:v>0.35569233057527555</c:v>
                </c:pt>
                <c:pt idx="1">
                  <c:v>0.47405079073724915</c:v>
                </c:pt>
                <c:pt idx="2">
                  <c:v>0.35702997206058612</c:v>
                </c:pt>
                <c:pt idx="3">
                  <c:v>0.20170396585445316</c:v>
                </c:pt>
                <c:pt idx="4">
                  <c:v>0.28595058497930637</c:v>
                </c:pt>
                <c:pt idx="5">
                  <c:v>0.22487354163501855</c:v>
                </c:pt>
                <c:pt idx="6">
                  <c:v>0.14977866513815297</c:v>
                </c:pt>
                <c:pt idx="7">
                  <c:v>0.19129972354418159</c:v>
                </c:pt>
                <c:pt idx="8">
                  <c:v>0.25298385526210532</c:v>
                </c:pt>
                <c:pt idx="9">
                  <c:v>0.10480249164195668</c:v>
                </c:pt>
                <c:pt idx="10">
                  <c:v>4.8022657504869566E-2</c:v>
                </c:pt>
                <c:pt idx="11">
                  <c:v>2.4045110778462997E-2</c:v>
                </c:pt>
                <c:pt idx="12">
                  <c:v>4.0098946349049307E-2</c:v>
                </c:pt>
                <c:pt idx="14">
                  <c:v>3.458314281714249E-2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Hoja1!$A$2:$A$16</c:f>
              <c:strCache>
                <c:ptCount val="15"/>
                <c:pt idx="0">
                  <c:v>1 A través de la página de Internet www.urnadecristal.gov.co</c:v>
                </c:pt>
                <c:pt idx="1">
                  <c:v>8 Teléfono Celular</c:v>
                </c:pt>
                <c:pt idx="2">
                  <c:v>10 Televisión Nacional</c:v>
                </c:pt>
                <c:pt idx="3">
                  <c:v>3 Facebook</c:v>
                </c:pt>
                <c:pt idx="4">
                  <c:v>6 Radio</c:v>
                </c:pt>
                <c:pt idx="5">
                  <c:v>2 Correo físico / servicio postal</c:v>
                </c:pt>
                <c:pt idx="6">
                  <c:v>11 Televisión por cable</c:v>
                </c:pt>
                <c:pt idx="7">
                  <c:v>4 Mensaje de texto a través de Teléfono Celular</c:v>
                </c:pt>
                <c:pt idx="8">
                  <c:v>5 Prensa / periódicos</c:v>
                </c:pt>
                <c:pt idx="9">
                  <c:v>9 Teléfono Fijo</c:v>
                </c:pt>
                <c:pt idx="10">
                  <c:v>12 Twitter</c:v>
                </c:pt>
                <c:pt idx="11">
                  <c:v>7 Revistas</c:v>
                </c:pt>
                <c:pt idx="12">
                  <c:v>13 Youtube</c:v>
                </c:pt>
                <c:pt idx="13">
                  <c:v>15 E-mail/Internet</c:v>
                </c:pt>
                <c:pt idx="14">
                  <c:v>16 Personalmente</c:v>
                </c:pt>
              </c:strCache>
            </c:strRef>
          </c:cat>
          <c:val>
            <c:numRef>
              <c:f>Hoja1!$C$2:$C$16</c:f>
              <c:numCache>
                <c:formatCode>###0%</c:formatCode>
                <c:ptCount val="15"/>
                <c:pt idx="0">
                  <c:v>0.33211290901875812</c:v>
                </c:pt>
                <c:pt idx="1">
                  <c:v>0.34262476539748826</c:v>
                </c:pt>
                <c:pt idx="2">
                  <c:v>0.27906286654979207</c:v>
                </c:pt>
                <c:pt idx="3">
                  <c:v>0.21201154225113328</c:v>
                </c:pt>
                <c:pt idx="4">
                  <c:v>0.38231305728148535</c:v>
                </c:pt>
                <c:pt idx="5">
                  <c:v>0.15995652412002534</c:v>
                </c:pt>
                <c:pt idx="6">
                  <c:v>0.14621696284913369</c:v>
                </c:pt>
                <c:pt idx="7">
                  <c:v>0.13499056888628821</c:v>
                </c:pt>
                <c:pt idx="8">
                  <c:v>0.13432146791670435</c:v>
                </c:pt>
                <c:pt idx="9">
                  <c:v>0.10018160693153223</c:v>
                </c:pt>
                <c:pt idx="10">
                  <c:v>4.7658358208513815E-2</c:v>
                </c:pt>
                <c:pt idx="11">
                  <c:v>8.5608726058037363E-2</c:v>
                </c:pt>
                <c:pt idx="12">
                  <c:v>6.7501069358220936E-2</c:v>
                </c:pt>
              </c:numCache>
            </c:numRef>
          </c:val>
        </c:ser>
        <c:gapWidth val="10"/>
        <c:axId val="181377280"/>
        <c:axId val="181444608"/>
      </c:barChart>
      <c:catAx>
        <c:axId val="181377280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 sz="900">
                <a:solidFill>
                  <a:schemeClr val="bg1">
                    <a:lumMod val="95000"/>
                  </a:schemeClr>
                </a:solidFill>
              </a:defRPr>
            </a:pPr>
            <a:endParaRPr lang="es-CO"/>
          </a:p>
        </c:txPr>
        <c:crossAx val="181444608"/>
        <c:crosses val="autoZero"/>
        <c:auto val="1"/>
        <c:lblAlgn val="ctr"/>
        <c:lblOffset val="100"/>
      </c:catAx>
      <c:valAx>
        <c:axId val="181444608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813772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29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Hoja1!$B$2:$B$21</c:f>
              <c:numCache>
                <c:formatCode>###0%</c:formatCode>
                <c:ptCount val="20"/>
                <c:pt idx="0">
                  <c:v>0.41830950088682345</c:v>
                </c:pt>
                <c:pt idx="1">
                  <c:v>0.37172317019190781</c:v>
                </c:pt>
                <c:pt idx="3">
                  <c:v>0.28140780197357762</c:v>
                </c:pt>
                <c:pt idx="4">
                  <c:v>0.36323266045449887</c:v>
                </c:pt>
                <c:pt idx="6">
                  <c:v>0.36066301121354039</c:v>
                </c:pt>
                <c:pt idx="7">
                  <c:v>0.31121565067742785</c:v>
                </c:pt>
                <c:pt idx="9">
                  <c:v>0.3127669141859144</c:v>
                </c:pt>
                <c:pt idx="10">
                  <c:v>0.30392507277335501</c:v>
                </c:pt>
                <c:pt idx="12">
                  <c:v>0.28629467669535946</c:v>
                </c:pt>
                <c:pt idx="13">
                  <c:v>0.29563832855562894</c:v>
                </c:pt>
                <c:pt idx="15">
                  <c:v>0.24904029088727886</c:v>
                </c:pt>
                <c:pt idx="16">
                  <c:v>0.2890853374853255</c:v>
                </c:pt>
                <c:pt idx="18">
                  <c:v>0.34545926566358731</c:v>
                </c:pt>
                <c:pt idx="19">
                  <c:v>0.28604574864473326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tx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Hoja1!$C$2:$C$21</c:f>
              <c:numCache>
                <c:formatCode>###0%</c:formatCode>
                <c:ptCount val="20"/>
                <c:pt idx="0">
                  <c:v>0.58169049911317572</c:v>
                </c:pt>
                <c:pt idx="1">
                  <c:v>0.62827682980809163</c:v>
                </c:pt>
                <c:pt idx="3">
                  <c:v>0.71859219802642249</c:v>
                </c:pt>
                <c:pt idx="4">
                  <c:v>0.63676733954550213</c:v>
                </c:pt>
                <c:pt idx="6">
                  <c:v>0.63933698878645806</c:v>
                </c:pt>
                <c:pt idx="7">
                  <c:v>0.68878434932257293</c:v>
                </c:pt>
                <c:pt idx="9">
                  <c:v>0.6872330858140846</c:v>
                </c:pt>
                <c:pt idx="10">
                  <c:v>0.69607492722664588</c:v>
                </c:pt>
                <c:pt idx="12">
                  <c:v>0.71370532330464009</c:v>
                </c:pt>
                <c:pt idx="13">
                  <c:v>0.70436167144437156</c:v>
                </c:pt>
                <c:pt idx="15">
                  <c:v>0.75095970911271981</c:v>
                </c:pt>
                <c:pt idx="16">
                  <c:v>0.71091466251467617</c:v>
                </c:pt>
                <c:pt idx="18">
                  <c:v>0.6545407343364118</c:v>
                </c:pt>
                <c:pt idx="19">
                  <c:v>0.71395425135526702</c:v>
                </c:pt>
              </c:numCache>
            </c:numRef>
          </c:val>
        </c:ser>
        <c:gapWidth val="10"/>
        <c:overlap val="100"/>
        <c:axId val="181869184"/>
        <c:axId val="181887360"/>
      </c:barChart>
      <c:catAx>
        <c:axId val="181869184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000" b="1">
                <a:solidFill>
                  <a:schemeClr val="tx2"/>
                </a:solidFill>
              </a:defRPr>
            </a:pPr>
            <a:endParaRPr lang="es-CO"/>
          </a:p>
        </c:txPr>
        <c:crossAx val="181887360"/>
        <c:crosses val="autoZero"/>
        <c:auto val="1"/>
        <c:lblAlgn val="ctr"/>
        <c:lblOffset val="100"/>
      </c:catAx>
      <c:valAx>
        <c:axId val="181887360"/>
        <c:scaling>
          <c:orientation val="minMax"/>
        </c:scaling>
        <c:delete val="1"/>
        <c:axPos val="t"/>
        <c:numFmt formatCode="0%" sourceLinked="1"/>
        <c:tickLblPos val="none"/>
        <c:crossAx val="1818691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29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Hoja1!$A$2:$A$18</c:f>
              <c:numCache>
                <c:formatCode>General</c:formatCode>
                <c:ptCount val="17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Hoja1!$B$2:$B$18</c:f>
              <c:numCache>
                <c:formatCode>###0%</c:formatCode>
                <c:ptCount val="17"/>
                <c:pt idx="0">
                  <c:v>0.36186795879503691</c:v>
                </c:pt>
                <c:pt idx="1">
                  <c:v>0.28193266121949939</c:v>
                </c:pt>
                <c:pt idx="3">
                  <c:v>0.25635383206306067</c:v>
                </c:pt>
                <c:pt idx="4">
                  <c:v>0.25370882427729452</c:v>
                </c:pt>
                <c:pt idx="6">
                  <c:v>0.26638599872695012</c:v>
                </c:pt>
                <c:pt idx="7">
                  <c:v>0.24229397526396029</c:v>
                </c:pt>
                <c:pt idx="9">
                  <c:v>0.15593465212085642</c:v>
                </c:pt>
                <c:pt idx="10">
                  <c:v>0.21854652134649144</c:v>
                </c:pt>
                <c:pt idx="12">
                  <c:v>0.16632478837393255</c:v>
                </c:pt>
                <c:pt idx="13">
                  <c:v>0.20002845925145291</c:v>
                </c:pt>
                <c:pt idx="15">
                  <c:v>0.22812389864089255</c:v>
                </c:pt>
                <c:pt idx="16">
                  <c:v>0.18230498452638519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tx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Hoja1!$A$2:$A$18</c:f>
              <c:numCache>
                <c:formatCode>General</c:formatCode>
                <c:ptCount val="17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Hoja1!$C$2:$C$18</c:f>
              <c:numCache>
                <c:formatCode>###0%</c:formatCode>
                <c:ptCount val="17"/>
                <c:pt idx="0">
                  <c:v>0.63813204120496081</c:v>
                </c:pt>
                <c:pt idx="1">
                  <c:v>0.718067338780501</c:v>
                </c:pt>
                <c:pt idx="3">
                  <c:v>0.7436461679369375</c:v>
                </c:pt>
                <c:pt idx="4">
                  <c:v>0.74629117572270598</c:v>
                </c:pt>
                <c:pt idx="6">
                  <c:v>0.7336140012730491</c:v>
                </c:pt>
                <c:pt idx="7">
                  <c:v>0.75770602473603954</c:v>
                </c:pt>
                <c:pt idx="9">
                  <c:v>0.84406534787914322</c:v>
                </c:pt>
                <c:pt idx="10">
                  <c:v>0.78145347865350923</c:v>
                </c:pt>
                <c:pt idx="12">
                  <c:v>0.83367521162606695</c:v>
                </c:pt>
                <c:pt idx="13">
                  <c:v>0.79997154074854704</c:v>
                </c:pt>
                <c:pt idx="15">
                  <c:v>0.77187610135910656</c:v>
                </c:pt>
                <c:pt idx="16">
                  <c:v>0.81769501547361534</c:v>
                </c:pt>
              </c:numCache>
            </c:numRef>
          </c:val>
        </c:ser>
        <c:gapWidth val="10"/>
        <c:overlap val="100"/>
        <c:axId val="182176000"/>
        <c:axId val="182190080"/>
      </c:barChart>
      <c:catAx>
        <c:axId val="18217600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82190080"/>
        <c:crosses val="autoZero"/>
        <c:auto val="1"/>
        <c:lblAlgn val="ctr"/>
        <c:lblOffset val="100"/>
      </c:catAx>
      <c:valAx>
        <c:axId val="182190080"/>
        <c:scaling>
          <c:orientation val="minMax"/>
        </c:scaling>
        <c:delete val="1"/>
        <c:axPos val="t"/>
        <c:numFmt formatCode="0%" sourceLinked="1"/>
        <c:tickLblPos val="none"/>
        <c:crossAx val="1821760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29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Hoja1!$B$2:$B$21</c:f>
              <c:numCache>
                <c:formatCode>###0%</c:formatCode>
                <c:ptCount val="20"/>
                <c:pt idx="0">
                  <c:v>0.6312269532539736</c:v>
                </c:pt>
                <c:pt idx="1">
                  <c:v>0.57319636812360653</c:v>
                </c:pt>
                <c:pt idx="3">
                  <c:v>0.32073030085405907</c:v>
                </c:pt>
                <c:pt idx="4">
                  <c:v>0.40731986219948052</c:v>
                </c:pt>
                <c:pt idx="6">
                  <c:v>0.16678958062989491</c:v>
                </c:pt>
                <c:pt idx="7">
                  <c:v>8.0437329783918626E-2</c:v>
                </c:pt>
                <c:pt idx="9">
                  <c:v>0.26192517178378005</c:v>
                </c:pt>
                <c:pt idx="10">
                  <c:v>0.22386743259307684</c:v>
                </c:pt>
                <c:pt idx="12">
                  <c:v>0.15799226936666844</c:v>
                </c:pt>
                <c:pt idx="13">
                  <c:v>0.14597355278061425</c:v>
                </c:pt>
                <c:pt idx="15">
                  <c:v>0.23091524638732744</c:v>
                </c:pt>
                <c:pt idx="16">
                  <c:v>0.16417955352700639</c:v>
                </c:pt>
                <c:pt idx="18">
                  <c:v>0.33401909771119148</c:v>
                </c:pt>
                <c:pt idx="19">
                  <c:v>0.11822258074584502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tx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Hoja1!$C$2:$C$21</c:f>
              <c:numCache>
                <c:formatCode>###0%</c:formatCode>
                <c:ptCount val="20"/>
                <c:pt idx="0">
                  <c:v>0.36877304674602696</c:v>
                </c:pt>
                <c:pt idx="1">
                  <c:v>0.42680363187639331</c:v>
                </c:pt>
                <c:pt idx="3">
                  <c:v>0.67926969914594093</c:v>
                </c:pt>
                <c:pt idx="4">
                  <c:v>0.59268013780051954</c:v>
                </c:pt>
                <c:pt idx="6">
                  <c:v>0.83321041937010543</c:v>
                </c:pt>
                <c:pt idx="7">
                  <c:v>0.91956267021608151</c:v>
                </c:pt>
                <c:pt idx="9">
                  <c:v>0.73807482821621984</c:v>
                </c:pt>
                <c:pt idx="10">
                  <c:v>0.7761325674069226</c:v>
                </c:pt>
                <c:pt idx="12">
                  <c:v>0.84200773063333201</c:v>
                </c:pt>
                <c:pt idx="13">
                  <c:v>0.85402644721938603</c:v>
                </c:pt>
                <c:pt idx="15">
                  <c:v>0.76908475361267303</c:v>
                </c:pt>
                <c:pt idx="16">
                  <c:v>0.83582044647299403</c:v>
                </c:pt>
                <c:pt idx="18">
                  <c:v>0.66598090228880935</c:v>
                </c:pt>
                <c:pt idx="19">
                  <c:v>0.88177741925415554</c:v>
                </c:pt>
              </c:numCache>
            </c:numRef>
          </c:val>
        </c:ser>
        <c:gapWidth val="10"/>
        <c:overlap val="100"/>
        <c:axId val="182199040"/>
        <c:axId val="182200576"/>
      </c:barChart>
      <c:catAx>
        <c:axId val="18219904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bg1">
                    <a:lumMod val="95000"/>
                  </a:schemeClr>
                </a:solidFill>
              </a:defRPr>
            </a:pPr>
            <a:endParaRPr lang="es-CO"/>
          </a:p>
        </c:txPr>
        <c:crossAx val="182200576"/>
        <c:crosses val="autoZero"/>
        <c:auto val="1"/>
        <c:lblAlgn val="ctr"/>
        <c:lblOffset val="100"/>
      </c:catAx>
      <c:valAx>
        <c:axId val="182200576"/>
        <c:scaling>
          <c:orientation val="minMax"/>
        </c:scaling>
        <c:delete val="1"/>
        <c:axPos val="t"/>
        <c:numFmt formatCode="0%" sourceLinked="1"/>
        <c:tickLblPos val="none"/>
        <c:crossAx val="1821990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29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Hoja1!$B$2:$B$21</c:f>
              <c:numCache>
                <c:formatCode>###0%</c:formatCode>
                <c:ptCount val="20"/>
                <c:pt idx="0">
                  <c:v>0.33392885383032211</c:v>
                </c:pt>
                <c:pt idx="1">
                  <c:v>0.43642115389514641</c:v>
                </c:pt>
                <c:pt idx="3">
                  <c:v>0.3040063959482624</c:v>
                </c:pt>
                <c:pt idx="4">
                  <c:v>0.42082741695127002</c:v>
                </c:pt>
                <c:pt idx="6">
                  <c:v>0.43694559701529656</c:v>
                </c:pt>
                <c:pt idx="7">
                  <c:v>0.29611532924892181</c:v>
                </c:pt>
                <c:pt idx="9">
                  <c:v>0.31823679923583642</c:v>
                </c:pt>
                <c:pt idx="10">
                  <c:v>0.32322976424486116</c:v>
                </c:pt>
                <c:pt idx="12">
                  <c:v>0.30499502675755608</c:v>
                </c:pt>
                <c:pt idx="13">
                  <c:v>0.33475826832251043</c:v>
                </c:pt>
                <c:pt idx="15">
                  <c:v>0.17628937881190673</c:v>
                </c:pt>
                <c:pt idx="16">
                  <c:v>0.37607618030457218</c:v>
                </c:pt>
                <c:pt idx="18">
                  <c:v>0.38599374039346412</c:v>
                </c:pt>
                <c:pt idx="19">
                  <c:v>0.22082503883872878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tx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Hoja1!$C$2:$C$21</c:f>
              <c:numCache>
                <c:formatCode>###0%</c:formatCode>
                <c:ptCount val="20"/>
                <c:pt idx="0">
                  <c:v>0.66607114616967911</c:v>
                </c:pt>
                <c:pt idx="1">
                  <c:v>0.56357884610485365</c:v>
                </c:pt>
                <c:pt idx="3">
                  <c:v>0.69599360405173794</c:v>
                </c:pt>
                <c:pt idx="4">
                  <c:v>0.57917258304873043</c:v>
                </c:pt>
                <c:pt idx="6">
                  <c:v>0.56305440298470399</c:v>
                </c:pt>
                <c:pt idx="7">
                  <c:v>0.70388467075107863</c:v>
                </c:pt>
                <c:pt idx="9">
                  <c:v>0.68176320076416419</c:v>
                </c:pt>
                <c:pt idx="10">
                  <c:v>0.67677023575514028</c:v>
                </c:pt>
                <c:pt idx="12">
                  <c:v>0.69500497324244481</c:v>
                </c:pt>
                <c:pt idx="13">
                  <c:v>0.66524173167749101</c:v>
                </c:pt>
                <c:pt idx="15">
                  <c:v>0.82371062118809468</c:v>
                </c:pt>
                <c:pt idx="16">
                  <c:v>0.6239238196954292</c:v>
                </c:pt>
                <c:pt idx="18">
                  <c:v>0.61400625960653665</c:v>
                </c:pt>
                <c:pt idx="19">
                  <c:v>0.77917496116127194</c:v>
                </c:pt>
              </c:numCache>
            </c:numRef>
          </c:val>
        </c:ser>
        <c:gapWidth val="10"/>
        <c:overlap val="100"/>
        <c:axId val="182741632"/>
        <c:axId val="182751616"/>
      </c:barChart>
      <c:catAx>
        <c:axId val="182741632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bg1">
                    <a:lumMod val="95000"/>
                  </a:schemeClr>
                </a:solidFill>
              </a:defRPr>
            </a:pPr>
            <a:endParaRPr lang="es-CO"/>
          </a:p>
        </c:txPr>
        <c:crossAx val="182751616"/>
        <c:crosses val="autoZero"/>
        <c:auto val="1"/>
        <c:lblAlgn val="ctr"/>
        <c:lblOffset val="100"/>
      </c:catAx>
      <c:valAx>
        <c:axId val="182751616"/>
        <c:scaling>
          <c:orientation val="minMax"/>
        </c:scaling>
        <c:delete val="1"/>
        <c:axPos val="t"/>
        <c:numFmt formatCode="0%" sourceLinked="1"/>
        <c:tickLblPos val="none"/>
        <c:crossAx val="1827416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29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Hoja1!$B$2:$B$21</c:f>
              <c:numCache>
                <c:formatCode>###0%</c:formatCode>
                <c:ptCount val="20"/>
                <c:pt idx="0">
                  <c:v>0.44835358277910947</c:v>
                </c:pt>
                <c:pt idx="1">
                  <c:v>0.32797794678916248</c:v>
                </c:pt>
                <c:pt idx="3">
                  <c:v>0.26499040491147818</c:v>
                </c:pt>
                <c:pt idx="4">
                  <c:v>0.32983647191910703</c:v>
                </c:pt>
                <c:pt idx="6">
                  <c:v>0.33902740739993809</c:v>
                </c:pt>
                <c:pt idx="7">
                  <c:v>0.33844117914050337</c:v>
                </c:pt>
                <c:pt idx="9">
                  <c:v>0.31401467550796996</c:v>
                </c:pt>
                <c:pt idx="10">
                  <c:v>0.30014644871191321</c:v>
                </c:pt>
                <c:pt idx="12">
                  <c:v>0.28678190246002894</c:v>
                </c:pt>
                <c:pt idx="13">
                  <c:v>0.28742715424549758</c:v>
                </c:pt>
                <c:pt idx="15">
                  <c:v>0.28457616022209892</c:v>
                </c:pt>
                <c:pt idx="16">
                  <c:v>0.25030938821804588</c:v>
                </c:pt>
                <c:pt idx="18">
                  <c:v>0.32395134657294034</c:v>
                </c:pt>
                <c:pt idx="19">
                  <c:v>0.33219843201469418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tx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Hoja1!$C$2:$C$21</c:f>
              <c:numCache>
                <c:formatCode>###0%</c:formatCode>
                <c:ptCount val="20"/>
                <c:pt idx="0">
                  <c:v>0.55164641722089225</c:v>
                </c:pt>
                <c:pt idx="1">
                  <c:v>0.67202205321083786</c:v>
                </c:pt>
                <c:pt idx="3">
                  <c:v>0.73500959508852215</c:v>
                </c:pt>
                <c:pt idx="4">
                  <c:v>0.6701635280808933</c:v>
                </c:pt>
                <c:pt idx="6">
                  <c:v>0.6609725926000628</c:v>
                </c:pt>
                <c:pt idx="7">
                  <c:v>0.66155882085949647</c:v>
                </c:pt>
                <c:pt idx="9">
                  <c:v>0.68598532449203031</c:v>
                </c:pt>
                <c:pt idx="10">
                  <c:v>0.69985355128808635</c:v>
                </c:pt>
                <c:pt idx="12">
                  <c:v>0.71321809753997101</c:v>
                </c:pt>
                <c:pt idx="13">
                  <c:v>0.71257284575450197</c:v>
                </c:pt>
                <c:pt idx="15">
                  <c:v>0.71542383977790047</c:v>
                </c:pt>
                <c:pt idx="16">
                  <c:v>0.74969061178195362</c:v>
                </c:pt>
                <c:pt idx="18">
                  <c:v>0.67604865342706033</c:v>
                </c:pt>
                <c:pt idx="19">
                  <c:v>0.66780156798530566</c:v>
                </c:pt>
              </c:numCache>
            </c:numRef>
          </c:val>
        </c:ser>
        <c:gapWidth val="10"/>
        <c:overlap val="100"/>
        <c:axId val="182851456"/>
        <c:axId val="182852992"/>
      </c:barChart>
      <c:catAx>
        <c:axId val="18285145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000" b="1">
                <a:solidFill>
                  <a:schemeClr val="tx2"/>
                </a:solidFill>
              </a:defRPr>
            </a:pPr>
            <a:endParaRPr lang="es-CO"/>
          </a:p>
        </c:txPr>
        <c:crossAx val="182852992"/>
        <c:crosses val="autoZero"/>
        <c:auto val="1"/>
        <c:lblAlgn val="ctr"/>
        <c:lblOffset val="100"/>
      </c:catAx>
      <c:valAx>
        <c:axId val="182852992"/>
        <c:scaling>
          <c:orientation val="minMax"/>
        </c:scaling>
        <c:delete val="1"/>
        <c:axPos val="t"/>
        <c:numFmt formatCode="0%" sourceLinked="1"/>
        <c:tickLblPos val="none"/>
        <c:crossAx val="1828514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29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Hoja1!$A$2:$A$18</c:f>
              <c:numCache>
                <c:formatCode>General</c:formatCode>
                <c:ptCount val="17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Hoja1!$B$2:$B$18</c:f>
              <c:numCache>
                <c:formatCode>###0%</c:formatCode>
                <c:ptCount val="17"/>
                <c:pt idx="0">
                  <c:v>0.27807356716582893</c:v>
                </c:pt>
                <c:pt idx="1">
                  <c:v>0.14969755566432935</c:v>
                </c:pt>
                <c:pt idx="3">
                  <c:v>0.2509979890816868</c:v>
                </c:pt>
                <c:pt idx="4">
                  <c:v>0.22750375967642864</c:v>
                </c:pt>
                <c:pt idx="6">
                  <c:v>0.32395622171003552</c:v>
                </c:pt>
                <c:pt idx="7">
                  <c:v>0.13404134790198174</c:v>
                </c:pt>
                <c:pt idx="9">
                  <c:v>6.5473701919187249E-2</c:v>
                </c:pt>
                <c:pt idx="10">
                  <c:v>0.28465597933086478</c:v>
                </c:pt>
                <c:pt idx="12">
                  <c:v>0.14670595319281957</c:v>
                </c:pt>
                <c:pt idx="13">
                  <c:v>0.24106368224369881</c:v>
                </c:pt>
                <c:pt idx="15">
                  <c:v>0.13348448937115975</c:v>
                </c:pt>
                <c:pt idx="16">
                  <c:v>3.8586318339427404E-2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tx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Hoja1!$A$2:$A$18</c:f>
              <c:numCache>
                <c:formatCode>General</c:formatCode>
                <c:ptCount val="17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Hoja1!$C$2:$C$18</c:f>
              <c:numCache>
                <c:formatCode>###0%</c:formatCode>
                <c:ptCount val="17"/>
                <c:pt idx="0">
                  <c:v>0.72192643283417179</c:v>
                </c:pt>
                <c:pt idx="1">
                  <c:v>0.85030244433567082</c:v>
                </c:pt>
                <c:pt idx="3">
                  <c:v>0.74900201091831342</c:v>
                </c:pt>
                <c:pt idx="4">
                  <c:v>0.77249624032357167</c:v>
                </c:pt>
                <c:pt idx="6">
                  <c:v>0.67604377828996465</c:v>
                </c:pt>
                <c:pt idx="7">
                  <c:v>0.86595865209801892</c:v>
                </c:pt>
                <c:pt idx="9">
                  <c:v>0.93452629808081289</c:v>
                </c:pt>
                <c:pt idx="10">
                  <c:v>0.71534402066913594</c:v>
                </c:pt>
                <c:pt idx="12">
                  <c:v>0.85329404680718102</c:v>
                </c:pt>
                <c:pt idx="13">
                  <c:v>0.7589363177563011</c:v>
                </c:pt>
                <c:pt idx="15">
                  <c:v>0.86651551062884102</c:v>
                </c:pt>
                <c:pt idx="16">
                  <c:v>0.96141368166057262</c:v>
                </c:pt>
              </c:numCache>
            </c:numRef>
          </c:val>
        </c:ser>
        <c:gapWidth val="10"/>
        <c:overlap val="100"/>
        <c:axId val="182894976"/>
        <c:axId val="182896512"/>
      </c:barChart>
      <c:catAx>
        <c:axId val="18289497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bg1">
                    <a:lumMod val="95000"/>
                  </a:schemeClr>
                </a:solidFill>
              </a:defRPr>
            </a:pPr>
            <a:endParaRPr lang="es-CO"/>
          </a:p>
        </c:txPr>
        <c:crossAx val="182896512"/>
        <c:crosses val="autoZero"/>
        <c:auto val="1"/>
        <c:lblAlgn val="ctr"/>
        <c:lblOffset val="100"/>
      </c:catAx>
      <c:valAx>
        <c:axId val="182896512"/>
        <c:scaling>
          <c:orientation val="minMax"/>
        </c:scaling>
        <c:delete val="1"/>
        <c:axPos val="t"/>
        <c:numFmt formatCode="0%" sourceLinked="1"/>
        <c:tickLblPos val="none"/>
        <c:crossAx val="1828949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29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Hoja1!$A$2:$A$18</c:f>
              <c:numCache>
                <c:formatCode>General</c:formatCode>
                <c:ptCount val="17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Hoja1!$B$2:$B$18</c:f>
              <c:numCache>
                <c:formatCode>###0%</c:formatCode>
                <c:ptCount val="17"/>
                <c:pt idx="0">
                  <c:v>0.38953241439285063</c:v>
                </c:pt>
                <c:pt idx="1">
                  <c:v>0.27132710094099138</c:v>
                </c:pt>
                <c:pt idx="3">
                  <c:v>0.23875474861818261</c:v>
                </c:pt>
                <c:pt idx="4">
                  <c:v>0.30053456911779347</c:v>
                </c:pt>
                <c:pt idx="6">
                  <c:v>0.25535644091594695</c:v>
                </c:pt>
                <c:pt idx="7">
                  <c:v>0.27650256354028752</c:v>
                </c:pt>
                <c:pt idx="9">
                  <c:v>0.21603541311033925</c:v>
                </c:pt>
                <c:pt idx="10">
                  <c:v>0.28306968250624986</c:v>
                </c:pt>
                <c:pt idx="12">
                  <c:v>0.19032623783625216</c:v>
                </c:pt>
                <c:pt idx="13">
                  <c:v>0.22886548933700068</c:v>
                </c:pt>
                <c:pt idx="15">
                  <c:v>0.19814107193043073</c:v>
                </c:pt>
                <c:pt idx="16">
                  <c:v>0.16191259598737709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tx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Hoja1!$A$2:$A$18</c:f>
              <c:numCache>
                <c:formatCode>General</c:formatCode>
                <c:ptCount val="17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Hoja1!$C$2:$C$18</c:f>
              <c:numCache>
                <c:formatCode>###0%</c:formatCode>
                <c:ptCount val="17"/>
                <c:pt idx="0">
                  <c:v>0.61046758560714998</c:v>
                </c:pt>
                <c:pt idx="1">
                  <c:v>0.72867289905900956</c:v>
                </c:pt>
                <c:pt idx="3">
                  <c:v>0.76124525138181875</c:v>
                </c:pt>
                <c:pt idx="4">
                  <c:v>0.69946543088220658</c:v>
                </c:pt>
                <c:pt idx="6">
                  <c:v>0.74464355908405411</c:v>
                </c:pt>
                <c:pt idx="7">
                  <c:v>0.72349743645971365</c:v>
                </c:pt>
                <c:pt idx="9">
                  <c:v>0.78396458688966086</c:v>
                </c:pt>
                <c:pt idx="10">
                  <c:v>0.71693031749375102</c:v>
                </c:pt>
                <c:pt idx="12">
                  <c:v>0.80967376216374864</c:v>
                </c:pt>
                <c:pt idx="13">
                  <c:v>0.77113451066300076</c:v>
                </c:pt>
                <c:pt idx="15">
                  <c:v>0.80185892806957049</c:v>
                </c:pt>
                <c:pt idx="16">
                  <c:v>0.83808740401262349</c:v>
                </c:pt>
              </c:numCache>
            </c:numRef>
          </c:val>
        </c:ser>
        <c:gapWidth val="10"/>
        <c:overlap val="100"/>
        <c:axId val="183146752"/>
        <c:axId val="183156736"/>
      </c:barChart>
      <c:catAx>
        <c:axId val="183146752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bg1">
                    <a:lumMod val="95000"/>
                  </a:schemeClr>
                </a:solidFill>
              </a:defRPr>
            </a:pPr>
            <a:endParaRPr lang="es-CO"/>
          </a:p>
        </c:txPr>
        <c:crossAx val="183156736"/>
        <c:crosses val="autoZero"/>
        <c:auto val="1"/>
        <c:lblAlgn val="ctr"/>
        <c:lblOffset val="100"/>
      </c:catAx>
      <c:valAx>
        <c:axId val="183156736"/>
        <c:scaling>
          <c:orientation val="minMax"/>
        </c:scaling>
        <c:delete val="1"/>
        <c:axPos val="t"/>
        <c:numFmt formatCode="0%" sourceLinked="1"/>
        <c:tickLblPos val="none"/>
        <c:crossAx val="1831467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col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Hoja1!$A$2:$A$12</c:f>
              <c:strCache>
                <c:ptCount val="11"/>
                <c:pt idx="0">
                  <c:v>Primaria incompleta</c:v>
                </c:pt>
                <c:pt idx="1">
                  <c:v>Primaria completa</c:v>
                </c:pt>
                <c:pt idx="2">
                  <c:v>Secundaria incompleta</c:v>
                </c:pt>
                <c:pt idx="3">
                  <c:v>Secundaria completa  </c:v>
                </c:pt>
                <c:pt idx="4">
                  <c:v>Técnica o tecnológica incompleta  </c:v>
                </c:pt>
                <c:pt idx="5">
                  <c:v>Técnica o tecnológica completa  </c:v>
                </c:pt>
                <c:pt idx="6">
                  <c:v>Universidad  incompleta</c:v>
                </c:pt>
                <c:pt idx="7">
                  <c:v>Universidad completa</c:v>
                </c:pt>
                <c:pt idx="8">
                  <c:v>Postgrado incompleto</c:v>
                </c:pt>
                <c:pt idx="9">
                  <c:v>Postgrado completo</c:v>
                </c:pt>
                <c:pt idx="10">
                  <c:v>Ninguno</c:v>
                </c:pt>
              </c:strCache>
            </c:strRef>
          </c:cat>
          <c:val>
            <c:numRef>
              <c:f>Hoja1!$B$2:$B$12</c:f>
              <c:numCache>
                <c:formatCode>0%</c:formatCode>
                <c:ptCount val="11"/>
                <c:pt idx="0">
                  <c:v>0.10951354134899417</c:v>
                </c:pt>
                <c:pt idx="1">
                  <c:v>0.14056523822377792</c:v>
                </c:pt>
                <c:pt idx="2">
                  <c:v>0.10606706401900952</c:v>
                </c:pt>
                <c:pt idx="3">
                  <c:v>0.28442617576133378</c:v>
                </c:pt>
                <c:pt idx="4">
                  <c:v>7.3055580848781443E-2</c:v>
                </c:pt>
                <c:pt idx="5">
                  <c:v>0.10272386059172262</c:v>
                </c:pt>
                <c:pt idx="6">
                  <c:v>7.625789066070697E-2</c:v>
                </c:pt>
                <c:pt idx="7">
                  <c:v>8.4884607074788995E-2</c:v>
                </c:pt>
                <c:pt idx="8">
                  <c:v>6.1129224949643896E-3</c:v>
                </c:pt>
                <c:pt idx="9">
                  <c:v>1.1905063542977852E-2</c:v>
                </c:pt>
                <c:pt idx="10">
                  <c:v>4.4880554329424513E-3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Hoja1!$A$2:$A$12</c:f>
              <c:strCache>
                <c:ptCount val="11"/>
                <c:pt idx="0">
                  <c:v>Primaria incompleta</c:v>
                </c:pt>
                <c:pt idx="1">
                  <c:v>Primaria completa</c:v>
                </c:pt>
                <c:pt idx="2">
                  <c:v>Secundaria incompleta</c:v>
                </c:pt>
                <c:pt idx="3">
                  <c:v>Secundaria completa  </c:v>
                </c:pt>
                <c:pt idx="4">
                  <c:v>Técnica o tecnológica incompleta  </c:v>
                </c:pt>
                <c:pt idx="5">
                  <c:v>Técnica o tecnológica completa  </c:v>
                </c:pt>
                <c:pt idx="6">
                  <c:v>Universidad  incompleta</c:v>
                </c:pt>
                <c:pt idx="7">
                  <c:v>Universidad completa</c:v>
                </c:pt>
                <c:pt idx="8">
                  <c:v>Postgrado incompleto</c:v>
                </c:pt>
                <c:pt idx="9">
                  <c:v>Postgrado completo</c:v>
                </c:pt>
                <c:pt idx="10">
                  <c:v>Ninguno</c:v>
                </c:pt>
              </c:strCache>
            </c:strRef>
          </c:cat>
          <c:val>
            <c:numRef>
              <c:f>Hoja1!$C$2:$C$12</c:f>
              <c:numCache>
                <c:formatCode>0%</c:formatCode>
                <c:ptCount val="11"/>
                <c:pt idx="0">
                  <c:v>5.8137983380803414E-2</c:v>
                </c:pt>
                <c:pt idx="1">
                  <c:v>8.4505224417999208E-2</c:v>
                </c:pt>
                <c:pt idx="2">
                  <c:v>0.11700440903129403</c:v>
                </c:pt>
                <c:pt idx="3">
                  <c:v>0.32680089778912108</c:v>
                </c:pt>
                <c:pt idx="4">
                  <c:v>8.3590209481823413E-2</c:v>
                </c:pt>
                <c:pt idx="5">
                  <c:v>0.11466094754848188</c:v>
                </c:pt>
                <c:pt idx="6">
                  <c:v>8.5876668298678766E-2</c:v>
                </c:pt>
                <c:pt idx="7">
                  <c:v>9.1284481104076928E-2</c:v>
                </c:pt>
                <c:pt idx="8">
                  <c:v>7.9347159136212431E-3</c:v>
                </c:pt>
                <c:pt idx="9">
                  <c:v>1.7220711516364461E-2</c:v>
                </c:pt>
                <c:pt idx="10">
                  <c:v>7.817715584097858E-3</c:v>
                </c:pt>
              </c:numCache>
            </c:numRef>
          </c:val>
        </c:ser>
        <c:gapWidth val="30"/>
        <c:axId val="56753536"/>
        <c:axId val="81888384"/>
      </c:barChart>
      <c:catAx>
        <c:axId val="5675353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lang="es-CO" sz="900"/>
            </a:pPr>
            <a:endParaRPr lang="es-CO"/>
          </a:p>
        </c:txPr>
        <c:crossAx val="81888384"/>
        <c:crosses val="autoZero"/>
        <c:auto val="1"/>
        <c:lblAlgn val="ctr"/>
        <c:lblOffset val="100"/>
      </c:catAx>
      <c:valAx>
        <c:axId val="81888384"/>
        <c:scaling>
          <c:orientation val="minMax"/>
        </c:scaling>
        <c:delete val="1"/>
        <c:axPos val="l"/>
        <c:numFmt formatCode="0%" sourceLinked="1"/>
        <c:tickLblPos val="none"/>
        <c:crossAx val="567535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>
          <a:solidFill>
            <a:schemeClr val="tx2"/>
          </a:solidFill>
        </a:defRPr>
      </a:pPr>
      <a:endParaRPr lang="es-CO"/>
    </a:p>
  </c:txPr>
  <c:externalData r:id="rId1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0.59696328215811389</c:v>
                </c:pt>
                <c:pt idx="1">
                  <c:v>0.63947167860321885</c:v>
                </c:pt>
                <c:pt idx="3">
                  <c:v>0.22732395654242948</c:v>
                </c:pt>
                <c:pt idx="4">
                  <c:v>0.18235011395645484</c:v>
                </c:pt>
                <c:pt idx="6">
                  <c:v>0.23057862234747084</c:v>
                </c:pt>
                <c:pt idx="7">
                  <c:v>0.28600704846013519</c:v>
                </c:pt>
                <c:pt idx="9">
                  <c:v>0.13077575207852912</c:v>
                </c:pt>
                <c:pt idx="10">
                  <c:v>0.14784177580509184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0.40303671784188688</c:v>
                </c:pt>
                <c:pt idx="1">
                  <c:v>0.36052832139678304</c:v>
                </c:pt>
                <c:pt idx="3">
                  <c:v>0.7726760434575729</c:v>
                </c:pt>
                <c:pt idx="4">
                  <c:v>0.81764988604354705</c:v>
                </c:pt>
                <c:pt idx="6">
                  <c:v>0.7694213776525306</c:v>
                </c:pt>
                <c:pt idx="7">
                  <c:v>0.71399295153986464</c:v>
                </c:pt>
                <c:pt idx="9">
                  <c:v>0.86922424792147202</c:v>
                </c:pt>
                <c:pt idx="10">
                  <c:v>0.85215822419490861</c:v>
                </c:pt>
              </c:numCache>
            </c:numRef>
          </c:val>
        </c:ser>
        <c:gapWidth val="10"/>
        <c:overlap val="100"/>
        <c:axId val="112606208"/>
        <c:axId val="112612096"/>
      </c:barChart>
      <c:catAx>
        <c:axId val="11260620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2612096"/>
        <c:crosses val="autoZero"/>
        <c:auto val="1"/>
        <c:lblAlgn val="ctr"/>
        <c:lblOffset val="100"/>
      </c:catAx>
      <c:valAx>
        <c:axId val="112612096"/>
        <c:scaling>
          <c:orientation val="minMax"/>
        </c:scaling>
        <c:delete val="1"/>
        <c:axPos val="t"/>
        <c:numFmt formatCode="0%" sourceLinked="1"/>
        <c:tickLblPos val="none"/>
        <c:crossAx val="1126062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30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Hoja1!$A$2:$A$18</c:f>
              <c:numCache>
                <c:formatCode>General</c:formatCode>
                <c:ptCount val="17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Hoja1!$B$2:$B$18</c:f>
              <c:numCache>
                <c:formatCode>###0%</c:formatCode>
                <c:ptCount val="17"/>
                <c:pt idx="0">
                  <c:v>0.35359612322562145</c:v>
                </c:pt>
                <c:pt idx="1">
                  <c:v>0.29607219826919684</c:v>
                </c:pt>
                <c:pt idx="3">
                  <c:v>0.26590823226800425</c:v>
                </c:pt>
                <c:pt idx="4">
                  <c:v>0.23231181173537879</c:v>
                </c:pt>
                <c:pt idx="6">
                  <c:v>0.2671267146873218</c:v>
                </c:pt>
                <c:pt idx="7">
                  <c:v>0.23084727179126413</c:v>
                </c:pt>
                <c:pt idx="9">
                  <c:v>0.13342057621914344</c:v>
                </c:pt>
                <c:pt idx="10">
                  <c:v>0.18106043522865123</c:v>
                </c:pt>
                <c:pt idx="12">
                  <c:v>0.15596169990878805</c:v>
                </c:pt>
                <c:pt idx="13">
                  <c:v>0.1816108718366384</c:v>
                </c:pt>
                <c:pt idx="15">
                  <c:v>0.25046350596630684</c:v>
                </c:pt>
                <c:pt idx="16">
                  <c:v>0.20446533051988652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tx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Hoja1!$A$2:$A$18</c:f>
              <c:numCache>
                <c:formatCode>General</c:formatCode>
                <c:ptCount val="17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Hoja1!$C$2:$C$18</c:f>
              <c:numCache>
                <c:formatCode>###0%</c:formatCode>
                <c:ptCount val="17"/>
                <c:pt idx="0">
                  <c:v>0.64640387677437783</c:v>
                </c:pt>
                <c:pt idx="1">
                  <c:v>0.7039278017308036</c:v>
                </c:pt>
                <c:pt idx="3">
                  <c:v>0.73409176773199569</c:v>
                </c:pt>
                <c:pt idx="4">
                  <c:v>0.7676881882646206</c:v>
                </c:pt>
                <c:pt idx="6">
                  <c:v>0.73287328531267693</c:v>
                </c:pt>
                <c:pt idx="7">
                  <c:v>0.76915272820873593</c:v>
                </c:pt>
                <c:pt idx="9">
                  <c:v>0.86657942378085662</c:v>
                </c:pt>
                <c:pt idx="10">
                  <c:v>0.81893956477134822</c:v>
                </c:pt>
                <c:pt idx="12">
                  <c:v>0.8440383000912115</c:v>
                </c:pt>
                <c:pt idx="13">
                  <c:v>0.81838912816336151</c:v>
                </c:pt>
                <c:pt idx="15">
                  <c:v>0.7495364940336926</c:v>
                </c:pt>
                <c:pt idx="16">
                  <c:v>0.79553466948011287</c:v>
                </c:pt>
              </c:numCache>
            </c:numRef>
          </c:val>
        </c:ser>
        <c:gapWidth val="10"/>
        <c:overlap val="100"/>
        <c:axId val="183309824"/>
        <c:axId val="183311360"/>
      </c:barChart>
      <c:catAx>
        <c:axId val="183309824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83311360"/>
        <c:crosses val="autoZero"/>
        <c:auto val="1"/>
        <c:lblAlgn val="ctr"/>
        <c:lblOffset val="100"/>
      </c:catAx>
      <c:valAx>
        <c:axId val="183311360"/>
        <c:scaling>
          <c:orientation val="minMax"/>
        </c:scaling>
        <c:delete val="1"/>
        <c:axPos val="t"/>
        <c:numFmt formatCode="0%" sourceLinked="1"/>
        <c:tickLblPos val="none"/>
        <c:crossAx val="1833098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30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Hoja1!$B$2:$B$21</c:f>
              <c:numCache>
                <c:formatCode>###0%</c:formatCode>
                <c:ptCount val="20"/>
                <c:pt idx="0">
                  <c:v>0.40773578538373084</c:v>
                </c:pt>
                <c:pt idx="1">
                  <c:v>0.41989278112622891</c:v>
                </c:pt>
                <c:pt idx="3">
                  <c:v>0.32867230274635767</c:v>
                </c:pt>
                <c:pt idx="4">
                  <c:v>0.37873464494635539</c:v>
                </c:pt>
                <c:pt idx="6">
                  <c:v>0.41516010715637131</c:v>
                </c:pt>
                <c:pt idx="7">
                  <c:v>0.3150750504929839</c:v>
                </c:pt>
                <c:pt idx="9">
                  <c:v>0.30975541379353289</c:v>
                </c:pt>
                <c:pt idx="10">
                  <c:v>0.30272130220371535</c:v>
                </c:pt>
                <c:pt idx="12">
                  <c:v>0.27170866561711488</c:v>
                </c:pt>
                <c:pt idx="13">
                  <c:v>0.31314070423781376</c:v>
                </c:pt>
                <c:pt idx="15">
                  <c:v>0.23470621948498363</c:v>
                </c:pt>
                <c:pt idx="16">
                  <c:v>0.30745954889837818</c:v>
                </c:pt>
                <c:pt idx="18">
                  <c:v>0.38477623012297152</c:v>
                </c:pt>
                <c:pt idx="19">
                  <c:v>0.27160042281213825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tx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Hoja1!$C$2:$C$21</c:f>
              <c:numCache>
                <c:formatCode>###0%</c:formatCode>
                <c:ptCount val="20"/>
                <c:pt idx="0">
                  <c:v>0.5922642146162691</c:v>
                </c:pt>
                <c:pt idx="1">
                  <c:v>0.5801072188737717</c:v>
                </c:pt>
                <c:pt idx="3">
                  <c:v>0.67132769725364305</c:v>
                </c:pt>
                <c:pt idx="4">
                  <c:v>0.62126535505364422</c:v>
                </c:pt>
                <c:pt idx="6">
                  <c:v>0.58483989284362869</c:v>
                </c:pt>
                <c:pt idx="7">
                  <c:v>0.68492494950701566</c:v>
                </c:pt>
                <c:pt idx="9">
                  <c:v>0.690244586206467</c:v>
                </c:pt>
                <c:pt idx="10">
                  <c:v>0.69727869779628482</c:v>
                </c:pt>
                <c:pt idx="12">
                  <c:v>0.7282913343828854</c:v>
                </c:pt>
                <c:pt idx="13">
                  <c:v>0.68685929576218685</c:v>
                </c:pt>
                <c:pt idx="15">
                  <c:v>0.76529378051501595</c:v>
                </c:pt>
                <c:pt idx="16">
                  <c:v>0.69254045110162143</c:v>
                </c:pt>
                <c:pt idx="18">
                  <c:v>0.61522376987702843</c:v>
                </c:pt>
                <c:pt idx="19">
                  <c:v>0.7283995771878623</c:v>
                </c:pt>
              </c:numCache>
            </c:numRef>
          </c:val>
        </c:ser>
        <c:gapWidth val="10"/>
        <c:overlap val="100"/>
        <c:axId val="183525376"/>
        <c:axId val="183526912"/>
      </c:barChart>
      <c:catAx>
        <c:axId val="18352537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bg1">
                    <a:lumMod val="95000"/>
                  </a:schemeClr>
                </a:solidFill>
              </a:defRPr>
            </a:pPr>
            <a:endParaRPr lang="es-CO"/>
          </a:p>
        </c:txPr>
        <c:crossAx val="183526912"/>
        <c:crosses val="autoZero"/>
        <c:auto val="1"/>
        <c:lblAlgn val="ctr"/>
        <c:lblOffset val="100"/>
      </c:catAx>
      <c:valAx>
        <c:axId val="183526912"/>
        <c:scaling>
          <c:orientation val="minMax"/>
        </c:scaling>
        <c:delete val="1"/>
        <c:axPos val="t"/>
        <c:numFmt formatCode="0%" sourceLinked="1"/>
        <c:tickLblPos val="none"/>
        <c:crossAx val="1835253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30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Hoja1!$B$2:$B$21</c:f>
              <c:numCache>
                <c:formatCode>###0%</c:formatCode>
                <c:ptCount val="20"/>
                <c:pt idx="0">
                  <c:v>0.38071401985911985</c:v>
                </c:pt>
                <c:pt idx="1">
                  <c:v>0.25264439905716835</c:v>
                </c:pt>
                <c:pt idx="3">
                  <c:v>0.28102446849899848</c:v>
                </c:pt>
                <c:pt idx="4">
                  <c:v>0.28027701377957831</c:v>
                </c:pt>
                <c:pt idx="6">
                  <c:v>0.293182666627126</c:v>
                </c:pt>
                <c:pt idx="7">
                  <c:v>0.27265004804048593</c:v>
                </c:pt>
                <c:pt idx="9">
                  <c:v>0.42872100233733368</c:v>
                </c:pt>
                <c:pt idx="10">
                  <c:v>0.2422741162554963</c:v>
                </c:pt>
                <c:pt idx="12">
                  <c:v>0.28671733233302826</c:v>
                </c:pt>
                <c:pt idx="13">
                  <c:v>0.25663062003013798</c:v>
                </c:pt>
                <c:pt idx="15">
                  <c:v>0.23702395136644541</c:v>
                </c:pt>
                <c:pt idx="16">
                  <c:v>0.24771000696951093</c:v>
                </c:pt>
                <c:pt idx="18">
                  <c:v>0.31487175746810192</c:v>
                </c:pt>
                <c:pt idx="19">
                  <c:v>0.25335887951630631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tx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Hoja1!$C$2:$C$21</c:f>
              <c:numCache>
                <c:formatCode>###0%</c:formatCode>
                <c:ptCount val="20"/>
                <c:pt idx="0">
                  <c:v>0.61928598014088043</c:v>
                </c:pt>
                <c:pt idx="1">
                  <c:v>0.7473556009428316</c:v>
                </c:pt>
                <c:pt idx="3">
                  <c:v>0.71897553150100169</c:v>
                </c:pt>
                <c:pt idx="4">
                  <c:v>0.71972298622042175</c:v>
                </c:pt>
                <c:pt idx="6">
                  <c:v>0.70681733337287433</c:v>
                </c:pt>
                <c:pt idx="7">
                  <c:v>0.72734995195951391</c:v>
                </c:pt>
                <c:pt idx="9">
                  <c:v>0.57127899766266599</c:v>
                </c:pt>
                <c:pt idx="10">
                  <c:v>0.75772588374450356</c:v>
                </c:pt>
                <c:pt idx="12">
                  <c:v>0.71328266766697179</c:v>
                </c:pt>
                <c:pt idx="13">
                  <c:v>0.74336937996986141</c:v>
                </c:pt>
                <c:pt idx="15">
                  <c:v>0.76297604863355495</c:v>
                </c:pt>
                <c:pt idx="16">
                  <c:v>0.75228999303048838</c:v>
                </c:pt>
                <c:pt idx="18">
                  <c:v>0.68512824253189852</c:v>
                </c:pt>
                <c:pt idx="19">
                  <c:v>0.74664112048369358</c:v>
                </c:pt>
              </c:numCache>
            </c:numRef>
          </c:val>
        </c:ser>
        <c:gapWidth val="10"/>
        <c:overlap val="100"/>
        <c:axId val="183568256"/>
        <c:axId val="183569792"/>
      </c:barChart>
      <c:catAx>
        <c:axId val="18356825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bg1">
                    <a:lumMod val="95000"/>
                  </a:schemeClr>
                </a:solidFill>
              </a:defRPr>
            </a:pPr>
            <a:endParaRPr lang="es-CO"/>
          </a:p>
        </c:txPr>
        <c:crossAx val="183569792"/>
        <c:crosses val="autoZero"/>
        <c:auto val="1"/>
        <c:lblAlgn val="ctr"/>
        <c:lblOffset val="100"/>
      </c:catAx>
      <c:valAx>
        <c:axId val="183569792"/>
        <c:scaling>
          <c:orientation val="minMax"/>
        </c:scaling>
        <c:delete val="1"/>
        <c:axPos val="t"/>
        <c:numFmt formatCode="0%" sourceLinked="1"/>
        <c:tickLblPos val="none"/>
        <c:crossAx val="1835682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30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Hoja1!$B$2:$B$21</c:f>
              <c:numCache>
                <c:formatCode>###0%</c:formatCode>
                <c:ptCount val="20"/>
                <c:pt idx="0">
                  <c:v>0.48150386182588517</c:v>
                </c:pt>
                <c:pt idx="1">
                  <c:v>0.28861636445970096</c:v>
                </c:pt>
                <c:pt idx="3">
                  <c:v>0.11730151358480458</c:v>
                </c:pt>
                <c:pt idx="4">
                  <c:v>0.36059775946877559</c:v>
                </c:pt>
                <c:pt idx="6">
                  <c:v>0.21801162926175718</c:v>
                </c:pt>
                <c:pt idx="7">
                  <c:v>0.32190229652475955</c:v>
                </c:pt>
                <c:pt idx="9">
                  <c:v>0.22977685180758659</c:v>
                </c:pt>
                <c:pt idx="10">
                  <c:v>0.35008277594612736</c:v>
                </c:pt>
                <c:pt idx="12">
                  <c:v>0.32744831005438757</c:v>
                </c:pt>
                <c:pt idx="13">
                  <c:v>0.25896508257185047</c:v>
                </c:pt>
                <c:pt idx="15">
                  <c:v>0.29830661537279413</c:v>
                </c:pt>
                <c:pt idx="16">
                  <c:v>0.24711204036661841</c:v>
                </c:pt>
                <c:pt idx="18">
                  <c:v>0.23558384103277674</c:v>
                </c:pt>
                <c:pt idx="19">
                  <c:v>0.35912416087862076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tx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Hoja1!$A$2:$A$21</c:f>
              <c:numCache>
                <c:formatCode>General</c:formatCode>
                <c:ptCount val="20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  <c:pt idx="18">
                  <c:v>2013</c:v>
                </c:pt>
                <c:pt idx="19">
                  <c:v>2014</c:v>
                </c:pt>
              </c:numCache>
            </c:numRef>
          </c:cat>
          <c:val>
            <c:numRef>
              <c:f>Hoja1!$C$2:$C$21</c:f>
              <c:numCache>
                <c:formatCode>###0%</c:formatCode>
                <c:ptCount val="20"/>
                <c:pt idx="0">
                  <c:v>0.518496138174115</c:v>
                </c:pt>
                <c:pt idx="1">
                  <c:v>0.7113836355402996</c:v>
                </c:pt>
                <c:pt idx="3">
                  <c:v>0.8826984864151961</c:v>
                </c:pt>
                <c:pt idx="4">
                  <c:v>0.63940224053122441</c:v>
                </c:pt>
                <c:pt idx="6">
                  <c:v>0.78198837073824201</c:v>
                </c:pt>
                <c:pt idx="7">
                  <c:v>0.6780977034752409</c:v>
                </c:pt>
                <c:pt idx="9">
                  <c:v>0.77022314819241344</c:v>
                </c:pt>
                <c:pt idx="10">
                  <c:v>0.6499172240538732</c:v>
                </c:pt>
                <c:pt idx="12">
                  <c:v>0.67255168994561232</c:v>
                </c:pt>
                <c:pt idx="13">
                  <c:v>0.74103491742815009</c:v>
                </c:pt>
                <c:pt idx="15">
                  <c:v>0.70169338462720621</c:v>
                </c:pt>
                <c:pt idx="16">
                  <c:v>0.75288795963338273</c:v>
                </c:pt>
                <c:pt idx="18">
                  <c:v>0.76441615896722226</c:v>
                </c:pt>
                <c:pt idx="19">
                  <c:v>0.64087583912138057</c:v>
                </c:pt>
              </c:numCache>
            </c:numRef>
          </c:val>
        </c:ser>
        <c:gapWidth val="10"/>
        <c:overlap val="100"/>
        <c:axId val="183669888"/>
        <c:axId val="183671424"/>
      </c:barChart>
      <c:catAx>
        <c:axId val="18366988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000" b="1">
                <a:solidFill>
                  <a:schemeClr val="tx2"/>
                </a:solidFill>
              </a:defRPr>
            </a:pPr>
            <a:endParaRPr lang="es-CO"/>
          </a:p>
        </c:txPr>
        <c:crossAx val="183671424"/>
        <c:crosses val="autoZero"/>
        <c:auto val="1"/>
        <c:lblAlgn val="ctr"/>
        <c:lblOffset val="100"/>
      </c:catAx>
      <c:valAx>
        <c:axId val="183671424"/>
        <c:scaling>
          <c:orientation val="minMax"/>
        </c:scaling>
        <c:delete val="1"/>
        <c:axPos val="t"/>
        <c:numFmt formatCode="0%" sourceLinked="1"/>
        <c:tickLblPos val="none"/>
        <c:crossAx val="1836698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30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Hoja1!$A$2:$A$18</c:f>
              <c:numCache>
                <c:formatCode>General</c:formatCode>
                <c:ptCount val="17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Hoja1!$B$2:$B$18</c:f>
              <c:numCache>
                <c:formatCode>###0%</c:formatCode>
                <c:ptCount val="17"/>
                <c:pt idx="0">
                  <c:v>0.31610078859449525</c:v>
                </c:pt>
                <c:pt idx="1">
                  <c:v>0.29475972812013829</c:v>
                </c:pt>
                <c:pt idx="3">
                  <c:v>0.28331236936118875</c:v>
                </c:pt>
                <c:pt idx="4">
                  <c:v>0.29107123618295339</c:v>
                </c:pt>
                <c:pt idx="6">
                  <c:v>0.24940514910149666</c:v>
                </c:pt>
                <c:pt idx="7">
                  <c:v>0.26574628158342861</c:v>
                </c:pt>
                <c:pt idx="9">
                  <c:v>0.17765971926082233</c:v>
                </c:pt>
                <c:pt idx="10">
                  <c:v>0.2646322520055171</c:v>
                </c:pt>
                <c:pt idx="12">
                  <c:v>0.20126629792394959</c:v>
                </c:pt>
                <c:pt idx="13">
                  <c:v>0.2343400222150526</c:v>
                </c:pt>
                <c:pt idx="15">
                  <c:v>0.24306368306913637</c:v>
                </c:pt>
                <c:pt idx="16">
                  <c:v>0.18085352927424178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tx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Hoja1!$A$2:$A$18</c:f>
              <c:numCache>
                <c:formatCode>General</c:formatCode>
                <c:ptCount val="17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Hoja1!$C$2:$C$18</c:f>
              <c:numCache>
                <c:formatCode>###0%</c:formatCode>
                <c:ptCount val="17"/>
                <c:pt idx="0">
                  <c:v>0.68389921140550536</c:v>
                </c:pt>
                <c:pt idx="1">
                  <c:v>0.7052402718798616</c:v>
                </c:pt>
                <c:pt idx="3">
                  <c:v>0.71668763063881191</c:v>
                </c:pt>
                <c:pt idx="4">
                  <c:v>0.7089287638170465</c:v>
                </c:pt>
                <c:pt idx="6">
                  <c:v>0.75059485089850375</c:v>
                </c:pt>
                <c:pt idx="7">
                  <c:v>0.73425371841657217</c:v>
                </c:pt>
                <c:pt idx="9">
                  <c:v>0.82234028073917831</c:v>
                </c:pt>
                <c:pt idx="10">
                  <c:v>0.73536774799448279</c:v>
                </c:pt>
                <c:pt idx="12">
                  <c:v>0.79873370207605054</c:v>
                </c:pt>
                <c:pt idx="13">
                  <c:v>0.76565997778494832</c:v>
                </c:pt>
                <c:pt idx="15">
                  <c:v>0.75693631693086361</c:v>
                </c:pt>
                <c:pt idx="16">
                  <c:v>0.81914647072575852</c:v>
                </c:pt>
              </c:numCache>
            </c:numRef>
          </c:val>
        </c:ser>
        <c:gapWidth val="10"/>
        <c:overlap val="100"/>
        <c:axId val="183688576"/>
        <c:axId val="183858304"/>
      </c:barChart>
      <c:catAx>
        <c:axId val="18368857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bg1">
                    <a:lumMod val="95000"/>
                  </a:schemeClr>
                </a:solidFill>
              </a:defRPr>
            </a:pPr>
            <a:endParaRPr lang="es-CO"/>
          </a:p>
        </c:txPr>
        <c:crossAx val="183858304"/>
        <c:crosses val="autoZero"/>
        <c:auto val="1"/>
        <c:lblAlgn val="ctr"/>
        <c:lblOffset val="100"/>
      </c:catAx>
      <c:valAx>
        <c:axId val="183858304"/>
        <c:scaling>
          <c:orientation val="minMax"/>
        </c:scaling>
        <c:delete val="1"/>
        <c:axPos val="t"/>
        <c:numFmt formatCode="0%" sourceLinked="1"/>
        <c:tickLblPos val="none"/>
        <c:crossAx val="1836885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30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Hoja1!$A$2:$A$18</c:f>
              <c:numCache>
                <c:formatCode>General</c:formatCode>
                <c:ptCount val="17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Hoja1!$B$2:$B$18</c:f>
              <c:numCache>
                <c:formatCode>###0%</c:formatCode>
                <c:ptCount val="17"/>
                <c:pt idx="0">
                  <c:v>0.36104314516968061</c:v>
                </c:pt>
                <c:pt idx="1">
                  <c:v>0.26726044172304431</c:v>
                </c:pt>
                <c:pt idx="3">
                  <c:v>0.32859893432704002</c:v>
                </c:pt>
                <c:pt idx="4">
                  <c:v>0.17368358587696159</c:v>
                </c:pt>
                <c:pt idx="6">
                  <c:v>0.34471905195514885</c:v>
                </c:pt>
                <c:pt idx="7">
                  <c:v>0.1612983589757877</c:v>
                </c:pt>
                <c:pt idx="9">
                  <c:v>0.17520374927874727</c:v>
                </c:pt>
                <c:pt idx="10">
                  <c:v>0.13824338299165886</c:v>
                </c:pt>
                <c:pt idx="12">
                  <c:v>0.19847955218443578</c:v>
                </c:pt>
                <c:pt idx="13">
                  <c:v>0.13634301435094925</c:v>
                </c:pt>
                <c:pt idx="15">
                  <c:v>0.25886236670371826</c:v>
                </c:pt>
                <c:pt idx="16">
                  <c:v>0.12428353412460076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tx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Hoja1!$A$2:$A$18</c:f>
              <c:numCache>
                <c:formatCode>General</c:formatCode>
                <c:ptCount val="17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Hoja1!$C$2:$C$18</c:f>
              <c:numCache>
                <c:formatCode>###0%</c:formatCode>
                <c:ptCount val="17"/>
                <c:pt idx="0">
                  <c:v>0.63895685483031972</c:v>
                </c:pt>
                <c:pt idx="1">
                  <c:v>0.73273955827695469</c:v>
                </c:pt>
                <c:pt idx="3">
                  <c:v>0.67140106567296043</c:v>
                </c:pt>
                <c:pt idx="4">
                  <c:v>0.82631641412303825</c:v>
                </c:pt>
                <c:pt idx="6">
                  <c:v>0.65528094804485104</c:v>
                </c:pt>
                <c:pt idx="7">
                  <c:v>0.8387016410242123</c:v>
                </c:pt>
                <c:pt idx="9">
                  <c:v>0.82479625072125307</c:v>
                </c:pt>
                <c:pt idx="10">
                  <c:v>0.86175661700834183</c:v>
                </c:pt>
                <c:pt idx="12">
                  <c:v>0.80152044781556442</c:v>
                </c:pt>
                <c:pt idx="13">
                  <c:v>0.86365698564905069</c:v>
                </c:pt>
                <c:pt idx="15">
                  <c:v>0.7411376332962829</c:v>
                </c:pt>
                <c:pt idx="16">
                  <c:v>0.87571646587539897</c:v>
                </c:pt>
              </c:numCache>
            </c:numRef>
          </c:val>
        </c:ser>
        <c:gapWidth val="10"/>
        <c:overlap val="100"/>
        <c:axId val="183924224"/>
        <c:axId val="183925760"/>
      </c:barChart>
      <c:catAx>
        <c:axId val="183924224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bg1">
                    <a:lumMod val="95000"/>
                  </a:schemeClr>
                </a:solidFill>
              </a:defRPr>
            </a:pPr>
            <a:endParaRPr lang="es-CO"/>
          </a:p>
        </c:txPr>
        <c:crossAx val="183925760"/>
        <c:crosses val="autoZero"/>
        <c:auto val="1"/>
        <c:lblAlgn val="ctr"/>
        <c:lblOffset val="100"/>
      </c:catAx>
      <c:valAx>
        <c:axId val="183925760"/>
        <c:scaling>
          <c:orientation val="minMax"/>
        </c:scaling>
        <c:delete val="1"/>
        <c:axPos val="t"/>
        <c:numFmt formatCode="0%" sourceLinked="1"/>
        <c:tickLblPos val="none"/>
        <c:crossAx val="1839242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30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Hoja1!$A$2:$A$18</c:f>
              <c:numCache>
                <c:formatCode>General</c:formatCode>
                <c:ptCount val="17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Hoja1!$B$2:$B$18</c:f>
              <c:numCache>
                <c:formatCode>###0%</c:formatCode>
                <c:ptCount val="17"/>
                <c:pt idx="0">
                  <c:v>0.51500289717328163</c:v>
                </c:pt>
                <c:pt idx="1">
                  <c:v>0.24380224144368071</c:v>
                </c:pt>
                <c:pt idx="3">
                  <c:v>0.13503504258363624</c:v>
                </c:pt>
                <c:pt idx="4">
                  <c:v>0.17449607957698268</c:v>
                </c:pt>
                <c:pt idx="6">
                  <c:v>0.27525777609405588</c:v>
                </c:pt>
                <c:pt idx="7">
                  <c:v>0.20775490809173791</c:v>
                </c:pt>
                <c:pt idx="9">
                  <c:v>8.0027139576933706E-2</c:v>
                </c:pt>
                <c:pt idx="10">
                  <c:v>0.11163880370806085</c:v>
                </c:pt>
                <c:pt idx="12">
                  <c:v>4.1505785154475297E-2</c:v>
                </c:pt>
                <c:pt idx="13">
                  <c:v>0.11830246170963837</c:v>
                </c:pt>
                <c:pt idx="15">
                  <c:v>0.1668721080459773</c:v>
                </c:pt>
                <c:pt idx="16">
                  <c:v>0.22244618860131646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tx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Hoja1!$A$2:$A$18</c:f>
              <c:numCache>
                <c:formatCode>General</c:formatCode>
                <c:ptCount val="17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  <c:pt idx="15">
                  <c:v>2013</c:v>
                </c:pt>
                <c:pt idx="16">
                  <c:v>2014</c:v>
                </c:pt>
              </c:numCache>
            </c:numRef>
          </c:cat>
          <c:val>
            <c:numRef>
              <c:f>Hoja1!$C$2:$C$18</c:f>
              <c:numCache>
                <c:formatCode>###0%</c:formatCode>
                <c:ptCount val="17"/>
                <c:pt idx="0">
                  <c:v>0.48499710282671821</c:v>
                </c:pt>
                <c:pt idx="1">
                  <c:v>0.7561977585563201</c:v>
                </c:pt>
                <c:pt idx="3">
                  <c:v>0.86496495741636381</c:v>
                </c:pt>
                <c:pt idx="4">
                  <c:v>0.82550392042301768</c:v>
                </c:pt>
                <c:pt idx="6">
                  <c:v>0.72474222390594378</c:v>
                </c:pt>
                <c:pt idx="7">
                  <c:v>0.79224509190826287</c:v>
                </c:pt>
                <c:pt idx="9">
                  <c:v>0.9199728604230667</c:v>
                </c:pt>
                <c:pt idx="10">
                  <c:v>0.88836119629193921</c:v>
                </c:pt>
                <c:pt idx="12">
                  <c:v>0.95849421484552522</c:v>
                </c:pt>
                <c:pt idx="13">
                  <c:v>0.88169753829036179</c:v>
                </c:pt>
                <c:pt idx="15">
                  <c:v>0.8331278919540227</c:v>
                </c:pt>
                <c:pt idx="16">
                  <c:v>0.77755381139868462</c:v>
                </c:pt>
              </c:numCache>
            </c:numRef>
          </c:val>
        </c:ser>
        <c:gapWidth val="10"/>
        <c:overlap val="100"/>
        <c:axId val="184013568"/>
        <c:axId val="184015104"/>
      </c:barChart>
      <c:catAx>
        <c:axId val="18401356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84015104"/>
        <c:crosses val="autoZero"/>
        <c:auto val="1"/>
        <c:lblAlgn val="ctr"/>
        <c:lblOffset val="100"/>
      </c:catAx>
      <c:valAx>
        <c:axId val="184015104"/>
        <c:scaling>
          <c:orientation val="minMax"/>
        </c:scaling>
        <c:delete val="1"/>
        <c:axPos val="t"/>
        <c:numFmt formatCode="0%" sourceLinked="1"/>
        <c:tickLblPos val="none"/>
        <c:crossAx val="1840135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30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>
        <c:manualLayout>
          <c:layoutTarget val="inner"/>
          <c:xMode val="edge"/>
          <c:yMode val="edge"/>
          <c:x val="0.4925268744920035"/>
          <c:y val="4.1116617853559786E-2"/>
          <c:w val="0.50747312550799639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Hoja1!$A$2:$A$19</c:f>
              <c:strCache>
                <c:ptCount val="18"/>
                <c:pt idx="0">
                  <c:v>Para participar</c:v>
                </c:pt>
                <c:pt idx="1">
                  <c:v> Para adelantar un trámite</c:v>
                </c:pt>
                <c:pt idx="2">
                  <c:v>Plantear inquietudes al gobierno</c:v>
                </c:pt>
                <c:pt idx="3">
                  <c:v>Para interponer quejas o peticiones</c:v>
                </c:pt>
                <c:pt idx="4">
                  <c:v>Hacer llegar propuestas y/o iniciativas al gobierno</c:v>
                </c:pt>
                <c:pt idx="5">
                  <c:v>Proponer soluciones de problemas que lo afectan</c:v>
                </c:pt>
                <c:pt idx="6">
                  <c:v>Conocer los resultados, avances e iniciativas del gobierno</c:v>
                </c:pt>
                <c:pt idx="7">
                  <c:v>Debatir los temas que son de interés para los colombianos</c:v>
                </c:pt>
                <c:pt idx="8">
                  <c:v>Hacer seguimiento / vigilar / controlar las acciones del gobierno</c:v>
                </c:pt>
                <c:pt idx="9">
                  <c:v>Votar en la toma de decisiones que consulta la entidad</c:v>
                </c:pt>
                <c:pt idx="10">
                  <c:v>Para informarse de la gestión de la entidad</c:v>
                </c:pt>
                <c:pt idx="11">
                  <c:v>Manifestar necesidades para que la entidad las priorice</c:v>
                </c:pt>
                <c:pt idx="12">
                  <c:v>Hacer control social</c:v>
                </c:pt>
                <c:pt idx="13">
                  <c:v>Formular planes de desarrollo</c:v>
                </c:pt>
                <c:pt idx="14">
                  <c:v>Opinar sobre proyectos normativos o regulatorios</c:v>
                </c:pt>
                <c:pt idx="15">
                  <c:v>Aportar en la construcción de las  políticas publicas</c:v>
                </c:pt>
                <c:pt idx="16">
                  <c:v>Consultar un informe de rendición de cuentas</c:v>
                </c:pt>
                <c:pt idx="17">
                  <c:v>Asistir a una audiencia pública en vivo a través de internet</c:v>
                </c:pt>
              </c:strCache>
            </c:strRef>
          </c:cat>
          <c:val>
            <c:numRef>
              <c:f>Hoja1!$B$2:$B$19</c:f>
              <c:numCache>
                <c:formatCode>###0%</c:formatCode>
                <c:ptCount val="18"/>
                <c:pt idx="0">
                  <c:v>0.35043719815241875</c:v>
                </c:pt>
                <c:pt idx="1">
                  <c:v>0.34083055474244217</c:v>
                </c:pt>
                <c:pt idx="2">
                  <c:v>0.32782361657556625</c:v>
                </c:pt>
                <c:pt idx="3">
                  <c:v>0.33946358220964518</c:v>
                </c:pt>
                <c:pt idx="4">
                  <c:v>0.25345214815200362</c:v>
                </c:pt>
                <c:pt idx="5">
                  <c:v>0.19776467688085714</c:v>
                </c:pt>
                <c:pt idx="6">
                  <c:v>0.36964436638125892</c:v>
                </c:pt>
                <c:pt idx="7">
                  <c:v>0.23031946222660638</c:v>
                </c:pt>
                <c:pt idx="8">
                  <c:v>0.15662530645160133</c:v>
                </c:pt>
                <c:pt idx="9">
                  <c:v>0.10750840382677521</c:v>
                </c:pt>
                <c:pt idx="10">
                  <c:v>0.18047443847830483</c:v>
                </c:pt>
                <c:pt idx="11">
                  <c:v>0.19637787119405187</c:v>
                </c:pt>
                <c:pt idx="12">
                  <c:v>9.702449217340442E-2</c:v>
                </c:pt>
                <c:pt idx="13">
                  <c:v>0.14119466539362147</c:v>
                </c:pt>
                <c:pt idx="14">
                  <c:v>0.13513798511289943</c:v>
                </c:pt>
                <c:pt idx="15">
                  <c:v>0.10307163527833667</c:v>
                </c:pt>
                <c:pt idx="16">
                  <c:v>0.13464536119683573</c:v>
                </c:pt>
                <c:pt idx="17">
                  <c:v>7.8214929872609223E-2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es-CO" sz="700" b="0" i="0" u="none" strike="noStrike" kern="1200" baseline="0">
                    <a:solidFill>
                      <a:srgbClr val="1F497D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Hoja1!$A$2:$A$19</c:f>
              <c:strCache>
                <c:ptCount val="18"/>
                <c:pt idx="0">
                  <c:v>Para participar</c:v>
                </c:pt>
                <c:pt idx="1">
                  <c:v> Para adelantar un trámite</c:v>
                </c:pt>
                <c:pt idx="2">
                  <c:v>Plantear inquietudes al gobierno</c:v>
                </c:pt>
                <c:pt idx="3">
                  <c:v>Para interponer quejas o peticiones</c:v>
                </c:pt>
                <c:pt idx="4">
                  <c:v>Hacer llegar propuestas y/o iniciativas al gobierno</c:v>
                </c:pt>
                <c:pt idx="5">
                  <c:v>Proponer soluciones de problemas que lo afectan</c:v>
                </c:pt>
                <c:pt idx="6">
                  <c:v>Conocer los resultados, avances e iniciativas del gobierno</c:v>
                </c:pt>
                <c:pt idx="7">
                  <c:v>Debatir los temas que son de interés para los colombianos</c:v>
                </c:pt>
                <c:pt idx="8">
                  <c:v>Hacer seguimiento / vigilar / controlar las acciones del gobierno</c:v>
                </c:pt>
                <c:pt idx="9">
                  <c:v>Votar en la toma de decisiones que consulta la entidad</c:v>
                </c:pt>
                <c:pt idx="10">
                  <c:v>Para informarse de la gestión de la entidad</c:v>
                </c:pt>
                <c:pt idx="11">
                  <c:v>Manifestar necesidades para que la entidad las priorice</c:v>
                </c:pt>
                <c:pt idx="12">
                  <c:v>Hacer control social</c:v>
                </c:pt>
                <c:pt idx="13">
                  <c:v>Formular planes de desarrollo</c:v>
                </c:pt>
                <c:pt idx="14">
                  <c:v>Opinar sobre proyectos normativos o regulatorios</c:v>
                </c:pt>
                <c:pt idx="15">
                  <c:v>Aportar en la construcción de las  políticas publicas</c:v>
                </c:pt>
                <c:pt idx="16">
                  <c:v>Consultar un informe de rendición de cuentas</c:v>
                </c:pt>
                <c:pt idx="17">
                  <c:v>Asistir a una audiencia pública en vivo a través de internet</c:v>
                </c:pt>
              </c:strCache>
            </c:strRef>
          </c:cat>
          <c:val>
            <c:numRef>
              <c:f>Hoja1!$C$2:$C$19</c:f>
              <c:numCache>
                <c:formatCode>###0%</c:formatCode>
                <c:ptCount val="18"/>
                <c:pt idx="0">
                  <c:v>0.4481741661547276</c:v>
                </c:pt>
                <c:pt idx="1">
                  <c:v>0.44411676715772264</c:v>
                </c:pt>
                <c:pt idx="2">
                  <c:v>0.43291549043281785</c:v>
                </c:pt>
                <c:pt idx="3">
                  <c:v>0.37985216245458892</c:v>
                </c:pt>
                <c:pt idx="4">
                  <c:v>0.29006322383555921</c:v>
                </c:pt>
                <c:pt idx="5">
                  <c:v>0.28147745560495424</c:v>
                </c:pt>
                <c:pt idx="6">
                  <c:v>0.2731654302434573</c:v>
                </c:pt>
                <c:pt idx="7">
                  <c:v>0.25985351425734454</c:v>
                </c:pt>
                <c:pt idx="8">
                  <c:v>0.24692405016611396</c:v>
                </c:pt>
                <c:pt idx="9">
                  <c:v>0.23718488704061502</c:v>
                </c:pt>
                <c:pt idx="10">
                  <c:v>0.23253321996994195</c:v>
                </c:pt>
                <c:pt idx="11">
                  <c:v>0.22256697378515664</c:v>
                </c:pt>
                <c:pt idx="12">
                  <c:v>0.21408359512628211</c:v>
                </c:pt>
                <c:pt idx="13">
                  <c:v>0.18661960380914316</c:v>
                </c:pt>
                <c:pt idx="14">
                  <c:v>0.15858231686197596</c:v>
                </c:pt>
                <c:pt idx="15">
                  <c:v>0.14816560312152791</c:v>
                </c:pt>
                <c:pt idx="16">
                  <c:v>0.13100738515732113</c:v>
                </c:pt>
                <c:pt idx="17">
                  <c:v>0.11272346911331486</c:v>
                </c:pt>
              </c:numCache>
            </c:numRef>
          </c:val>
        </c:ser>
        <c:gapWidth val="10"/>
        <c:axId val="184332672"/>
        <c:axId val="184334208"/>
      </c:barChart>
      <c:catAx>
        <c:axId val="184332672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 sz="900">
                <a:solidFill>
                  <a:schemeClr val="tx2"/>
                </a:solidFill>
              </a:defRPr>
            </a:pPr>
            <a:endParaRPr lang="es-CO"/>
          </a:p>
        </c:txPr>
        <c:crossAx val="184334208"/>
        <c:crosses val="autoZero"/>
        <c:auto val="1"/>
        <c:lblAlgn val="ctr"/>
        <c:lblOffset val="100"/>
      </c:catAx>
      <c:valAx>
        <c:axId val="184334208"/>
        <c:scaling>
          <c:orientation val="minMax"/>
          <c:max val="1"/>
        </c:scaling>
        <c:delete val="1"/>
        <c:axPos val="t"/>
        <c:numFmt formatCode="###0%" sourceLinked="1"/>
        <c:tickLblPos val="nextTo"/>
        <c:crossAx val="1843326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0.60638701646399984</c:v>
                </c:pt>
                <c:pt idx="1">
                  <c:v>0.63628717906276089</c:v>
                </c:pt>
                <c:pt idx="3">
                  <c:v>0.39000000000000051</c:v>
                </c:pt>
                <c:pt idx="4">
                  <c:v>0.19247590318729707</c:v>
                </c:pt>
                <c:pt idx="6">
                  <c:v>0.55051521762472555</c:v>
                </c:pt>
                <c:pt idx="7">
                  <c:v>0.14231992210029898</c:v>
                </c:pt>
                <c:pt idx="9">
                  <c:v>0.30786120363365777</c:v>
                </c:pt>
                <c:pt idx="10">
                  <c:v>7.075486544580363E-2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0.39361298353600255</c:v>
                </c:pt>
                <c:pt idx="1">
                  <c:v>0.36371282093723922</c:v>
                </c:pt>
                <c:pt idx="3">
                  <c:v>0.61000000000000065</c:v>
                </c:pt>
                <c:pt idx="4">
                  <c:v>0.80752409681270332</c:v>
                </c:pt>
                <c:pt idx="6">
                  <c:v>0.44948478237527639</c:v>
                </c:pt>
                <c:pt idx="7">
                  <c:v>0.85768007789970269</c:v>
                </c:pt>
                <c:pt idx="9">
                  <c:v>0.69213879636634312</c:v>
                </c:pt>
                <c:pt idx="10">
                  <c:v>0.92924513455419822</c:v>
                </c:pt>
              </c:numCache>
            </c:numRef>
          </c:val>
        </c:ser>
        <c:gapWidth val="10"/>
        <c:overlap val="100"/>
        <c:axId val="112661248"/>
        <c:axId val="112662784"/>
      </c:barChart>
      <c:catAx>
        <c:axId val="11266124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2662784"/>
        <c:crosses val="autoZero"/>
        <c:auto val="1"/>
        <c:lblAlgn val="ctr"/>
        <c:lblOffset val="100"/>
      </c:catAx>
      <c:valAx>
        <c:axId val="112662784"/>
        <c:scaling>
          <c:orientation val="minMax"/>
        </c:scaling>
        <c:delete val="1"/>
        <c:axPos val="t"/>
        <c:numFmt formatCode="0%" sourceLinked="1"/>
        <c:tickLblPos val="none"/>
        <c:crossAx val="1126612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0.25098112049481097</c:v>
                </c:pt>
                <c:pt idx="1">
                  <c:v>0.23788049263221273</c:v>
                </c:pt>
                <c:pt idx="3">
                  <c:v>0.27119815358149174</c:v>
                </c:pt>
                <c:pt idx="4">
                  <c:v>0.23853218007623217</c:v>
                </c:pt>
                <c:pt idx="6">
                  <c:v>0.28476172978838427</c:v>
                </c:pt>
                <c:pt idx="7">
                  <c:v>0.37021370951758731</c:v>
                </c:pt>
                <c:pt idx="9">
                  <c:v>0.30105891255105782</c:v>
                </c:pt>
                <c:pt idx="10">
                  <c:v>0.25457039655567232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0.74901887950518986</c:v>
                </c:pt>
                <c:pt idx="1">
                  <c:v>0.76211950736778844</c:v>
                </c:pt>
                <c:pt idx="3">
                  <c:v>0.72880184641850987</c:v>
                </c:pt>
                <c:pt idx="4">
                  <c:v>0.76146781992376833</c:v>
                </c:pt>
                <c:pt idx="6">
                  <c:v>0.71523827021161468</c:v>
                </c:pt>
                <c:pt idx="7">
                  <c:v>0.62978629048241375</c:v>
                </c:pt>
                <c:pt idx="9">
                  <c:v>0.69894108744894212</c:v>
                </c:pt>
                <c:pt idx="10">
                  <c:v>0.74542960344432974</c:v>
                </c:pt>
              </c:numCache>
            </c:numRef>
          </c:val>
        </c:ser>
        <c:gapWidth val="10"/>
        <c:overlap val="100"/>
        <c:axId val="112994560"/>
        <c:axId val="113020928"/>
      </c:barChart>
      <c:catAx>
        <c:axId val="11299456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3020928"/>
        <c:crosses val="autoZero"/>
        <c:auto val="1"/>
        <c:lblAlgn val="ctr"/>
        <c:lblOffset val="100"/>
      </c:catAx>
      <c:valAx>
        <c:axId val="113020928"/>
        <c:scaling>
          <c:orientation val="minMax"/>
        </c:scaling>
        <c:delete val="1"/>
        <c:axPos val="t"/>
        <c:numFmt formatCode="0%" sourceLinked="1"/>
        <c:tickLblPos val="none"/>
        <c:crossAx val="1129945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0.25359372517540235</c:v>
                </c:pt>
                <c:pt idx="1">
                  <c:v>0.23069535702233848</c:v>
                </c:pt>
                <c:pt idx="3">
                  <c:v>0.30768594698458351</c:v>
                </c:pt>
                <c:pt idx="4">
                  <c:v>0.29253352700766089</c:v>
                </c:pt>
                <c:pt idx="6">
                  <c:v>0.2558310897786818</c:v>
                </c:pt>
                <c:pt idx="7">
                  <c:v>0.31966915800564438</c:v>
                </c:pt>
                <c:pt idx="9">
                  <c:v>0.29073405393102619</c:v>
                </c:pt>
                <c:pt idx="10">
                  <c:v>0.24925921127307671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0.74640627482459865</c:v>
                </c:pt>
                <c:pt idx="1">
                  <c:v>0.76930464297766121</c:v>
                </c:pt>
                <c:pt idx="3">
                  <c:v>0.6923140530154176</c:v>
                </c:pt>
                <c:pt idx="4">
                  <c:v>0.70746647299233956</c:v>
                </c:pt>
                <c:pt idx="6">
                  <c:v>0.74416891022131892</c:v>
                </c:pt>
                <c:pt idx="7">
                  <c:v>0.68033084199435456</c:v>
                </c:pt>
                <c:pt idx="9">
                  <c:v>0.70926594606897464</c:v>
                </c:pt>
                <c:pt idx="10">
                  <c:v>0.75074078872692251</c:v>
                </c:pt>
              </c:numCache>
            </c:numRef>
          </c:val>
        </c:ser>
        <c:gapWidth val="10"/>
        <c:overlap val="100"/>
        <c:axId val="113103616"/>
        <c:axId val="113105152"/>
      </c:barChart>
      <c:catAx>
        <c:axId val="11310361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3105152"/>
        <c:crosses val="autoZero"/>
        <c:auto val="1"/>
        <c:lblAlgn val="ctr"/>
        <c:lblOffset val="100"/>
      </c:catAx>
      <c:valAx>
        <c:axId val="113105152"/>
        <c:scaling>
          <c:orientation val="minMax"/>
        </c:scaling>
        <c:delete val="1"/>
        <c:axPos val="t"/>
        <c:numFmt formatCode="0%" sourceLinked="1"/>
        <c:tickLblPos val="none"/>
        <c:crossAx val="1131036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0.40201485904606632</c:v>
                </c:pt>
                <c:pt idx="1">
                  <c:v>0.34656740656674201</c:v>
                </c:pt>
                <c:pt idx="3">
                  <c:v>0.39531332208811731</c:v>
                </c:pt>
                <c:pt idx="4">
                  <c:v>0.26744426981333408</c:v>
                </c:pt>
                <c:pt idx="6">
                  <c:v>0.23676241335372877</c:v>
                </c:pt>
                <c:pt idx="7">
                  <c:v>0.17910533804300174</c:v>
                </c:pt>
                <c:pt idx="9">
                  <c:v>0.52965291573844253</c:v>
                </c:pt>
                <c:pt idx="10">
                  <c:v>0.11820026599974795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0.59798514095393285</c:v>
                </c:pt>
                <c:pt idx="1">
                  <c:v>0.65343259343325855</c:v>
                </c:pt>
                <c:pt idx="3">
                  <c:v>0.60468667791188391</c:v>
                </c:pt>
                <c:pt idx="4">
                  <c:v>0.73255573018666642</c:v>
                </c:pt>
                <c:pt idx="6">
                  <c:v>0.76323758664627195</c:v>
                </c:pt>
                <c:pt idx="7">
                  <c:v>0.82089466195699845</c:v>
                </c:pt>
                <c:pt idx="9">
                  <c:v>0.4703470842615573</c:v>
                </c:pt>
                <c:pt idx="10">
                  <c:v>0.88179973400025269</c:v>
                </c:pt>
              </c:numCache>
            </c:numRef>
          </c:val>
        </c:ser>
        <c:gapWidth val="10"/>
        <c:overlap val="100"/>
        <c:axId val="113089152"/>
        <c:axId val="113136000"/>
      </c:barChart>
      <c:catAx>
        <c:axId val="113089152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3136000"/>
        <c:crosses val="autoZero"/>
        <c:auto val="1"/>
        <c:lblAlgn val="ctr"/>
        <c:lblOffset val="100"/>
      </c:catAx>
      <c:valAx>
        <c:axId val="113136000"/>
        <c:scaling>
          <c:orientation val="minMax"/>
        </c:scaling>
        <c:delete val="1"/>
        <c:axPos val="t"/>
        <c:numFmt formatCode="0%" sourceLinked="1"/>
        <c:tickLblPos val="none"/>
        <c:crossAx val="1130891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0.463379983430527</c:v>
                </c:pt>
                <c:pt idx="1">
                  <c:v>0.44532922955512821</c:v>
                </c:pt>
                <c:pt idx="3">
                  <c:v>0.34469499156492883</c:v>
                </c:pt>
                <c:pt idx="4">
                  <c:v>0.30325179222750831</c:v>
                </c:pt>
                <c:pt idx="6">
                  <c:v>0.37880590026972544</c:v>
                </c:pt>
                <c:pt idx="7">
                  <c:v>0.34980603924291437</c:v>
                </c:pt>
                <c:pt idx="9">
                  <c:v>0.28859778141854081</c:v>
                </c:pt>
                <c:pt idx="10">
                  <c:v>0.12365849241972245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0.53662001656947544</c:v>
                </c:pt>
                <c:pt idx="1">
                  <c:v>0.55467077044487434</c:v>
                </c:pt>
                <c:pt idx="3">
                  <c:v>0.65530500843507355</c:v>
                </c:pt>
                <c:pt idx="4">
                  <c:v>0.69674820777249324</c:v>
                </c:pt>
                <c:pt idx="6">
                  <c:v>0.62119409973027562</c:v>
                </c:pt>
                <c:pt idx="7">
                  <c:v>0.65019396075708602</c:v>
                </c:pt>
                <c:pt idx="9">
                  <c:v>0.71140221858145924</c:v>
                </c:pt>
                <c:pt idx="10">
                  <c:v>0.87634150758027896</c:v>
                </c:pt>
              </c:numCache>
            </c:numRef>
          </c:val>
        </c:ser>
        <c:gapWidth val="10"/>
        <c:overlap val="100"/>
        <c:axId val="113561984"/>
        <c:axId val="113563520"/>
      </c:barChart>
      <c:catAx>
        <c:axId val="113561984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3563520"/>
        <c:crosses val="autoZero"/>
        <c:auto val="1"/>
        <c:lblAlgn val="ctr"/>
        <c:lblOffset val="100"/>
      </c:catAx>
      <c:valAx>
        <c:axId val="113563520"/>
        <c:scaling>
          <c:orientation val="minMax"/>
        </c:scaling>
        <c:delete val="1"/>
        <c:axPos val="t"/>
        <c:numFmt formatCode="0%" sourceLinked="1"/>
        <c:tickLblPos val="none"/>
        <c:crossAx val="1135619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0.46311730729449735</c:v>
                </c:pt>
                <c:pt idx="1">
                  <c:v>0.45043994767299717</c:v>
                </c:pt>
                <c:pt idx="3">
                  <c:v>0.25076248091463832</c:v>
                </c:pt>
                <c:pt idx="4">
                  <c:v>0.24051992644134457</c:v>
                </c:pt>
                <c:pt idx="6">
                  <c:v>0.26741316121358488</c:v>
                </c:pt>
                <c:pt idx="7">
                  <c:v>0.33617473168372747</c:v>
                </c:pt>
                <c:pt idx="9">
                  <c:v>0.21026713133674968</c:v>
                </c:pt>
                <c:pt idx="10">
                  <c:v>0.13428760970061202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0.53688269270550304</c:v>
                </c:pt>
                <c:pt idx="1">
                  <c:v>0.54956005232700245</c:v>
                </c:pt>
                <c:pt idx="3">
                  <c:v>0.74923751908536251</c:v>
                </c:pt>
                <c:pt idx="4">
                  <c:v>0.75948007355865643</c:v>
                </c:pt>
                <c:pt idx="6">
                  <c:v>0.73258683878641651</c:v>
                </c:pt>
                <c:pt idx="7">
                  <c:v>0.66382526831627453</c:v>
                </c:pt>
                <c:pt idx="9">
                  <c:v>0.78973286866325021</c:v>
                </c:pt>
                <c:pt idx="10">
                  <c:v>0.86571239029938785</c:v>
                </c:pt>
              </c:numCache>
            </c:numRef>
          </c:val>
        </c:ser>
        <c:gapWidth val="10"/>
        <c:overlap val="100"/>
        <c:axId val="113662208"/>
        <c:axId val="113696768"/>
      </c:barChart>
      <c:catAx>
        <c:axId val="11366220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3696768"/>
        <c:crosses val="autoZero"/>
        <c:auto val="1"/>
        <c:lblAlgn val="ctr"/>
        <c:lblOffset val="100"/>
      </c:catAx>
      <c:valAx>
        <c:axId val="113696768"/>
        <c:scaling>
          <c:orientation val="minMax"/>
        </c:scaling>
        <c:delete val="1"/>
        <c:axPos val="t"/>
        <c:numFmt formatCode="0%" sourceLinked="1"/>
        <c:tickLblPos val="none"/>
        <c:crossAx val="1136622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0.5239395907921115</c:v>
                </c:pt>
                <c:pt idx="1">
                  <c:v>0.59862937701825503</c:v>
                </c:pt>
                <c:pt idx="3">
                  <c:v>0.22740965052153078</c:v>
                </c:pt>
                <c:pt idx="4">
                  <c:v>0.17098141299948241</c:v>
                </c:pt>
                <c:pt idx="6">
                  <c:v>0.27809638463161901</c:v>
                </c:pt>
                <c:pt idx="7">
                  <c:v>0.24811214485160049</c:v>
                </c:pt>
                <c:pt idx="9">
                  <c:v>0.17382610577225591</c:v>
                </c:pt>
                <c:pt idx="10">
                  <c:v>0.12548615848419634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0.47606040920788856</c:v>
                </c:pt>
                <c:pt idx="1">
                  <c:v>0.40137062298174675</c:v>
                </c:pt>
                <c:pt idx="3">
                  <c:v>0.77259034947846961</c:v>
                </c:pt>
                <c:pt idx="4">
                  <c:v>0.829018587000518</c:v>
                </c:pt>
                <c:pt idx="6">
                  <c:v>0.72190361536838266</c:v>
                </c:pt>
                <c:pt idx="7">
                  <c:v>0.75188785514840151</c:v>
                </c:pt>
                <c:pt idx="9">
                  <c:v>0.82617389422774379</c:v>
                </c:pt>
                <c:pt idx="10">
                  <c:v>0.87451384151580469</c:v>
                </c:pt>
              </c:numCache>
            </c:numRef>
          </c:val>
        </c:ser>
        <c:gapWidth val="10"/>
        <c:overlap val="100"/>
        <c:axId val="113983872"/>
        <c:axId val="113985408"/>
      </c:barChart>
      <c:catAx>
        <c:axId val="113983872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3985408"/>
        <c:crosses val="autoZero"/>
        <c:auto val="1"/>
        <c:lblAlgn val="ctr"/>
        <c:lblOffset val="100"/>
      </c:catAx>
      <c:valAx>
        <c:axId val="113985408"/>
        <c:scaling>
          <c:orientation val="minMax"/>
        </c:scaling>
        <c:delete val="1"/>
        <c:axPos val="t"/>
        <c:numFmt formatCode="0%" sourceLinked="1"/>
        <c:tickLblPos val="none"/>
        <c:crossAx val="1139838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0.23795714161823467</c:v>
                </c:pt>
                <c:pt idx="1">
                  <c:v>0.17935169451852986</c:v>
                </c:pt>
                <c:pt idx="3">
                  <c:v>0.277241750746618</c:v>
                </c:pt>
                <c:pt idx="4">
                  <c:v>0.19365274595027285</c:v>
                </c:pt>
                <c:pt idx="6">
                  <c:v>0.29918325355474834</c:v>
                </c:pt>
                <c:pt idx="7">
                  <c:v>0.34037579742634111</c:v>
                </c:pt>
                <c:pt idx="9">
                  <c:v>0.36751030012288827</c:v>
                </c:pt>
                <c:pt idx="10">
                  <c:v>0.25552172393703848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0.76204285838176633</c:v>
                </c:pt>
                <c:pt idx="1">
                  <c:v>0.82064830548147139</c:v>
                </c:pt>
                <c:pt idx="3">
                  <c:v>0.7227582492533825</c:v>
                </c:pt>
                <c:pt idx="4">
                  <c:v>0.80634725404972762</c:v>
                </c:pt>
                <c:pt idx="6">
                  <c:v>0.70081674644525227</c:v>
                </c:pt>
                <c:pt idx="7">
                  <c:v>0.65962420257366172</c:v>
                </c:pt>
                <c:pt idx="9">
                  <c:v>0.63248969987711234</c:v>
                </c:pt>
                <c:pt idx="10">
                  <c:v>0.74447827606296135</c:v>
                </c:pt>
              </c:numCache>
            </c:numRef>
          </c:val>
        </c:ser>
        <c:gapWidth val="10"/>
        <c:overlap val="100"/>
        <c:axId val="113322240"/>
        <c:axId val="113332224"/>
      </c:barChart>
      <c:catAx>
        <c:axId val="11332224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3332224"/>
        <c:crosses val="autoZero"/>
        <c:auto val="1"/>
        <c:lblAlgn val="ctr"/>
        <c:lblOffset val="100"/>
      </c:catAx>
      <c:valAx>
        <c:axId val="113332224"/>
        <c:scaling>
          <c:orientation val="minMax"/>
        </c:scaling>
        <c:delete val="1"/>
        <c:axPos val="t"/>
        <c:numFmt formatCode="0%" sourceLinked="1"/>
        <c:tickLblPos val="none"/>
        <c:crossAx val="1133222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0.26728709546135293</c:v>
                </c:pt>
                <c:pt idx="1">
                  <c:v>0.28137665981040255</c:v>
                </c:pt>
                <c:pt idx="3">
                  <c:v>0.22704548545667025</c:v>
                </c:pt>
                <c:pt idx="4">
                  <c:v>0.18613018209710536</c:v>
                </c:pt>
                <c:pt idx="6">
                  <c:v>0.27887279914931579</c:v>
                </c:pt>
                <c:pt idx="7">
                  <c:v>0.35049395601034239</c:v>
                </c:pt>
                <c:pt idx="9">
                  <c:v>0.32588766257172636</c:v>
                </c:pt>
                <c:pt idx="10">
                  <c:v>0.28910796914494402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0.73271290453864779</c:v>
                </c:pt>
                <c:pt idx="1">
                  <c:v>0.71862334018959972</c:v>
                </c:pt>
                <c:pt idx="3">
                  <c:v>0.77295451454333175</c:v>
                </c:pt>
                <c:pt idx="4">
                  <c:v>0.81386981790289603</c:v>
                </c:pt>
                <c:pt idx="6">
                  <c:v>0.7211272008506866</c:v>
                </c:pt>
                <c:pt idx="7">
                  <c:v>0.6495060439896565</c:v>
                </c:pt>
                <c:pt idx="9">
                  <c:v>0.67411233742827614</c:v>
                </c:pt>
                <c:pt idx="10">
                  <c:v>0.71089203085505692</c:v>
                </c:pt>
              </c:numCache>
            </c:numRef>
          </c:val>
        </c:ser>
        <c:gapWidth val="10"/>
        <c:overlap val="100"/>
        <c:axId val="113283456"/>
        <c:axId val="113284992"/>
      </c:barChart>
      <c:catAx>
        <c:axId val="11328345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3284992"/>
        <c:crosses val="autoZero"/>
        <c:auto val="1"/>
        <c:lblAlgn val="ctr"/>
        <c:lblOffset val="100"/>
      </c:catAx>
      <c:valAx>
        <c:axId val="113284992"/>
        <c:scaling>
          <c:orientation val="minMax"/>
        </c:scaling>
        <c:delete val="1"/>
        <c:axPos val="t"/>
        <c:numFmt formatCode="0%" sourceLinked="1"/>
        <c:tickLblPos val="none"/>
        <c:crossAx val="1132834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Bajo bajo 1</c:v>
                </c:pt>
                <c:pt idx="1">
                  <c:v>Bajo 2</c:v>
                </c:pt>
                <c:pt idx="2">
                  <c:v>Medio bajo 3</c:v>
                </c:pt>
                <c:pt idx="3">
                  <c:v>Medio medio 4</c:v>
                </c:pt>
                <c:pt idx="4">
                  <c:v>Medio alto 5</c:v>
                </c:pt>
                <c:pt idx="5">
                  <c:v>Alto 6</c:v>
                </c:pt>
              </c:strCache>
            </c:strRef>
          </c:cat>
          <c:val>
            <c:numRef>
              <c:f>Hoja1!$B$2:$B$7</c:f>
              <c:numCache>
                <c:formatCode>###0%</c:formatCode>
                <c:ptCount val="6"/>
                <c:pt idx="0">
                  <c:v>0.2401135734805927</c:v>
                </c:pt>
                <c:pt idx="1">
                  <c:v>0.36763668775898445</c:v>
                </c:pt>
                <c:pt idx="2">
                  <c:v>0.25329306497325793</c:v>
                </c:pt>
                <c:pt idx="3">
                  <c:v>7.805590036006152E-2</c:v>
                </c:pt>
                <c:pt idx="4">
                  <c:v>3.4307882554125146E-2</c:v>
                </c:pt>
                <c:pt idx="5">
                  <c:v>2.6592890872978201E-2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Bajo bajo 1</c:v>
                </c:pt>
                <c:pt idx="1">
                  <c:v>Bajo 2</c:v>
                </c:pt>
                <c:pt idx="2">
                  <c:v>Medio bajo 3</c:v>
                </c:pt>
                <c:pt idx="3">
                  <c:v>Medio medio 4</c:v>
                </c:pt>
                <c:pt idx="4">
                  <c:v>Medio alto 5</c:v>
                </c:pt>
                <c:pt idx="5">
                  <c:v>Alto 6</c:v>
                </c:pt>
              </c:strCache>
            </c:strRef>
          </c:cat>
          <c:val>
            <c:numRef>
              <c:f>Hoja1!$C$2:$C$7</c:f>
              <c:numCache>
                <c:formatCode>###0%</c:formatCode>
                <c:ptCount val="6"/>
                <c:pt idx="0">
                  <c:v>0.23033114618840744</c:v>
                </c:pt>
                <c:pt idx="1">
                  <c:v>0.35713289534408954</c:v>
                </c:pt>
                <c:pt idx="2">
                  <c:v>0.27700107736535901</c:v>
                </c:pt>
                <c:pt idx="3">
                  <c:v>8.4787439613971213E-2</c:v>
                </c:pt>
                <c:pt idx="4">
                  <c:v>3.4747301683812584E-2</c:v>
                </c:pt>
                <c:pt idx="5">
                  <c:v>1.6000139804363329E-2</c:v>
                </c:pt>
              </c:numCache>
            </c:numRef>
          </c:val>
        </c:ser>
        <c:gapWidth val="30"/>
        <c:axId val="80264576"/>
        <c:axId val="80278656"/>
      </c:barChart>
      <c:catAx>
        <c:axId val="80264576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/>
            </a:pPr>
            <a:endParaRPr lang="es-CO"/>
          </a:p>
        </c:txPr>
        <c:crossAx val="80278656"/>
        <c:crosses val="autoZero"/>
        <c:auto val="1"/>
        <c:lblAlgn val="ctr"/>
        <c:lblOffset val="100"/>
      </c:catAx>
      <c:valAx>
        <c:axId val="80278656"/>
        <c:scaling>
          <c:orientation val="minMax"/>
        </c:scaling>
        <c:delete val="1"/>
        <c:axPos val="t"/>
        <c:numFmt formatCode="###0%" sourceLinked="1"/>
        <c:tickLblPos val="none"/>
        <c:crossAx val="802645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>
          <a:solidFill>
            <a:schemeClr val="tx2"/>
          </a:solidFill>
        </a:defRPr>
      </a:pPr>
      <a:endParaRPr lang="es-CO"/>
    </a:p>
  </c:txPr>
  <c:externalData r:id="rId1"/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0.26684147298001931</c:v>
                </c:pt>
                <c:pt idx="1">
                  <c:v>0.25100090688685434</c:v>
                </c:pt>
                <c:pt idx="3">
                  <c:v>0.30696358868911555</c:v>
                </c:pt>
                <c:pt idx="4">
                  <c:v>0.28601997123258704</c:v>
                </c:pt>
                <c:pt idx="6">
                  <c:v>0.26262741038729132</c:v>
                </c:pt>
                <c:pt idx="7">
                  <c:v>0.3418724882734418</c:v>
                </c:pt>
                <c:pt idx="9">
                  <c:v>0.29610997484795087</c:v>
                </c:pt>
                <c:pt idx="10">
                  <c:v>0.23690724972913754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0">
                    <a:solidFill>
                      <a:schemeClr val="tx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0.73315852701998163</c:v>
                </c:pt>
                <c:pt idx="1">
                  <c:v>0.74899909311314883</c:v>
                </c:pt>
                <c:pt idx="3">
                  <c:v>0.693036411310886</c:v>
                </c:pt>
                <c:pt idx="4">
                  <c:v>0.71398002876741451</c:v>
                </c:pt>
                <c:pt idx="6">
                  <c:v>0.73737258961270857</c:v>
                </c:pt>
                <c:pt idx="7">
                  <c:v>0.6581275117265597</c:v>
                </c:pt>
                <c:pt idx="9">
                  <c:v>0.70389002515205024</c:v>
                </c:pt>
                <c:pt idx="10">
                  <c:v>0.76309275027086365</c:v>
                </c:pt>
              </c:numCache>
            </c:numRef>
          </c:val>
        </c:ser>
        <c:gapWidth val="10"/>
        <c:overlap val="100"/>
        <c:axId val="113387776"/>
        <c:axId val="113389568"/>
      </c:barChart>
      <c:catAx>
        <c:axId val="11338777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3389568"/>
        <c:crosses val="autoZero"/>
        <c:auto val="1"/>
        <c:lblAlgn val="ctr"/>
        <c:lblOffset val="100"/>
      </c:catAx>
      <c:valAx>
        <c:axId val="113389568"/>
        <c:scaling>
          <c:orientation val="minMax"/>
        </c:scaling>
        <c:delete val="1"/>
        <c:axPos val="t"/>
        <c:numFmt formatCode="0%" sourceLinked="1"/>
        <c:tickLblPos val="none"/>
        <c:crossAx val="1133877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>
        <c:manualLayout>
          <c:layoutTarget val="inner"/>
          <c:xMode val="edge"/>
          <c:yMode val="edge"/>
          <c:x val="9.1175722688907834E-2"/>
          <c:y val="4.0771714878173777E-2"/>
          <c:w val="0.77470132147744564"/>
          <c:h val="0.90733701164051461"/>
        </c:manualLayout>
      </c:layout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Diaria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0.29289664396846776</c:v>
                </c:pt>
                <c:pt idx="1">
                  <c:v>0.17634028188687409</c:v>
                </c:pt>
                <c:pt idx="3">
                  <c:v>0.37082151583224493</c:v>
                </c:pt>
                <c:pt idx="4">
                  <c:v>0.23375355703852638</c:v>
                </c:pt>
                <c:pt idx="6">
                  <c:v>0.4358951346529128</c:v>
                </c:pt>
                <c:pt idx="7">
                  <c:v>0.42076787918238806</c:v>
                </c:pt>
                <c:pt idx="9">
                  <c:v>0.31929264107900251</c:v>
                </c:pt>
                <c:pt idx="10">
                  <c:v>0.14825422113754921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1 vez a la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0.20113918331480898</c:v>
                </c:pt>
                <c:pt idx="1">
                  <c:v>0.13433109982683147</c:v>
                </c:pt>
                <c:pt idx="3">
                  <c:v>0.21535128887420024</c:v>
                </c:pt>
                <c:pt idx="4">
                  <c:v>0.33011656800463496</c:v>
                </c:pt>
                <c:pt idx="6">
                  <c:v>0.15096079339946486</c:v>
                </c:pt>
                <c:pt idx="7">
                  <c:v>0.19621318191484996</c:v>
                </c:pt>
                <c:pt idx="9">
                  <c:v>0.31301966533887365</c:v>
                </c:pt>
                <c:pt idx="10">
                  <c:v>0.20082084286232144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1 vez cada 3 meses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0.15895247228091106</c:v>
                </c:pt>
                <c:pt idx="1">
                  <c:v>0.16933840098328479</c:v>
                </c:pt>
                <c:pt idx="3">
                  <c:v>5.2861784453020887E-2</c:v>
                </c:pt>
                <c:pt idx="4">
                  <c:v>0.1009388957826724</c:v>
                </c:pt>
                <c:pt idx="6">
                  <c:v>0.11021658353457582</c:v>
                </c:pt>
                <c:pt idx="7">
                  <c:v>0.10768806672571271</c:v>
                </c:pt>
                <c:pt idx="9">
                  <c:v>0.11449879111866701</c:v>
                </c:pt>
                <c:pt idx="10">
                  <c:v>0.30154947471667048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1 vez cada 6 meses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###0%</c:formatCode>
                <c:ptCount val="11"/>
                <c:pt idx="0">
                  <c:v>2.1995542142988468E-2</c:v>
                </c:pt>
                <c:pt idx="1">
                  <c:v>9.4682662752985064E-2</c:v>
                </c:pt>
                <c:pt idx="3">
                  <c:v>3.109118661960885E-2</c:v>
                </c:pt>
                <c:pt idx="4">
                  <c:v>6.0990426304472968E-2</c:v>
                </c:pt>
                <c:pt idx="6">
                  <c:v>1.4640672851825345E-2</c:v>
                </c:pt>
                <c:pt idx="7">
                  <c:v>8.0008854037836169E-2</c:v>
                </c:pt>
                <c:pt idx="9">
                  <c:v>3.388736141279481E-2</c:v>
                </c:pt>
                <c:pt idx="10">
                  <c:v>5.965320291087492E-2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1 vez al año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###0%</c:formatCode>
                <c:ptCount val="11"/>
                <c:pt idx="0">
                  <c:v>4.2673625348041672E-2</c:v>
                </c:pt>
                <c:pt idx="1">
                  <c:v>6.9803132776287941E-2</c:v>
                </c:pt>
                <c:pt idx="3">
                  <c:v>2.9024646120502009E-2</c:v>
                </c:pt>
                <c:pt idx="4">
                  <c:v>1.9881970523189831E-2</c:v>
                </c:pt>
                <c:pt idx="6">
                  <c:v>1.6758450315324129E-2</c:v>
                </c:pt>
                <c:pt idx="7">
                  <c:v>3.2406113672138651E-2</c:v>
                </c:pt>
                <c:pt idx="9">
                  <c:v>1.9131720056610187E-2</c:v>
                </c:pt>
                <c:pt idx="10">
                  <c:v>1.2653283696035701E-2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Esporádica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0.28234253294478384</c:v>
                </c:pt>
                <c:pt idx="1">
                  <c:v>0.35550442177373698</c:v>
                </c:pt>
                <c:pt idx="3">
                  <c:v>0.30084957810042295</c:v>
                </c:pt>
                <c:pt idx="4">
                  <c:v>0.25431858234650351</c:v>
                </c:pt>
                <c:pt idx="6">
                  <c:v>0.27152836524589768</c:v>
                </c:pt>
                <c:pt idx="7">
                  <c:v>0.16291590446707443</c:v>
                </c:pt>
                <c:pt idx="9">
                  <c:v>0.20016982099405212</c:v>
                </c:pt>
                <c:pt idx="10">
                  <c:v>0.27706897467654912</c:v>
                </c:pt>
              </c:numCache>
            </c:numRef>
          </c:val>
        </c:ser>
        <c:gapWidth val="10"/>
        <c:overlap val="100"/>
        <c:axId val="112613632"/>
        <c:axId val="112623616"/>
      </c:barChart>
      <c:catAx>
        <c:axId val="112613632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2623616"/>
        <c:crosses val="autoZero"/>
        <c:auto val="1"/>
        <c:lblAlgn val="ctr"/>
        <c:lblOffset val="100"/>
      </c:catAx>
      <c:valAx>
        <c:axId val="112623616"/>
        <c:scaling>
          <c:orientation val="minMax"/>
        </c:scaling>
        <c:delete val="1"/>
        <c:axPos val="t"/>
        <c:numFmt formatCode="0%" sourceLinked="1"/>
        <c:tickLblPos val="none"/>
        <c:crossAx val="1126136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Diaria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0.54958536505237088</c:v>
                </c:pt>
                <c:pt idx="1">
                  <c:v>0.4448410639271283</c:v>
                </c:pt>
                <c:pt idx="3">
                  <c:v>0.43368520766012281</c:v>
                </c:pt>
                <c:pt idx="4">
                  <c:v>0.21836527317518242</c:v>
                </c:pt>
                <c:pt idx="6">
                  <c:v>0.4886095122951028</c:v>
                </c:pt>
                <c:pt idx="7">
                  <c:v>0.39032116978406578</c:v>
                </c:pt>
                <c:pt idx="9">
                  <c:v>0.5353707436577525</c:v>
                </c:pt>
                <c:pt idx="10">
                  <c:v>0.47137026327756193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1 vez a la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7.5408835636198213E-2</c:v>
                </c:pt>
                <c:pt idx="1">
                  <c:v>8.9262140058020745E-2</c:v>
                </c:pt>
                <c:pt idx="3">
                  <c:v>0.11596025853043716</c:v>
                </c:pt>
                <c:pt idx="4">
                  <c:v>7.0319196583803534E-2</c:v>
                </c:pt>
                <c:pt idx="6">
                  <c:v>0.15519947317410768</c:v>
                </c:pt>
                <c:pt idx="7">
                  <c:v>0.11365817537681153</c:v>
                </c:pt>
                <c:pt idx="9">
                  <c:v>0.15392810280687899</c:v>
                </c:pt>
                <c:pt idx="10">
                  <c:v>0.10271200835158191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1 vez cada 3 meses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dLbl>
              <c:idx val="6"/>
              <c:layout>
                <c:manualLayout>
                  <c:x val="-9.4604560386761186E-3"/>
                  <c:y val="-2.223911720627668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0.10798274902727069</c:v>
                </c:pt>
                <c:pt idx="1">
                  <c:v>0.10218711336868826</c:v>
                </c:pt>
                <c:pt idx="3">
                  <c:v>4.8433587384154715E-2</c:v>
                </c:pt>
                <c:pt idx="4">
                  <c:v>0.14526191432920504</c:v>
                </c:pt>
                <c:pt idx="6">
                  <c:v>2.3295495899101321E-2</c:v>
                </c:pt>
                <c:pt idx="7">
                  <c:v>8.1981893294156005E-2</c:v>
                </c:pt>
                <c:pt idx="9">
                  <c:v>1.5490489751466278E-2</c:v>
                </c:pt>
                <c:pt idx="10">
                  <c:v>8.0956336515769237E-2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1 vez cada 6 meses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-9.4604560386761932E-3"/>
                  <c:y val="1.853259767189714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3651140096690405E-3"/>
                  <c:y val="2.965215627503540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3651140096689551E-3"/>
                  <c:y val="2.965215627503544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###0%</c:formatCode>
                <c:ptCount val="11"/>
                <c:pt idx="0">
                  <c:v>1.6771650184804615E-2</c:v>
                </c:pt>
                <c:pt idx="1">
                  <c:v>6.1802110692730713E-2</c:v>
                </c:pt>
                <c:pt idx="3">
                  <c:v>4.6484017178286964E-2</c:v>
                </c:pt>
                <c:pt idx="4">
                  <c:v>0.10355640035846302</c:v>
                </c:pt>
                <c:pt idx="6">
                  <c:v>1.2460975966615658E-2</c:v>
                </c:pt>
                <c:pt idx="7">
                  <c:v>2.092905856402847E-2</c:v>
                </c:pt>
                <c:pt idx="9">
                  <c:v>1.4515981548963617E-3</c:v>
                </c:pt>
                <c:pt idx="10">
                  <c:v>1.1762903099803381E-2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1 vez al año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3"/>
              <c:layout>
                <c:manualLayout>
                  <c:x val="1.3382448246836027E-2"/>
                  <c:y val="-1.853230581996536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6.2870135547022183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1.182557004834525E-2"/>
                  <c:y val="7.4130390687589314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###0%</c:formatCode>
                <c:ptCount val="11"/>
                <c:pt idx="0">
                  <c:v>2.2196309341756978E-2</c:v>
                </c:pt>
                <c:pt idx="1">
                  <c:v>3.9377762946228682E-2</c:v>
                </c:pt>
                <c:pt idx="3">
                  <c:v>1.8110237438272069E-2</c:v>
                </c:pt>
                <c:pt idx="4">
                  <c:v>0.12873166964884736</c:v>
                </c:pt>
                <c:pt idx="6">
                  <c:v>1.9279094175717541E-2</c:v>
                </c:pt>
                <c:pt idx="7">
                  <c:v>0.10690897941323572</c:v>
                </c:pt>
                <c:pt idx="9">
                  <c:v>2.8461479449623777E-2</c:v>
                </c:pt>
                <c:pt idx="10">
                  <c:v>5.3260933157501994E-2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Esporádicamente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0.22805509075759844</c:v>
                </c:pt>
                <c:pt idx="1">
                  <c:v>0.26252980900720424</c:v>
                </c:pt>
                <c:pt idx="3">
                  <c:v>0.33732669180872793</c:v>
                </c:pt>
                <c:pt idx="4">
                  <c:v>0.33376554590449892</c:v>
                </c:pt>
                <c:pt idx="6">
                  <c:v>0.30115544848935594</c:v>
                </c:pt>
                <c:pt idx="7">
                  <c:v>0.28620072356770432</c:v>
                </c:pt>
                <c:pt idx="9">
                  <c:v>0.26529758617938315</c:v>
                </c:pt>
                <c:pt idx="10">
                  <c:v>0.27993755559778333</c:v>
                </c:pt>
              </c:numCache>
            </c:numRef>
          </c:val>
        </c:ser>
        <c:gapWidth val="10"/>
        <c:overlap val="100"/>
        <c:axId val="115564928"/>
        <c:axId val="115566464"/>
      </c:barChart>
      <c:catAx>
        <c:axId val="11556492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5566464"/>
        <c:crosses val="autoZero"/>
        <c:auto val="1"/>
        <c:lblAlgn val="ctr"/>
        <c:lblOffset val="100"/>
      </c:catAx>
      <c:valAx>
        <c:axId val="115566464"/>
        <c:scaling>
          <c:orientation val="minMax"/>
        </c:scaling>
        <c:delete val="1"/>
        <c:axPos val="t"/>
        <c:numFmt formatCode="0%" sourceLinked="1"/>
        <c:tickLblPos val="none"/>
        <c:crossAx val="1155649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Diaria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0.40775581269230993</c:v>
                </c:pt>
                <c:pt idx="1">
                  <c:v>0.19704479450207923</c:v>
                </c:pt>
                <c:pt idx="3">
                  <c:v>0.54831948888241244</c:v>
                </c:pt>
                <c:pt idx="4">
                  <c:v>0.24113197472918727</c:v>
                </c:pt>
                <c:pt idx="6">
                  <c:v>0.40438156208921805</c:v>
                </c:pt>
                <c:pt idx="7">
                  <c:v>0.24235047240084689</c:v>
                </c:pt>
                <c:pt idx="9">
                  <c:v>0.83762122573577691</c:v>
                </c:pt>
                <c:pt idx="10">
                  <c:v>0.13167885965918688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 1 vez a la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4.777172299903102E-2</c:v>
                </c:pt>
                <c:pt idx="1">
                  <c:v>0.10881666327522417</c:v>
                </c:pt>
                <c:pt idx="3">
                  <c:v>2.7832180663767421E-2</c:v>
                </c:pt>
                <c:pt idx="4">
                  <c:v>0.75886802527081321</c:v>
                </c:pt>
                <c:pt idx="6">
                  <c:v>0.41108754343425391</c:v>
                </c:pt>
                <c:pt idx="7">
                  <c:v>0.28614285236384357</c:v>
                </c:pt>
                <c:pt idx="9">
                  <c:v>8.4759463236275492E-2</c:v>
                </c:pt>
                <c:pt idx="10">
                  <c:v>0.13194288647620978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 1 vez cada 3 meses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0.29586463728765799</c:v>
                </c:pt>
                <c:pt idx="1">
                  <c:v>3.4278810256924329E-2</c:v>
                </c:pt>
                <c:pt idx="3">
                  <c:v>0.17321171224810222</c:v>
                </c:pt>
                <c:pt idx="7">
                  <c:v>0.17620212616083375</c:v>
                </c:pt>
                <c:pt idx="10">
                  <c:v>0.22195856549117671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 1 vez cada 6 meses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###0%</c:formatCode>
                <c:ptCount val="11"/>
                <c:pt idx="0">
                  <c:v>2.3057479480173899E-2</c:v>
                </c:pt>
                <c:pt idx="1">
                  <c:v>3.8091994482644463E-2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1 vez al año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3"/>
              <c:layout>
                <c:manualLayout>
                  <c:x val="6.2870135547022183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6.2870135547022183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###0%</c:formatCode>
                <c:ptCount val="11"/>
                <c:pt idx="0">
                  <c:v>3.1279046830212889E-2</c:v>
                </c:pt>
                <c:pt idx="1">
                  <c:v>6.8557620513848658E-2</c:v>
                </c:pt>
                <c:pt idx="10">
                  <c:v>0.51441968837342655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6 Esporádicamente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0.19427130071061438</c:v>
                </c:pt>
                <c:pt idx="1">
                  <c:v>0.55321011696927902</c:v>
                </c:pt>
                <c:pt idx="3">
                  <c:v>0.25063661820571775</c:v>
                </c:pt>
                <c:pt idx="6">
                  <c:v>0.18453089447652862</c:v>
                </c:pt>
                <c:pt idx="7">
                  <c:v>0.29530454907447612</c:v>
                </c:pt>
                <c:pt idx="9">
                  <c:v>7.7619311027947835E-2</c:v>
                </c:pt>
              </c:numCache>
            </c:numRef>
          </c:val>
        </c:ser>
        <c:gapWidth val="10"/>
        <c:overlap val="100"/>
        <c:axId val="117883648"/>
        <c:axId val="117885184"/>
      </c:barChart>
      <c:catAx>
        <c:axId val="11788364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7885184"/>
        <c:crosses val="autoZero"/>
        <c:auto val="1"/>
        <c:lblAlgn val="ctr"/>
        <c:lblOffset val="100"/>
      </c:catAx>
      <c:valAx>
        <c:axId val="117885184"/>
        <c:scaling>
          <c:orientation val="minMax"/>
        </c:scaling>
        <c:delete val="1"/>
        <c:axPos val="t"/>
        <c:numFmt formatCode="0%" sourceLinked="1"/>
        <c:tickLblPos val="none"/>
        <c:crossAx val="1178836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Diaria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0.31785109867825273</c:v>
                </c:pt>
                <c:pt idx="1">
                  <c:v>0.17455033970161804</c:v>
                </c:pt>
                <c:pt idx="3">
                  <c:v>0.46832562560495444</c:v>
                </c:pt>
                <c:pt idx="4">
                  <c:v>0.18813659484246525</c:v>
                </c:pt>
                <c:pt idx="6">
                  <c:v>0.58837306262404621</c:v>
                </c:pt>
                <c:pt idx="7">
                  <c:v>0.42056051216402673</c:v>
                </c:pt>
                <c:pt idx="9">
                  <c:v>0.43578799757556752</c:v>
                </c:pt>
                <c:pt idx="10">
                  <c:v>6.6543332390947035E-2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 1 vez a la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0.13549214635391321</c:v>
                </c:pt>
                <c:pt idx="1">
                  <c:v>0.11599733251594987</c:v>
                </c:pt>
                <c:pt idx="3">
                  <c:v>0.20556938673332917</c:v>
                </c:pt>
                <c:pt idx="4">
                  <c:v>0.44082626564612781</c:v>
                </c:pt>
                <c:pt idx="6">
                  <c:v>8.7232041102302468E-2</c:v>
                </c:pt>
                <c:pt idx="7">
                  <c:v>0.17975984162398911</c:v>
                </c:pt>
                <c:pt idx="9">
                  <c:v>0.23948736912963134</c:v>
                </c:pt>
                <c:pt idx="10">
                  <c:v>0.22525604251512898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 1 vez cada 3 meses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dLbl>
              <c:idx val="6"/>
              <c:layout>
                <c:manualLayout>
                  <c:x val="0"/>
                  <c:y val="-2.594534488872424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0.19194579526956221</c:v>
                </c:pt>
                <c:pt idx="1">
                  <c:v>0.13236410322583581</c:v>
                </c:pt>
                <c:pt idx="3">
                  <c:v>1.7193539016855539E-2</c:v>
                </c:pt>
                <c:pt idx="4">
                  <c:v>0.13443238213681977</c:v>
                </c:pt>
                <c:pt idx="6">
                  <c:v>6.7553377462236594E-2</c:v>
                </c:pt>
                <c:pt idx="7">
                  <c:v>0.16054718544148214</c:v>
                </c:pt>
                <c:pt idx="9">
                  <c:v>4.171638761483417E-2</c:v>
                </c:pt>
                <c:pt idx="10">
                  <c:v>0.41116626246201632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 1 vez cada 6 meses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3"/>
              <c:layout>
                <c:manualLayout>
                  <c:x val="4.4898989898989924E-2"/>
                  <c:y val="-1.482578628558588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2828282828282828E-2"/>
                  <c:y val="2.594563674065599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###0%</c:formatCode>
                <c:ptCount val="11"/>
                <c:pt idx="0">
                  <c:v>3.7439658615479973E-2</c:v>
                </c:pt>
                <c:pt idx="1">
                  <c:v>0.15230962867286171</c:v>
                </c:pt>
                <c:pt idx="3">
                  <c:v>3.5360260756461509E-2</c:v>
                </c:pt>
                <c:pt idx="4">
                  <c:v>1.3059169845766383E-2</c:v>
                </c:pt>
                <c:pt idx="6">
                  <c:v>2.3894501721665608E-2</c:v>
                </c:pt>
                <c:pt idx="7">
                  <c:v>5.6870608963179775E-2</c:v>
                </c:pt>
                <c:pt idx="9">
                  <c:v>0.1066379560447434</c:v>
                </c:pt>
                <c:pt idx="10">
                  <c:v>9.7948487941144531E-3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1 vez al año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5.1313131313131463E-2"/>
                  <c:y val="2.223940905820841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2870135547022183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9115151515151543E-2"/>
                  <c:y val="-1.853172211610162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1.2828282828282828E-2"/>
                  <c:y val="-2.594476118486048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###0%</c:formatCode>
                <c:ptCount val="11"/>
                <c:pt idx="0">
                  <c:v>4.2960691268037914E-2</c:v>
                </c:pt>
                <c:pt idx="1">
                  <c:v>5.6130679046944194E-2</c:v>
                </c:pt>
                <c:pt idx="4">
                  <c:v>1.317731730119257E-2</c:v>
                </c:pt>
                <c:pt idx="7">
                  <c:v>4.018111098687123E-2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6 Esporádicamente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0.2743106098147563</c:v>
                </c:pt>
                <c:pt idx="1">
                  <c:v>0.36864791683679093</c:v>
                </c:pt>
                <c:pt idx="3">
                  <c:v>0.27355118788840088</c:v>
                </c:pt>
                <c:pt idx="4">
                  <c:v>0.21036827022762924</c:v>
                </c:pt>
                <c:pt idx="6">
                  <c:v>0.23294701708974921</c:v>
                </c:pt>
                <c:pt idx="7">
                  <c:v>0.14208074082045241</c:v>
                </c:pt>
                <c:pt idx="9">
                  <c:v>0.17637028963522444</c:v>
                </c:pt>
                <c:pt idx="10">
                  <c:v>0.28723951383779361</c:v>
                </c:pt>
              </c:numCache>
            </c:numRef>
          </c:val>
        </c:ser>
        <c:gapWidth val="10"/>
        <c:overlap val="100"/>
        <c:axId val="117965568"/>
        <c:axId val="117967104"/>
      </c:barChart>
      <c:catAx>
        <c:axId val="11796556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7967104"/>
        <c:crosses val="autoZero"/>
        <c:auto val="1"/>
        <c:lblAlgn val="ctr"/>
        <c:lblOffset val="100"/>
      </c:catAx>
      <c:valAx>
        <c:axId val="117967104"/>
        <c:scaling>
          <c:orientation val="minMax"/>
        </c:scaling>
        <c:delete val="1"/>
        <c:axPos val="t"/>
        <c:numFmt formatCode="0%" sourceLinked="1"/>
        <c:tickLblPos val="none"/>
        <c:crossAx val="1179655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Diaria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0.24790302260656291</c:v>
                </c:pt>
                <c:pt idx="1">
                  <c:v>0.17519436458306145</c:v>
                </c:pt>
                <c:pt idx="3">
                  <c:v>0.26839653629283938</c:v>
                </c:pt>
                <c:pt idx="4">
                  <c:v>0.25950517714217652</c:v>
                </c:pt>
                <c:pt idx="6">
                  <c:v>0.37794332899695432</c:v>
                </c:pt>
                <c:pt idx="7">
                  <c:v>0.42879704158093329</c:v>
                </c:pt>
                <c:pt idx="9">
                  <c:v>0.14685654076119425</c:v>
                </c:pt>
                <c:pt idx="10">
                  <c:v>0.22515203762791638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 1 vez a la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0.291228735472845</c:v>
                </c:pt>
                <c:pt idx="1">
                  <c:v>0.15245639170542313</c:v>
                </c:pt>
                <c:pt idx="3">
                  <c:v>0.26665008326630907</c:v>
                </c:pt>
                <c:pt idx="4">
                  <c:v>0.23479530136823337</c:v>
                </c:pt>
                <c:pt idx="6">
                  <c:v>0.12694599259247849</c:v>
                </c:pt>
                <c:pt idx="7">
                  <c:v>0.20293253219619156</c:v>
                </c:pt>
                <c:pt idx="9">
                  <c:v>0.39832835023294205</c:v>
                </c:pt>
                <c:pt idx="10">
                  <c:v>0.18142074950286702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 1 vez cada 3 meses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0.10230503825494906</c:v>
                </c:pt>
                <c:pt idx="1">
                  <c:v>0.21640064624619856</c:v>
                </c:pt>
                <c:pt idx="3">
                  <c:v>4.5543560976989715E-2</c:v>
                </c:pt>
                <c:pt idx="4">
                  <c:v>8.9050785249179726E-2</c:v>
                </c:pt>
                <c:pt idx="6">
                  <c:v>0.14968149100011971</c:v>
                </c:pt>
                <c:pt idx="7">
                  <c:v>7.02861157854279E-2</c:v>
                </c:pt>
                <c:pt idx="9">
                  <c:v>0.17242432971822391</c:v>
                </c:pt>
                <c:pt idx="10">
                  <c:v>0.20334854240687056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 1 vez cada 6 meses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###0%</c:formatCode>
                <c:ptCount val="11"/>
                <c:pt idx="0">
                  <c:v>7.455681572989644E-3</c:v>
                </c:pt>
                <c:pt idx="1">
                  <c:v>5.4904232731417014E-2</c:v>
                </c:pt>
                <c:pt idx="3">
                  <c:v>3.6000644770836004E-2</c:v>
                </c:pt>
                <c:pt idx="4">
                  <c:v>9.3100238454197251E-2</c:v>
                </c:pt>
                <c:pt idx="6">
                  <c:v>1.3609689441198019E-2</c:v>
                </c:pt>
                <c:pt idx="7">
                  <c:v>9.8594079744680402E-2</c:v>
                </c:pt>
                <c:pt idx="9">
                  <c:v>1.1280436002784741E-2</c:v>
                </c:pt>
                <c:pt idx="10">
                  <c:v>0.10898729905194068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1 vez al año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3"/>
              <c:layout>
                <c:manualLayout>
                  <c:x val="6.2870135547022183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6.2870135547022183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###0%</c:formatCode>
                <c:ptCount val="11"/>
                <c:pt idx="0">
                  <c:v>4.4572392880742016E-2</c:v>
                </c:pt>
                <c:pt idx="1">
                  <c:v>8.1085055217109792E-2</c:v>
                </c:pt>
                <c:pt idx="3">
                  <c:v>5.3758156266513799E-2</c:v>
                </c:pt>
                <c:pt idx="4">
                  <c:v>2.5207631590290581E-2</c:v>
                </c:pt>
                <c:pt idx="6">
                  <c:v>2.7077599430104016E-2</c:v>
                </c:pt>
                <c:pt idx="7">
                  <c:v>2.878445048561163E-2</c:v>
                </c:pt>
                <c:pt idx="9">
                  <c:v>3.1749103001341386E-2</c:v>
                </c:pt>
                <c:pt idx="10">
                  <c:v>0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6 Esporádicamente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0.30653512921191212</c:v>
                </c:pt>
                <c:pt idx="1">
                  <c:v>0.31995930951679041</c:v>
                </c:pt>
                <c:pt idx="3">
                  <c:v>0.32965101842651229</c:v>
                </c:pt>
                <c:pt idx="4">
                  <c:v>0.29834086619592387</c:v>
                </c:pt>
                <c:pt idx="6">
                  <c:v>0.30474189853914646</c:v>
                </c:pt>
                <c:pt idx="7">
                  <c:v>0.17060578020715561</c:v>
                </c:pt>
                <c:pt idx="9">
                  <c:v>0.2393612402835156</c:v>
                </c:pt>
                <c:pt idx="10">
                  <c:v>0.2810913714104058</c:v>
                </c:pt>
              </c:numCache>
            </c:numRef>
          </c:val>
        </c:ser>
        <c:gapWidth val="10"/>
        <c:overlap val="100"/>
        <c:axId val="115125632"/>
        <c:axId val="118101120"/>
      </c:barChart>
      <c:catAx>
        <c:axId val="115125632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8101120"/>
        <c:crosses val="autoZero"/>
        <c:auto val="1"/>
        <c:lblAlgn val="ctr"/>
        <c:lblOffset val="100"/>
      </c:catAx>
      <c:valAx>
        <c:axId val="118101120"/>
        <c:scaling>
          <c:orientation val="minMax"/>
        </c:scaling>
        <c:delete val="1"/>
        <c:axPos val="t"/>
        <c:numFmt formatCode="0%" sourceLinked="1"/>
        <c:tickLblPos val="none"/>
        <c:crossAx val="1151256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Diaria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0.62619103347056293</c:v>
                </c:pt>
                <c:pt idx="1">
                  <c:v>0.40801906293498597</c:v>
                </c:pt>
                <c:pt idx="3">
                  <c:v>0.60453400779341304</c:v>
                </c:pt>
                <c:pt idx="4">
                  <c:v>0.34950396415817081</c:v>
                </c:pt>
                <c:pt idx="6">
                  <c:v>0.38945987371299229</c:v>
                </c:pt>
                <c:pt idx="7">
                  <c:v>0.23758429974810177</c:v>
                </c:pt>
                <c:pt idx="9">
                  <c:v>0.45330605464218421</c:v>
                </c:pt>
                <c:pt idx="10">
                  <c:v>0.45186908977170082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 1 vez a la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1">
                  <c:v>2.9147009355955759E-2</c:v>
                </c:pt>
                <c:pt idx="3">
                  <c:v>1.6330316049296002E-2</c:v>
                </c:pt>
                <c:pt idx="4">
                  <c:v>0.15953175060172647</c:v>
                </c:pt>
                <c:pt idx="6">
                  <c:v>0.2590375376498833</c:v>
                </c:pt>
                <c:pt idx="7">
                  <c:v>6.721632946730309E-2</c:v>
                </c:pt>
                <c:pt idx="9">
                  <c:v>0.43060680297514575</c:v>
                </c:pt>
                <c:pt idx="10">
                  <c:v>0.10106900832684861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 1 vez cada 3 meses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0.17225328950690807</c:v>
                </c:pt>
                <c:pt idx="1">
                  <c:v>5.9475046455015862E-2</c:v>
                </c:pt>
                <c:pt idx="3">
                  <c:v>0.13024953218011198</c:v>
                </c:pt>
                <c:pt idx="4">
                  <c:v>8.4290883630163863E-2</c:v>
                </c:pt>
                <c:pt idx="7">
                  <c:v>0.12608194566581887</c:v>
                </c:pt>
                <c:pt idx="10">
                  <c:v>0.18958156920131514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 1 vez cada 6 meses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General</c:formatCode>
                <c:ptCount val="11"/>
                <c:pt idx="3" formatCode="###0%">
                  <c:v>3.3685457467587596E-2</c:v>
                </c:pt>
                <c:pt idx="4" formatCode="###0%">
                  <c:v>4.4936836715640895E-2</c:v>
                </c:pt>
                <c:pt idx="10" formatCode="###0%">
                  <c:v>0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1 vez al año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3"/>
              <c:layout>
                <c:manualLayout>
                  <c:x val="6.2870135547022183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6.2870135547022183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General</c:formatCode>
                <c:ptCount val="11"/>
                <c:pt idx="10" formatCode="###0%">
                  <c:v>0.21532824302275383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6 Esporádicamente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0.20155567702253133</c:v>
                </c:pt>
                <c:pt idx="1">
                  <c:v>0.50335888125404249</c:v>
                </c:pt>
                <c:pt idx="3">
                  <c:v>0.21520068650959195</c:v>
                </c:pt>
                <c:pt idx="4">
                  <c:v>0.36173656489429895</c:v>
                </c:pt>
                <c:pt idx="6">
                  <c:v>0.35150258863712547</c:v>
                </c:pt>
                <c:pt idx="7">
                  <c:v>0.56911742511877661</c:v>
                </c:pt>
                <c:pt idx="9">
                  <c:v>0.11608714238267091</c:v>
                </c:pt>
                <c:pt idx="10">
                  <c:v>4.2152089677381863E-2</c:v>
                </c:pt>
              </c:numCache>
            </c:numRef>
          </c:val>
        </c:ser>
        <c:gapWidth val="10"/>
        <c:overlap val="100"/>
        <c:axId val="115230208"/>
        <c:axId val="115231744"/>
      </c:barChart>
      <c:catAx>
        <c:axId val="11523020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5231744"/>
        <c:crosses val="autoZero"/>
        <c:auto val="1"/>
        <c:lblAlgn val="ctr"/>
        <c:lblOffset val="100"/>
      </c:catAx>
      <c:valAx>
        <c:axId val="115231744"/>
        <c:scaling>
          <c:orientation val="minMax"/>
        </c:scaling>
        <c:delete val="1"/>
        <c:axPos val="t"/>
        <c:numFmt formatCode="0%" sourceLinked="1"/>
        <c:tickLblPos val="none"/>
        <c:crossAx val="1152302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Diaria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0.61988346706340625</c:v>
                </c:pt>
                <c:pt idx="1">
                  <c:v>0.48293031848122026</c:v>
                </c:pt>
                <c:pt idx="3">
                  <c:v>0.39075497333458792</c:v>
                </c:pt>
                <c:pt idx="4">
                  <c:v>0.2210965203536347</c:v>
                </c:pt>
                <c:pt idx="6">
                  <c:v>0.57405470162418815</c:v>
                </c:pt>
                <c:pt idx="7">
                  <c:v>0.42856048126923968</c:v>
                </c:pt>
                <c:pt idx="9">
                  <c:v>0.62776197037351511</c:v>
                </c:pt>
                <c:pt idx="10">
                  <c:v>0.52330377263121852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 1 vez a la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5.9603441839063555E-2</c:v>
                </c:pt>
                <c:pt idx="1">
                  <c:v>6.9878477879744785E-2</c:v>
                </c:pt>
                <c:pt idx="3">
                  <c:v>0.14156967138585011</c:v>
                </c:pt>
                <c:pt idx="4">
                  <c:v>3.9754392319209214E-2</c:v>
                </c:pt>
                <c:pt idx="6">
                  <c:v>0.10977882712419074</c:v>
                </c:pt>
                <c:pt idx="7">
                  <c:v>7.2750887315412113E-2</c:v>
                </c:pt>
                <c:pt idx="9">
                  <c:v>8.9410388555018525E-2</c:v>
                </c:pt>
                <c:pt idx="10">
                  <c:v>8.8691880499085121E-2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 1 vez cada 3 meses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0.1027079675758216</c:v>
                </c:pt>
                <c:pt idx="1">
                  <c:v>0.10589958991451709</c:v>
                </c:pt>
                <c:pt idx="3">
                  <c:v>2.5622518946837536E-2</c:v>
                </c:pt>
                <c:pt idx="4">
                  <c:v>0.15141966771220827</c:v>
                </c:pt>
                <c:pt idx="6">
                  <c:v>3.2715856137982148E-2</c:v>
                </c:pt>
                <c:pt idx="7">
                  <c:v>0.11986822692879477</c:v>
                </c:pt>
                <c:pt idx="9">
                  <c:v>2.5540448906460952E-2</c:v>
                </c:pt>
                <c:pt idx="10">
                  <c:v>7.744596394299702E-2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 1 vez cada 6 meses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###0%</c:formatCode>
                <c:ptCount val="11"/>
                <c:pt idx="0">
                  <c:v>3.9722248903668593E-2</c:v>
                </c:pt>
                <c:pt idx="1">
                  <c:v>2.9349485912976408E-2</c:v>
                </c:pt>
                <c:pt idx="3">
                  <c:v>8.3408957543704074E-2</c:v>
                </c:pt>
                <c:pt idx="4">
                  <c:v>0.10056031472743593</c:v>
                </c:pt>
                <c:pt idx="6">
                  <c:v>1.9131592675888889E-2</c:v>
                </c:pt>
                <c:pt idx="7">
                  <c:v>5.2563578411928677E-3</c:v>
                </c:pt>
                <c:pt idx="9">
                  <c:v>4.4697358562233985E-3</c:v>
                </c:pt>
                <c:pt idx="10">
                  <c:v>1.7715304590815405E-2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1 vez al año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3"/>
              <c:layout>
                <c:manualLayout>
                  <c:x val="6.2870135547022183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6.2870135547022183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###0%</c:formatCode>
                <c:ptCount val="11"/>
                <c:pt idx="0">
                  <c:v>3.5657918210487041E-2</c:v>
                </c:pt>
                <c:pt idx="1">
                  <c:v>1.4296728775665641E-2</c:v>
                </c:pt>
                <c:pt idx="3">
                  <c:v>0</c:v>
                </c:pt>
                <c:pt idx="4">
                  <c:v>0.16032804185637425</c:v>
                </c:pt>
                <c:pt idx="6">
                  <c:v>1.7996312899092964E-2</c:v>
                </c:pt>
                <c:pt idx="7">
                  <c:v>0.10027332612125313</c:v>
                </c:pt>
                <c:pt idx="9">
                  <c:v>0</c:v>
                </c:pt>
                <c:pt idx="10">
                  <c:v>7.4984824818540435E-2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6 Esporádicamente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0.14242495640755393</c:v>
                </c:pt>
                <c:pt idx="1">
                  <c:v>0.2976453990358765</c:v>
                </c:pt>
                <c:pt idx="3">
                  <c:v>0.35864387878902132</c:v>
                </c:pt>
                <c:pt idx="4">
                  <c:v>0.32684106303113791</c:v>
                </c:pt>
                <c:pt idx="6">
                  <c:v>0.24632270953865817</c:v>
                </c:pt>
                <c:pt idx="7">
                  <c:v>0.27329072052410824</c:v>
                </c:pt>
                <c:pt idx="9">
                  <c:v>0.25281745630878383</c:v>
                </c:pt>
                <c:pt idx="10">
                  <c:v>0.21785825351734431</c:v>
                </c:pt>
              </c:numCache>
            </c:numRef>
          </c:val>
        </c:ser>
        <c:gapWidth val="10"/>
        <c:overlap val="100"/>
        <c:axId val="2885120"/>
        <c:axId val="2886656"/>
      </c:barChart>
      <c:catAx>
        <c:axId val="288512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2886656"/>
        <c:crosses val="autoZero"/>
        <c:auto val="1"/>
        <c:lblAlgn val="ctr"/>
        <c:lblOffset val="100"/>
      </c:catAx>
      <c:valAx>
        <c:axId val="2886656"/>
        <c:scaling>
          <c:orientation val="minMax"/>
        </c:scaling>
        <c:delete val="1"/>
        <c:axPos val="t"/>
        <c:numFmt formatCode="0%" sourceLinked="1"/>
        <c:tickLblPos val="none"/>
        <c:crossAx val="28851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Diaria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0.49658435036316773</c:v>
                </c:pt>
                <c:pt idx="1">
                  <c:v>0.42636589583416346</c:v>
                </c:pt>
                <c:pt idx="3">
                  <c:v>0.43078403512892982</c:v>
                </c:pt>
                <c:pt idx="4">
                  <c:v>0.20132263541124271</c:v>
                </c:pt>
                <c:pt idx="6">
                  <c:v>0.45144324930277235</c:v>
                </c:pt>
                <c:pt idx="7">
                  <c:v>0.37583491708269118</c:v>
                </c:pt>
                <c:pt idx="9">
                  <c:v>0.4985889098880828</c:v>
                </c:pt>
                <c:pt idx="10">
                  <c:v>0.4381148313838511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 1 vez a la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9.7149414607249684E-2</c:v>
                </c:pt>
                <c:pt idx="1">
                  <c:v>0.10918244508536828</c:v>
                </c:pt>
                <c:pt idx="3">
                  <c:v>0.11724019966988311</c:v>
                </c:pt>
                <c:pt idx="4">
                  <c:v>8.5487601429795307E-2</c:v>
                </c:pt>
                <c:pt idx="6">
                  <c:v>0.17062320635736442</c:v>
                </c:pt>
                <c:pt idx="7">
                  <c:v>0.1375654406097499</c:v>
                </c:pt>
                <c:pt idx="9">
                  <c:v>0.13498782620526392</c:v>
                </c:pt>
                <c:pt idx="10">
                  <c:v>0.11198114920071556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 1 vez cada 3 meses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0.10013752778762756</c:v>
                </c:pt>
                <c:pt idx="1">
                  <c:v>0.10560498666226117</c:v>
                </c:pt>
                <c:pt idx="3">
                  <c:v>4.8658462317082755E-2</c:v>
                </c:pt>
                <c:pt idx="4">
                  <c:v>0.14705476862612271</c:v>
                </c:pt>
                <c:pt idx="6">
                  <c:v>2.0245649390027039E-2</c:v>
                </c:pt>
                <c:pt idx="7">
                  <c:v>5.9796548263453993E-2</c:v>
                </c:pt>
                <c:pt idx="9">
                  <c:v>1.2824736718598123E-2</c:v>
                </c:pt>
                <c:pt idx="10">
                  <c:v>7.8677339769554266E-2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 1 vez cada 6 meses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###0%</c:formatCode>
                <c:ptCount val="11"/>
                <c:pt idx="0">
                  <c:v>6.5226245331101509E-3</c:v>
                </c:pt>
                <c:pt idx="1">
                  <c:v>8.9971794397951013E-2</c:v>
                </c:pt>
                <c:pt idx="3">
                  <c:v>2.2546657653664249E-2</c:v>
                </c:pt>
                <c:pt idx="4">
                  <c:v>0.1126398187049546</c:v>
                </c:pt>
                <c:pt idx="6">
                  <c:v>9.9594580018108267E-3</c:v>
                </c:pt>
                <c:pt idx="7">
                  <c:v>3.0214274752395711E-2</c:v>
                </c:pt>
                <c:pt idx="9">
                  <c:v>0</c:v>
                </c:pt>
                <c:pt idx="10">
                  <c:v>8.3532422818016813E-3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1 vez al año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3"/>
              <c:layout>
                <c:manualLayout>
                  <c:x val="6.2870135547022183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6.2870135547022183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###0%</c:formatCode>
                <c:ptCount val="11"/>
                <c:pt idx="0">
                  <c:v>1.8271488941369863E-2</c:v>
                </c:pt>
                <c:pt idx="1">
                  <c:v>6.0030113931042753E-2</c:v>
                </c:pt>
                <c:pt idx="3">
                  <c:v>3.465579712700205E-2</c:v>
                </c:pt>
                <c:pt idx="4">
                  <c:v>0.11716827439315358</c:v>
                </c:pt>
                <c:pt idx="6">
                  <c:v>2.159692047253298E-2</c:v>
                </c:pt>
                <c:pt idx="7">
                  <c:v>0.11477004564533062</c:v>
                </c:pt>
                <c:pt idx="9">
                  <c:v>5.0724607355242507E-2</c:v>
                </c:pt>
                <c:pt idx="10">
                  <c:v>3.2169028869925481E-2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6 Esporádicamente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0.28133459376747616</c:v>
                </c:pt>
                <c:pt idx="1">
                  <c:v>0.20884476408921421</c:v>
                </c:pt>
                <c:pt idx="3">
                  <c:v>0.34611484810343796</c:v>
                </c:pt>
                <c:pt idx="4">
                  <c:v>0.33632690143473259</c:v>
                </c:pt>
                <c:pt idx="6">
                  <c:v>0.32613151647549227</c:v>
                </c:pt>
                <c:pt idx="7">
                  <c:v>0.28181877364638025</c:v>
                </c:pt>
                <c:pt idx="9">
                  <c:v>0.30287391983281498</c:v>
                </c:pt>
                <c:pt idx="10">
                  <c:v>0.330704408494153</c:v>
                </c:pt>
              </c:numCache>
            </c:numRef>
          </c:val>
        </c:ser>
        <c:gapWidth val="10"/>
        <c:overlap val="100"/>
        <c:axId val="118194560"/>
        <c:axId val="118196096"/>
      </c:barChart>
      <c:catAx>
        <c:axId val="11819456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8196096"/>
        <c:crosses val="autoZero"/>
        <c:auto val="1"/>
        <c:lblAlgn val="ctr"/>
        <c:lblOffset val="100"/>
      </c:catAx>
      <c:valAx>
        <c:axId val="118196096"/>
        <c:scaling>
          <c:orientation val="minMax"/>
        </c:scaling>
        <c:delete val="1"/>
        <c:axPos val="t"/>
        <c:numFmt formatCode="0%" sourceLinked="1"/>
        <c:tickLblPos val="none"/>
        <c:crossAx val="1181945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Diaria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0.27290135290833129</c:v>
                </c:pt>
                <c:pt idx="1">
                  <c:v>0.17082890410470486</c:v>
                </c:pt>
                <c:pt idx="3">
                  <c:v>0.3917087243476805</c:v>
                </c:pt>
                <c:pt idx="4">
                  <c:v>0.26406388496789701</c:v>
                </c:pt>
                <c:pt idx="6">
                  <c:v>0.45794079698685075</c:v>
                </c:pt>
                <c:pt idx="7">
                  <c:v>0.45530437463283485</c:v>
                </c:pt>
                <c:pt idx="9">
                  <c:v>0.46150604011879259</c:v>
                </c:pt>
                <c:pt idx="10">
                  <c:v>0.19026150990051666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 1 vez a la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0.18555850988805531</c:v>
                </c:pt>
                <c:pt idx="1">
                  <c:v>0.11965382680523599</c:v>
                </c:pt>
                <c:pt idx="3">
                  <c:v>0.18509966027105748</c:v>
                </c:pt>
                <c:pt idx="4">
                  <c:v>0.33330153415182973</c:v>
                </c:pt>
                <c:pt idx="6">
                  <c:v>0.18269249410637436</c:v>
                </c:pt>
                <c:pt idx="7">
                  <c:v>0.19313799356988448</c:v>
                </c:pt>
                <c:pt idx="9">
                  <c:v>0.24022680454949802</c:v>
                </c:pt>
                <c:pt idx="10">
                  <c:v>0.14508191930874637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 1 vez cada 3 meses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0.18778274178142323</c:v>
                </c:pt>
                <c:pt idx="1">
                  <c:v>0.16833375095985337</c:v>
                </c:pt>
                <c:pt idx="3">
                  <c:v>6.9142102954132173E-2</c:v>
                </c:pt>
                <c:pt idx="4">
                  <c:v>6.8784032897452801E-2</c:v>
                </c:pt>
                <c:pt idx="6">
                  <c:v>5.5796142960139572E-2</c:v>
                </c:pt>
                <c:pt idx="7">
                  <c:v>9.7201286933750145E-2</c:v>
                </c:pt>
                <c:pt idx="9">
                  <c:v>4.7339546256231262E-2</c:v>
                </c:pt>
                <c:pt idx="10">
                  <c:v>0.31098954960941977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 1 vez cada 6 meses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###0%</c:formatCode>
                <c:ptCount val="11"/>
                <c:pt idx="0">
                  <c:v>2.6187507488588179E-2</c:v>
                </c:pt>
                <c:pt idx="1">
                  <c:v>0.10497442993837702</c:v>
                </c:pt>
                <c:pt idx="3">
                  <c:v>4.5206637600463687E-2</c:v>
                </c:pt>
                <c:pt idx="4">
                  <c:v>4.9415833026529382E-2</c:v>
                </c:pt>
                <c:pt idx="6">
                  <c:v>1.5221026423219671E-2</c:v>
                </c:pt>
                <c:pt idx="7">
                  <c:v>7.5955381424342092E-2</c:v>
                </c:pt>
                <c:pt idx="9">
                  <c:v>4.2184029501196423E-2</c:v>
                </c:pt>
                <c:pt idx="10">
                  <c:v>4.4814902007696798E-2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1 vez al año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3"/>
              <c:layout>
                <c:manualLayout>
                  <c:x val="6.2870135547022183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6.2870135547022183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###0%</c:formatCode>
                <c:ptCount val="11"/>
                <c:pt idx="0">
                  <c:v>5.0309490470551402E-2</c:v>
                </c:pt>
                <c:pt idx="1">
                  <c:v>6.446517347239368E-2</c:v>
                </c:pt>
                <c:pt idx="3">
                  <c:v>3.6581181010534945E-2</c:v>
                </c:pt>
                <c:pt idx="4">
                  <c:v>2.6179040095131351E-2</c:v>
                </c:pt>
                <c:pt idx="6">
                  <c:v>2.6385854984849556E-2</c:v>
                </c:pt>
                <c:pt idx="7">
                  <c:v>2.0425132652874007E-2</c:v>
                </c:pt>
                <c:pt idx="9">
                  <c:v>2.9791687403610892E-2</c:v>
                </c:pt>
                <c:pt idx="10">
                  <c:v>1.82170461468412E-2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6 Esporádicamente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0.27726039746305181</c:v>
                </c:pt>
                <c:pt idx="1">
                  <c:v>0.3717439147194353</c:v>
                </c:pt>
                <c:pt idx="3">
                  <c:v>0.27226169381613263</c:v>
                </c:pt>
                <c:pt idx="4">
                  <c:v>0.25825567486116074</c:v>
                </c:pt>
                <c:pt idx="6">
                  <c:v>0.26196368453856711</c:v>
                </c:pt>
                <c:pt idx="7">
                  <c:v>0.15797583078631464</c:v>
                </c:pt>
                <c:pt idx="9">
                  <c:v>0.17895189217067206</c:v>
                </c:pt>
                <c:pt idx="10">
                  <c:v>0.29063507302677927</c:v>
                </c:pt>
              </c:numCache>
            </c:numRef>
          </c:val>
        </c:ser>
        <c:gapWidth val="10"/>
        <c:overlap val="100"/>
        <c:axId val="119302784"/>
        <c:axId val="119329152"/>
      </c:barChart>
      <c:catAx>
        <c:axId val="119302784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9329152"/>
        <c:crosses val="autoZero"/>
        <c:auto val="1"/>
        <c:lblAlgn val="ctr"/>
        <c:lblOffset val="100"/>
      </c:catAx>
      <c:valAx>
        <c:axId val="119329152"/>
        <c:scaling>
          <c:orientation val="minMax"/>
        </c:scaling>
        <c:delete val="1"/>
        <c:axPos val="t"/>
        <c:numFmt formatCode="0%" sourceLinked="1"/>
        <c:tickLblPos val="none"/>
        <c:crossAx val="1193027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Hoja1!$A$2:$A$9</c:f>
              <c:strCache>
                <c:ptCount val="8"/>
                <c:pt idx="0">
                  <c:v>Empleado</c:v>
                </c:pt>
                <c:pt idx="1">
                  <c:v>Independiente</c:v>
                </c:pt>
                <c:pt idx="2">
                  <c:v>Ama de casa</c:v>
                </c:pt>
                <c:pt idx="3">
                  <c:v>Estudiante</c:v>
                </c:pt>
                <c:pt idx="4">
                  <c:v>Pensionado</c:v>
                </c:pt>
                <c:pt idx="5">
                  <c:v>Trabaja y estudiante</c:v>
                </c:pt>
                <c:pt idx="6">
                  <c:v>Desempleado</c:v>
                </c:pt>
                <c:pt idx="7">
                  <c:v>No Responde</c:v>
                </c:pt>
              </c:strCache>
            </c:strRef>
          </c:cat>
          <c:val>
            <c:numRef>
              <c:f>Hoja1!$B$2:$B$9</c:f>
              <c:numCache>
                <c:formatCode>0%</c:formatCode>
                <c:ptCount val="8"/>
                <c:pt idx="0">
                  <c:v>0.30347408046656987</c:v>
                </c:pt>
                <c:pt idx="1">
                  <c:v>0.19666827857214339</c:v>
                </c:pt>
                <c:pt idx="2">
                  <c:v>0.21601714449190595</c:v>
                </c:pt>
                <c:pt idx="3">
                  <c:v>0.12934180394177805</c:v>
                </c:pt>
                <c:pt idx="4">
                  <c:v>4.9492207514369765E-2</c:v>
                </c:pt>
                <c:pt idx="5">
                  <c:v>5.813264268833257E-2</c:v>
                </c:pt>
                <c:pt idx="6">
                  <c:v>4.5208788578290846E-2</c:v>
                </c:pt>
                <c:pt idx="7" formatCode="0.0%">
                  <c:v>1.6650537466092559E-3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/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Hoja1!$A$2:$A$9</c:f>
              <c:strCache>
                <c:ptCount val="8"/>
                <c:pt idx="0">
                  <c:v>Empleado</c:v>
                </c:pt>
                <c:pt idx="1">
                  <c:v>Independiente</c:v>
                </c:pt>
                <c:pt idx="2">
                  <c:v>Ama de casa</c:v>
                </c:pt>
                <c:pt idx="3">
                  <c:v>Estudiante</c:v>
                </c:pt>
                <c:pt idx="4">
                  <c:v>Pensionado</c:v>
                </c:pt>
                <c:pt idx="5">
                  <c:v>Trabaja y estudiante</c:v>
                </c:pt>
                <c:pt idx="6">
                  <c:v>Desempleado</c:v>
                </c:pt>
                <c:pt idx="7">
                  <c:v>No Responde</c:v>
                </c:pt>
              </c:strCache>
            </c:strRef>
          </c:cat>
          <c:val>
            <c:numRef>
              <c:f>Hoja1!$C$2:$C$9</c:f>
              <c:numCache>
                <c:formatCode>0%</c:formatCode>
                <c:ptCount val="8"/>
                <c:pt idx="0">
                  <c:v>0.30656934270146086</c:v>
                </c:pt>
                <c:pt idx="1">
                  <c:v>0.25494312199700797</c:v>
                </c:pt>
                <c:pt idx="2">
                  <c:v>0.17774186572236841</c:v>
                </c:pt>
                <c:pt idx="3">
                  <c:v>0.11711168878120673</c:v>
                </c:pt>
                <c:pt idx="4">
                  <c:v>4.7491601831085827E-2</c:v>
                </c:pt>
                <c:pt idx="5">
                  <c:v>4.6665564573405795E-2</c:v>
                </c:pt>
                <c:pt idx="6">
                  <c:v>3.5303728725728976E-2</c:v>
                </c:pt>
                <c:pt idx="7">
                  <c:v>1.4173085667737506E-2</c:v>
                </c:pt>
              </c:numCache>
            </c:numRef>
          </c:val>
        </c:ser>
        <c:gapWidth val="30"/>
        <c:axId val="80320000"/>
        <c:axId val="80321536"/>
      </c:barChart>
      <c:catAx>
        <c:axId val="80320000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/>
            </a:pPr>
            <a:endParaRPr lang="es-CO"/>
          </a:p>
        </c:txPr>
        <c:crossAx val="80321536"/>
        <c:crosses val="autoZero"/>
        <c:auto val="1"/>
        <c:lblAlgn val="ctr"/>
        <c:lblOffset val="100"/>
      </c:catAx>
      <c:valAx>
        <c:axId val="80321536"/>
        <c:scaling>
          <c:orientation val="minMax"/>
        </c:scaling>
        <c:delete val="1"/>
        <c:axPos val="t"/>
        <c:numFmt formatCode="0%" sourceLinked="1"/>
        <c:tickLblPos val="none"/>
        <c:crossAx val="803200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>
          <a:solidFill>
            <a:schemeClr val="tx2"/>
          </a:solidFill>
        </a:defRPr>
      </a:pPr>
      <a:endParaRPr lang="es-CO"/>
    </a:p>
  </c:txPr>
  <c:externalData r:id="rId1"/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Diaria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0.38079157636652411</c:v>
                </c:pt>
                <c:pt idx="1">
                  <c:v>0.28778474142474858</c:v>
                </c:pt>
                <c:pt idx="3">
                  <c:v>0.29915822850178675</c:v>
                </c:pt>
                <c:pt idx="4">
                  <c:v>0.18049166565302024</c:v>
                </c:pt>
                <c:pt idx="6">
                  <c:v>0.51751731673708201</c:v>
                </c:pt>
                <c:pt idx="7">
                  <c:v>0.39910004018611844</c:v>
                </c:pt>
                <c:pt idx="9">
                  <c:v>0.19047912014815285</c:v>
                </c:pt>
                <c:pt idx="10">
                  <c:v>0.13764329404101455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 1 vez a la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0.15025547008895296</c:v>
                </c:pt>
                <c:pt idx="1">
                  <c:v>0.14614426333932834</c:v>
                </c:pt>
                <c:pt idx="3">
                  <c:v>0.18223132939463244</c:v>
                </c:pt>
                <c:pt idx="4">
                  <c:v>0.24074851300611946</c:v>
                </c:pt>
                <c:pt idx="6">
                  <c:v>0.10031324974627949</c:v>
                </c:pt>
                <c:pt idx="7">
                  <c:v>0.10207839361661568</c:v>
                </c:pt>
                <c:pt idx="9">
                  <c:v>0.26638642161780252</c:v>
                </c:pt>
                <c:pt idx="10">
                  <c:v>0.24482504745623013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 1 vez cada 3 meses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9.1056220435049254E-2</c:v>
                </c:pt>
                <c:pt idx="1">
                  <c:v>0.1195105077000385</c:v>
                </c:pt>
                <c:pt idx="3">
                  <c:v>6.1337533123295776E-2</c:v>
                </c:pt>
                <c:pt idx="4">
                  <c:v>0.11430277841158877</c:v>
                </c:pt>
                <c:pt idx="6">
                  <c:v>3.0297248635637753E-2</c:v>
                </c:pt>
                <c:pt idx="7">
                  <c:v>9.833512821186452E-2</c:v>
                </c:pt>
                <c:pt idx="9">
                  <c:v>6.8933032663437532E-2</c:v>
                </c:pt>
                <c:pt idx="10">
                  <c:v>0.1103481807082845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 1 vez cada 6 meses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###0%</c:formatCode>
                <c:ptCount val="11"/>
                <c:pt idx="0">
                  <c:v>2.3218763342996395E-2</c:v>
                </c:pt>
                <c:pt idx="1">
                  <c:v>1.5867930673716363E-2</c:v>
                </c:pt>
                <c:pt idx="3">
                  <c:v>1.4237635453022186E-2</c:v>
                </c:pt>
                <c:pt idx="4">
                  <c:v>4.4294091088350085E-2</c:v>
                </c:pt>
                <c:pt idx="6">
                  <c:v>4.3697183961322189E-2</c:v>
                </c:pt>
                <c:pt idx="7">
                  <c:v>3.6367532611463228E-2</c:v>
                </c:pt>
                <c:pt idx="9">
                  <c:v>5.6488215624684944E-2</c:v>
                </c:pt>
                <c:pt idx="10">
                  <c:v>3.9381412263334956E-2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1 vez al año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3"/>
              <c:layout>
                <c:manualLayout>
                  <c:x val="6.2870135547022183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6.2870135547022183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###0%</c:formatCode>
                <c:ptCount val="11"/>
                <c:pt idx="0">
                  <c:v>4.825181644749111E-2</c:v>
                </c:pt>
                <c:pt idx="1">
                  <c:v>5.7223780330668154E-2</c:v>
                </c:pt>
                <c:pt idx="3">
                  <c:v>4.0328315019178967E-2</c:v>
                </c:pt>
                <c:pt idx="4">
                  <c:v>3.2570976388447651E-2</c:v>
                </c:pt>
                <c:pt idx="6">
                  <c:v>0</c:v>
                </c:pt>
                <c:pt idx="7">
                  <c:v>2.5727421382038793E-2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6 Esporádicamente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0.30642615331898687</c:v>
                </c:pt>
                <c:pt idx="1">
                  <c:v>0.37346877653150051</c:v>
                </c:pt>
                <c:pt idx="3">
                  <c:v>0.40270695850808375</c:v>
                </c:pt>
                <c:pt idx="4">
                  <c:v>0.38759197545247398</c:v>
                </c:pt>
                <c:pt idx="6">
                  <c:v>0.30817500091967887</c:v>
                </c:pt>
                <c:pt idx="7">
                  <c:v>0.33839148399189972</c:v>
                </c:pt>
                <c:pt idx="9">
                  <c:v>0.41771320994592276</c:v>
                </c:pt>
                <c:pt idx="10">
                  <c:v>0.46780206553113607</c:v>
                </c:pt>
              </c:numCache>
            </c:numRef>
          </c:val>
        </c:ser>
        <c:gapWidth val="10"/>
        <c:overlap val="100"/>
        <c:axId val="119249536"/>
        <c:axId val="119267712"/>
      </c:barChart>
      <c:catAx>
        <c:axId val="11924953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9267712"/>
        <c:crosses val="autoZero"/>
        <c:auto val="1"/>
        <c:lblAlgn val="ctr"/>
        <c:lblOffset val="100"/>
      </c:catAx>
      <c:valAx>
        <c:axId val="119267712"/>
        <c:scaling>
          <c:orientation val="minMax"/>
        </c:scaling>
        <c:delete val="1"/>
        <c:axPos val="t"/>
        <c:numFmt formatCode="0%" sourceLinked="1"/>
        <c:tickLblPos val="none"/>
        <c:crossAx val="1192495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Diaria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0.3248534967988379</c:v>
                </c:pt>
                <c:pt idx="1">
                  <c:v>0.14398159214809275</c:v>
                </c:pt>
                <c:pt idx="3">
                  <c:v>0.3532739537256368</c:v>
                </c:pt>
                <c:pt idx="4">
                  <c:v>0.19372952374639341</c:v>
                </c:pt>
                <c:pt idx="6">
                  <c:v>0.34312070426565222</c:v>
                </c:pt>
                <c:pt idx="7">
                  <c:v>0.34464062113429106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 1 vez a la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0.3189613844067003</c:v>
                </c:pt>
                <c:pt idx="1">
                  <c:v>0.20904489762864839</c:v>
                </c:pt>
                <c:pt idx="3">
                  <c:v>0.32415779023847424</c:v>
                </c:pt>
                <c:pt idx="4">
                  <c:v>0.36670221280352516</c:v>
                </c:pt>
                <c:pt idx="6">
                  <c:v>9.3645447307362115E-2</c:v>
                </c:pt>
                <c:pt idx="7">
                  <c:v>0.25132906923698994</c:v>
                </c:pt>
                <c:pt idx="9">
                  <c:v>0.53349067044373877</c:v>
                </c:pt>
                <c:pt idx="10">
                  <c:v>0.37896035739644346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 1 vez cada 3 meses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6.7077501932527581E-2</c:v>
                </c:pt>
                <c:pt idx="1">
                  <c:v>0.20304045874101795</c:v>
                </c:pt>
                <c:pt idx="4">
                  <c:v>0.1644046594739659</c:v>
                </c:pt>
                <c:pt idx="6">
                  <c:v>0.28412182162553212</c:v>
                </c:pt>
                <c:pt idx="7">
                  <c:v>0.13882036347446824</c:v>
                </c:pt>
                <c:pt idx="9">
                  <c:v>0.31919485203501846</c:v>
                </c:pt>
                <c:pt idx="10">
                  <c:v>0.38544940830244773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 1 vez cada 6 meses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###0%</c:formatCode>
                <c:ptCount val="11"/>
                <c:pt idx="1">
                  <c:v>8.211301364275618E-2</c:v>
                </c:pt>
                <c:pt idx="4">
                  <c:v>9.4308281684214915E-2</c:v>
                </c:pt>
                <c:pt idx="7">
                  <c:v>0.11218274573295964</c:v>
                </c:pt>
                <c:pt idx="10">
                  <c:v>0.12693268938933591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1 vez al año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3"/>
              <c:layout>
                <c:manualLayout>
                  <c:x val="6.2870135547022183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6.2870135547022183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###0%</c:formatCode>
                <c:ptCount val="11"/>
                <c:pt idx="1">
                  <c:v>0.10650323003393955</c:v>
                </c:pt>
                <c:pt idx="7">
                  <c:v>6.5958091577177635E-2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6 Esporádicamente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0.28910761686193515</c:v>
                </c:pt>
                <c:pt idx="1">
                  <c:v>0.25531680780554711</c:v>
                </c:pt>
                <c:pt idx="3">
                  <c:v>0.32256825603589001</c:v>
                </c:pt>
                <c:pt idx="4">
                  <c:v>0.18085532229190041</c:v>
                </c:pt>
                <c:pt idx="6">
                  <c:v>0.27911202680145458</c:v>
                </c:pt>
                <c:pt idx="7">
                  <c:v>8.7069108844114493E-2</c:v>
                </c:pt>
                <c:pt idx="9">
                  <c:v>0.14731447752124402</c:v>
                </c:pt>
                <c:pt idx="10">
                  <c:v>0.10865754491177505</c:v>
                </c:pt>
              </c:numCache>
            </c:numRef>
          </c:val>
        </c:ser>
        <c:gapWidth val="10"/>
        <c:overlap val="100"/>
        <c:axId val="119518720"/>
        <c:axId val="119520256"/>
      </c:barChart>
      <c:catAx>
        <c:axId val="11951872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9520256"/>
        <c:crosses val="autoZero"/>
        <c:auto val="1"/>
        <c:lblAlgn val="ctr"/>
        <c:lblOffset val="100"/>
      </c:catAx>
      <c:valAx>
        <c:axId val="119520256"/>
        <c:scaling>
          <c:orientation val="minMax"/>
        </c:scaling>
        <c:delete val="1"/>
        <c:axPos val="t"/>
        <c:numFmt formatCode="0%" sourceLinked="1"/>
        <c:tickLblPos val="none"/>
        <c:crossAx val="1195187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Diaria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0.56857936298937473</c:v>
                </c:pt>
                <c:pt idx="1">
                  <c:v>0.43517897738690042</c:v>
                </c:pt>
                <c:pt idx="3">
                  <c:v>0.41759744059628723</c:v>
                </c:pt>
                <c:pt idx="4">
                  <c:v>0.2047122377822935</c:v>
                </c:pt>
                <c:pt idx="6">
                  <c:v>0.48709298973751886</c:v>
                </c:pt>
                <c:pt idx="7">
                  <c:v>0.40310762746609269</c:v>
                </c:pt>
                <c:pt idx="9">
                  <c:v>0.54255288371565735</c:v>
                </c:pt>
                <c:pt idx="10">
                  <c:v>0.47240216957785608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 1 vez a la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6.2653567824871914E-2</c:v>
                </c:pt>
                <c:pt idx="1">
                  <c:v>8.8221010014969167E-2</c:v>
                </c:pt>
                <c:pt idx="3">
                  <c:v>0.10796357696107908</c:v>
                </c:pt>
                <c:pt idx="4">
                  <c:v>5.7487306502945104E-2</c:v>
                </c:pt>
                <c:pt idx="6">
                  <c:v>0.12547675142075237</c:v>
                </c:pt>
                <c:pt idx="7">
                  <c:v>0.10760292959800002</c:v>
                </c:pt>
                <c:pt idx="9">
                  <c:v>0.18549290157597981</c:v>
                </c:pt>
                <c:pt idx="10">
                  <c:v>0.10384795456381225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 1 vez cada 3 meses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9.4299097543054544E-2</c:v>
                </c:pt>
                <c:pt idx="1">
                  <c:v>9.5889889967346695E-2</c:v>
                </c:pt>
                <c:pt idx="3">
                  <c:v>6.0012954974159122E-2</c:v>
                </c:pt>
                <c:pt idx="4">
                  <c:v>0.15295769141922758</c:v>
                </c:pt>
                <c:pt idx="6">
                  <c:v>3.3237750832104916E-2</c:v>
                </c:pt>
                <c:pt idx="7">
                  <c:v>7.6259511704258875E-2</c:v>
                </c:pt>
                <c:pt idx="9">
                  <c:v>1.9089626412105643E-2</c:v>
                </c:pt>
                <c:pt idx="10">
                  <c:v>5.8503356200655388E-2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 1 vez cada 6 meses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###0%</c:formatCode>
                <c:ptCount val="11"/>
                <c:pt idx="0">
                  <c:v>2.3207109136369232E-2</c:v>
                </c:pt>
                <c:pt idx="1">
                  <c:v>5.1642167670701102E-2</c:v>
                </c:pt>
                <c:pt idx="3">
                  <c:v>5.0400123152659064E-2</c:v>
                </c:pt>
                <c:pt idx="4">
                  <c:v>0.1108129829755263</c:v>
                </c:pt>
                <c:pt idx="6">
                  <c:v>6.904768313106411E-3</c:v>
                </c:pt>
                <c:pt idx="7">
                  <c:v>8.3317448722206432E-3</c:v>
                </c:pt>
                <c:pt idx="9">
                  <c:v>0</c:v>
                </c:pt>
                <c:pt idx="10">
                  <c:v>1.7009048116981743E-2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1 vez al año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3"/>
              <c:layout>
                <c:manualLayout>
                  <c:x val="6.2870135547022183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6.2870135547022183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###0%</c:formatCode>
                <c:ptCount val="11"/>
                <c:pt idx="0">
                  <c:v>2.9079378547178108E-2</c:v>
                </c:pt>
                <c:pt idx="1">
                  <c:v>2.9157428024261477E-2</c:v>
                </c:pt>
                <c:pt idx="3">
                  <c:v>2.3465095740299351E-2</c:v>
                </c:pt>
                <c:pt idx="4">
                  <c:v>0.11053941517441954</c:v>
                </c:pt>
                <c:pt idx="6">
                  <c:v>2.7745456774423815E-2</c:v>
                </c:pt>
                <c:pt idx="7">
                  <c:v>0.10032357882118854</c:v>
                </c:pt>
                <c:pt idx="9">
                  <c:v>0</c:v>
                </c:pt>
                <c:pt idx="10">
                  <c:v>6.2562205473399302E-2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6 Esporádicamente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0.22218148395915197</c:v>
                </c:pt>
                <c:pt idx="1">
                  <c:v>0.29991052693582293</c:v>
                </c:pt>
                <c:pt idx="3">
                  <c:v>0.34056080857551618</c:v>
                </c:pt>
                <c:pt idx="4">
                  <c:v>0.36349036614558888</c:v>
                </c:pt>
                <c:pt idx="6">
                  <c:v>0.31954228292209458</c:v>
                </c:pt>
                <c:pt idx="7">
                  <c:v>0.30437460753824108</c:v>
                </c:pt>
                <c:pt idx="9">
                  <c:v>0.25286458829625713</c:v>
                </c:pt>
                <c:pt idx="10">
                  <c:v>0.28567526606729582</c:v>
                </c:pt>
              </c:numCache>
            </c:numRef>
          </c:val>
        </c:ser>
        <c:gapWidth val="10"/>
        <c:overlap val="100"/>
        <c:axId val="119569792"/>
        <c:axId val="119096448"/>
      </c:barChart>
      <c:catAx>
        <c:axId val="119569792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9096448"/>
        <c:crosses val="autoZero"/>
        <c:auto val="1"/>
        <c:lblAlgn val="ctr"/>
        <c:lblOffset val="100"/>
      </c:catAx>
      <c:valAx>
        <c:axId val="119096448"/>
        <c:scaling>
          <c:orientation val="minMax"/>
        </c:scaling>
        <c:delete val="1"/>
        <c:axPos val="t"/>
        <c:numFmt formatCode="0%" sourceLinked="1"/>
        <c:tickLblPos val="none"/>
        <c:crossAx val="1195697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Diaria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0.52156784548261548</c:v>
                </c:pt>
                <c:pt idx="1">
                  <c:v>0.38536375809140044</c:v>
                </c:pt>
                <c:pt idx="3">
                  <c:v>0.43548166577326336</c:v>
                </c:pt>
                <c:pt idx="4">
                  <c:v>0.29594622452693825</c:v>
                </c:pt>
                <c:pt idx="6">
                  <c:v>0.42141710054986914</c:v>
                </c:pt>
                <c:pt idx="7">
                  <c:v>0.45345001464904738</c:v>
                </c:pt>
                <c:pt idx="9">
                  <c:v>0.51294784129039761</c:v>
                </c:pt>
                <c:pt idx="10">
                  <c:v>0.51819971969286793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 1 vez a la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9.3957089387646478E-2</c:v>
                </c:pt>
                <c:pt idx="1">
                  <c:v>0.10808277947107627</c:v>
                </c:pt>
                <c:pt idx="3">
                  <c:v>0.17578750610228486</c:v>
                </c:pt>
                <c:pt idx="4">
                  <c:v>0.12343529615635669</c:v>
                </c:pt>
                <c:pt idx="6">
                  <c:v>0.14527232607822196</c:v>
                </c:pt>
                <c:pt idx="7">
                  <c:v>7.3259240785311416E-2</c:v>
                </c:pt>
                <c:pt idx="9">
                  <c:v>0.13782752919731631</c:v>
                </c:pt>
                <c:pt idx="10">
                  <c:v>6.3704514762770295E-2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 1 vez cada 3 meses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9.8020977804145037E-2</c:v>
                </c:pt>
                <c:pt idx="1">
                  <c:v>9.39031066589327E-2</c:v>
                </c:pt>
                <c:pt idx="3">
                  <c:v>2.5191169332422107E-2</c:v>
                </c:pt>
                <c:pt idx="4">
                  <c:v>4.4314465384463583E-2</c:v>
                </c:pt>
                <c:pt idx="6">
                  <c:v>1.1241152165297766E-2</c:v>
                </c:pt>
                <c:pt idx="7">
                  <c:v>5.6000957346153783E-2</c:v>
                </c:pt>
                <c:pt idx="9">
                  <c:v>2.3883774162932313E-2</c:v>
                </c:pt>
                <c:pt idx="10">
                  <c:v>4.8902669387264959E-2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 1 vez cada 6 meses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6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###0%</c:formatCode>
                <c:ptCount val="11"/>
                <c:pt idx="1">
                  <c:v>8.3142111378269504E-2</c:v>
                </c:pt>
                <c:pt idx="3">
                  <c:v>9.0309743843026716E-2</c:v>
                </c:pt>
                <c:pt idx="4">
                  <c:v>6.6229714317120367E-2</c:v>
                </c:pt>
                <c:pt idx="6">
                  <c:v>6.0020299500569987E-2</c:v>
                </c:pt>
                <c:pt idx="7">
                  <c:v>1.738430258089806E-2</c:v>
                </c:pt>
                <c:pt idx="9">
                  <c:v>1.2026842761745617E-2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1 vez al año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3"/>
              <c:layout>
                <c:manualLayout>
                  <c:x val="6.2870135547022183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6.2870135547022183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###0%</c:formatCode>
                <c:ptCount val="11"/>
                <c:pt idx="0">
                  <c:v>1.4485145391686478E-2</c:v>
                </c:pt>
                <c:pt idx="1">
                  <c:v>3.4748218687736802E-2</c:v>
                </c:pt>
                <c:pt idx="4">
                  <c:v>7.2732753395906596E-2</c:v>
                </c:pt>
                <c:pt idx="6">
                  <c:v>8.1197317186719412E-3</c:v>
                </c:pt>
                <c:pt idx="7">
                  <c:v>6.442861347447891E-2</c:v>
                </c:pt>
                <c:pt idx="9">
                  <c:v>1.7387004991794564E-2</c:v>
                </c:pt>
                <c:pt idx="10">
                  <c:v>4.3231494100892373E-2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6 Esporádicamente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0.26786065584995866</c:v>
                </c:pt>
                <c:pt idx="1">
                  <c:v>0.29476002571258481</c:v>
                </c:pt>
                <c:pt idx="3">
                  <c:v>0.273229914949005</c:v>
                </c:pt>
                <c:pt idx="4">
                  <c:v>0.39734154621921508</c:v>
                </c:pt>
                <c:pt idx="6">
                  <c:v>0.35392938998737083</c:v>
                </c:pt>
                <c:pt idx="7">
                  <c:v>0.33547687116411201</c:v>
                </c:pt>
                <c:pt idx="9">
                  <c:v>0.29592700759581436</c:v>
                </c:pt>
                <c:pt idx="10">
                  <c:v>0.32596160205620467</c:v>
                </c:pt>
              </c:numCache>
            </c:numRef>
          </c:val>
        </c:ser>
        <c:gapWidth val="10"/>
        <c:overlap val="100"/>
        <c:axId val="119876992"/>
        <c:axId val="119895168"/>
      </c:barChart>
      <c:catAx>
        <c:axId val="119876992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9895168"/>
        <c:crosses val="autoZero"/>
        <c:auto val="1"/>
        <c:lblAlgn val="ctr"/>
        <c:lblOffset val="100"/>
      </c:catAx>
      <c:valAx>
        <c:axId val="119895168"/>
        <c:scaling>
          <c:orientation val="minMax"/>
        </c:scaling>
        <c:delete val="1"/>
        <c:axPos val="t"/>
        <c:numFmt formatCode="0%" sourceLinked="1"/>
        <c:tickLblPos val="none"/>
        <c:crossAx val="1198769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1 Diaria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Hoja1!$B$2:$B$12</c:f>
              <c:numCache>
                <c:formatCode>###0%</c:formatCode>
                <c:ptCount val="11"/>
                <c:pt idx="0">
                  <c:v>0.49325317622073278</c:v>
                </c:pt>
                <c:pt idx="1">
                  <c:v>0.55012612313512554</c:v>
                </c:pt>
                <c:pt idx="3">
                  <c:v>0.518737883669943</c:v>
                </c:pt>
                <c:pt idx="4">
                  <c:v>0.26303416556600484</c:v>
                </c:pt>
                <c:pt idx="6">
                  <c:v>0.53524873288071395</c:v>
                </c:pt>
                <c:pt idx="7">
                  <c:v>0.30786960184865619</c:v>
                </c:pt>
                <c:pt idx="9">
                  <c:v>0.52606256360478731</c:v>
                </c:pt>
                <c:pt idx="10">
                  <c:v>0.43908670577133346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 1 vez a la semana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Hoja1!$C$2:$C$12</c:f>
              <c:numCache>
                <c:formatCode>###0%</c:formatCode>
                <c:ptCount val="11"/>
                <c:pt idx="0">
                  <c:v>0.11343295224639607</c:v>
                </c:pt>
                <c:pt idx="1">
                  <c:v>7.8282078512483103E-2</c:v>
                </c:pt>
                <c:pt idx="3">
                  <c:v>0.12391159521072211</c:v>
                </c:pt>
                <c:pt idx="4">
                  <c:v>0.12303287501834198</c:v>
                </c:pt>
                <c:pt idx="6">
                  <c:v>0.25353071584343378</c:v>
                </c:pt>
                <c:pt idx="7">
                  <c:v>0.15844532199484668</c:v>
                </c:pt>
                <c:pt idx="9">
                  <c:v>6.7550480574493074E-2</c:v>
                </c:pt>
                <c:pt idx="10">
                  <c:v>0.12240029264129429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3 1 vez cada 3 meses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Hoja1!$D$2:$D$12</c:f>
              <c:numCache>
                <c:formatCode>###0%</c:formatCode>
                <c:ptCount val="11"/>
                <c:pt idx="0">
                  <c:v>0.17057251316616159</c:v>
                </c:pt>
                <c:pt idx="1">
                  <c:v>0.14383520273039663</c:v>
                </c:pt>
                <c:pt idx="4">
                  <c:v>0.15109648816763377</c:v>
                </c:pt>
                <c:pt idx="7">
                  <c:v>0.11764032321416604</c:v>
                </c:pt>
                <c:pt idx="10">
                  <c:v>0.18155037926700754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4 1 vez cada 6 meses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Hoja1!$E$2:$E$12</c:f>
              <c:numCache>
                <c:formatCode>###0%</c:formatCode>
                <c:ptCount val="11"/>
                <c:pt idx="1">
                  <c:v>9.8287263180589945E-2</c:v>
                </c:pt>
                <c:pt idx="4">
                  <c:v>7.76969332907156E-2</c:v>
                </c:pt>
                <c:pt idx="7">
                  <c:v>7.010411370237031E-2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5 1 vez al año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3"/>
              <c:layout>
                <c:manualLayout>
                  <c:x val="6.2870135547022183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6.2870135547022183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6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Hoja1!$F$2:$F$12</c:f>
              <c:numCache>
                <c:formatCode>###0%</c:formatCode>
                <c:ptCount val="11"/>
                <c:pt idx="1">
                  <c:v>9.9171783184599627E-2</c:v>
                </c:pt>
                <c:pt idx="4">
                  <c:v>0.27463486333100173</c:v>
                </c:pt>
                <c:pt idx="7">
                  <c:v>0.1548217689285355</c:v>
                </c:pt>
                <c:pt idx="9">
                  <c:v>0.12046091905731054</c:v>
                </c:pt>
                <c:pt idx="10">
                  <c:v>2.5803505885281561E-2</c:v>
                </c:pt>
              </c:numCache>
            </c:numRef>
          </c:val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6 Esporádicamente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bg1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Hoja1!$G$2:$G$12</c:f>
              <c:numCache>
                <c:formatCode>###0%</c:formatCode>
                <c:ptCount val="11"/>
                <c:pt idx="0">
                  <c:v>0.22274135836670969</c:v>
                </c:pt>
                <c:pt idx="1">
                  <c:v>3.0297549256805761E-2</c:v>
                </c:pt>
                <c:pt idx="3">
                  <c:v>0.35735052111933546</c:v>
                </c:pt>
                <c:pt idx="4">
                  <c:v>0.11050467462630342</c:v>
                </c:pt>
                <c:pt idx="6">
                  <c:v>0.21122055127585218</c:v>
                </c:pt>
                <c:pt idx="7">
                  <c:v>0.19111887031142641</c:v>
                </c:pt>
                <c:pt idx="9">
                  <c:v>0.2859260367634095</c:v>
                </c:pt>
                <c:pt idx="10">
                  <c:v>0.23115911643508347</c:v>
                </c:pt>
              </c:numCache>
            </c:numRef>
          </c:val>
        </c:ser>
        <c:gapWidth val="10"/>
        <c:overlap val="100"/>
        <c:axId val="119765248"/>
        <c:axId val="119787520"/>
      </c:barChart>
      <c:catAx>
        <c:axId val="11976524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19787520"/>
        <c:crosses val="autoZero"/>
        <c:auto val="1"/>
        <c:lblAlgn val="ctr"/>
        <c:lblOffset val="100"/>
      </c:catAx>
      <c:valAx>
        <c:axId val="119787520"/>
        <c:scaling>
          <c:orientation val="minMax"/>
        </c:scaling>
        <c:delete val="1"/>
        <c:axPos val="t"/>
        <c:numFmt formatCode="0%" sourceLinked="1"/>
        <c:tickLblPos val="none"/>
        <c:crossAx val="1197652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37130488365"/>
          <c:h val="0.95888346301575467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ES" sz="90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Hoja1!$A$2:$A$26</c:f>
              <c:strCache>
                <c:ptCount val="25"/>
                <c:pt idx="0">
                  <c:v>No Recuerda</c:v>
                </c:pt>
                <c:pt idx="1">
                  <c:v>Ninguna</c:v>
                </c:pt>
                <c:pt idx="2">
                  <c:v>Notaria</c:v>
                </c:pt>
                <c:pt idx="3">
                  <c:v>No responde</c:v>
                </c:pt>
                <c:pt idx="4">
                  <c:v>Otros </c:v>
                </c:pt>
                <c:pt idx="5">
                  <c:v>Dnp</c:v>
                </c:pt>
                <c:pt idx="6">
                  <c:v>Gobierno en linea</c:v>
                </c:pt>
                <c:pt idx="7">
                  <c:v>Secretaria de Movilidad</c:v>
                </c:pt>
                <c:pt idx="8">
                  <c:v>Ministerio de Transporte</c:v>
                </c:pt>
                <c:pt idx="9">
                  <c:v>Ministerio de Educación</c:v>
                </c:pt>
                <c:pt idx="10">
                  <c:v>Entidades de Salud</c:v>
                </c:pt>
                <c:pt idx="11">
                  <c:v>Icfes</c:v>
                </c:pt>
                <c:pt idx="12">
                  <c:v>EPS</c:v>
                </c:pt>
                <c:pt idx="13">
                  <c:v>Universidades</c:v>
                </c:pt>
                <c:pt idx="14">
                  <c:v>Gobernación</c:v>
                </c:pt>
                <c:pt idx="15">
                  <c:v>Servicios Publicos</c:v>
                </c:pt>
                <c:pt idx="16">
                  <c:v>ICETEX</c:v>
                </c:pt>
                <c:pt idx="17">
                  <c:v>Sisben</c:v>
                </c:pt>
                <c:pt idx="18">
                  <c:v>Alcaldias</c:v>
                </c:pt>
                <c:pt idx="19">
                  <c:v>Contraloria</c:v>
                </c:pt>
                <c:pt idx="20">
                  <c:v>Procuraduria</c:v>
                </c:pt>
                <c:pt idx="21">
                  <c:v>Sena</c:v>
                </c:pt>
                <c:pt idx="22">
                  <c:v>Registraduria</c:v>
                </c:pt>
                <c:pt idx="23">
                  <c:v>DIAN/ RUT</c:v>
                </c:pt>
                <c:pt idx="24">
                  <c:v>Policia/ DAS</c:v>
                </c:pt>
              </c:strCache>
            </c:strRef>
          </c:cat>
          <c:val>
            <c:numRef>
              <c:f>Hoja1!$B$2:$B$26</c:f>
              <c:numCache>
                <c:formatCode>###0%</c:formatCode>
                <c:ptCount val="25"/>
                <c:pt idx="0">
                  <c:v>0</c:v>
                </c:pt>
                <c:pt idx="1">
                  <c:v>3.9984862901598136E-3</c:v>
                </c:pt>
                <c:pt idx="2">
                  <c:v>2.0126163910581966E-2</c:v>
                </c:pt>
                <c:pt idx="3">
                  <c:v>7.8146452958447896E-2</c:v>
                </c:pt>
                <c:pt idx="4">
                  <c:v>0.42281681069026256</c:v>
                </c:pt>
                <c:pt idx="5">
                  <c:v>2.194471700420644E-2</c:v>
                </c:pt>
                <c:pt idx="6">
                  <c:v>2.2395491349878508E-2</c:v>
                </c:pt>
                <c:pt idx="7">
                  <c:v>2.4582355435457382E-2</c:v>
                </c:pt>
                <c:pt idx="8">
                  <c:v>2.6806782033743152E-2</c:v>
                </c:pt>
                <c:pt idx="9">
                  <c:v>2.7732845788022268E-2</c:v>
                </c:pt>
                <c:pt idx="10">
                  <c:v>2.7853957335228996E-2</c:v>
                </c:pt>
                <c:pt idx="11">
                  <c:v>2.8308080129108733E-2</c:v>
                </c:pt>
                <c:pt idx="12">
                  <c:v>3.5676837219017765E-2</c:v>
                </c:pt>
                <c:pt idx="13">
                  <c:v>3.80170119488508E-2</c:v>
                </c:pt>
                <c:pt idx="14">
                  <c:v>4.0583299234495433E-2</c:v>
                </c:pt>
                <c:pt idx="15">
                  <c:v>4.1596639540968289E-2</c:v>
                </c:pt>
                <c:pt idx="16">
                  <c:v>4.39482801388099E-2</c:v>
                </c:pt>
                <c:pt idx="17">
                  <c:v>6.4764737362693517E-2</c:v>
                </c:pt>
                <c:pt idx="18">
                  <c:v>7.8493935578202376E-2</c:v>
                </c:pt>
                <c:pt idx="19">
                  <c:v>0.10284185152812761</c:v>
                </c:pt>
                <c:pt idx="20">
                  <c:v>0.12625382636987267</c:v>
                </c:pt>
                <c:pt idx="21">
                  <c:v>0.13332447953546392</c:v>
                </c:pt>
                <c:pt idx="22">
                  <c:v>0.15850999410619351</c:v>
                </c:pt>
                <c:pt idx="23">
                  <c:v>0.16077761598244508</c:v>
                </c:pt>
                <c:pt idx="24">
                  <c:v>0.16192698171854147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ES" sz="90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Hoja1!$A$2:$A$26</c:f>
              <c:strCache>
                <c:ptCount val="25"/>
                <c:pt idx="0">
                  <c:v>No Recuerda</c:v>
                </c:pt>
                <c:pt idx="1">
                  <c:v>Ninguna</c:v>
                </c:pt>
                <c:pt idx="2">
                  <c:v>Notaria</c:v>
                </c:pt>
                <c:pt idx="3">
                  <c:v>No responde</c:v>
                </c:pt>
                <c:pt idx="4">
                  <c:v>Otros </c:v>
                </c:pt>
                <c:pt idx="5">
                  <c:v>Dnp</c:v>
                </c:pt>
                <c:pt idx="6">
                  <c:v>Gobierno en linea</c:v>
                </c:pt>
                <c:pt idx="7">
                  <c:v>Secretaria de Movilidad</c:v>
                </c:pt>
                <c:pt idx="8">
                  <c:v>Ministerio de Transporte</c:v>
                </c:pt>
                <c:pt idx="9">
                  <c:v>Ministerio de Educación</c:v>
                </c:pt>
                <c:pt idx="10">
                  <c:v>Entidades de Salud</c:v>
                </c:pt>
                <c:pt idx="11">
                  <c:v>Icfes</c:v>
                </c:pt>
                <c:pt idx="12">
                  <c:v>EPS</c:v>
                </c:pt>
                <c:pt idx="13">
                  <c:v>Universidades</c:v>
                </c:pt>
                <c:pt idx="14">
                  <c:v>Gobernación</c:v>
                </c:pt>
                <c:pt idx="15">
                  <c:v>Servicios Publicos</c:v>
                </c:pt>
                <c:pt idx="16">
                  <c:v>ICETEX</c:v>
                </c:pt>
                <c:pt idx="17">
                  <c:v>Sisben</c:v>
                </c:pt>
                <c:pt idx="18">
                  <c:v>Alcaldias</c:v>
                </c:pt>
                <c:pt idx="19">
                  <c:v>Contraloria</c:v>
                </c:pt>
                <c:pt idx="20">
                  <c:v>Procuraduria</c:v>
                </c:pt>
                <c:pt idx="21">
                  <c:v>Sena</c:v>
                </c:pt>
                <c:pt idx="22">
                  <c:v>Registraduria</c:v>
                </c:pt>
                <c:pt idx="23">
                  <c:v>DIAN/ RUT</c:v>
                </c:pt>
                <c:pt idx="24">
                  <c:v>Policia/ DAS</c:v>
                </c:pt>
              </c:strCache>
            </c:strRef>
          </c:cat>
          <c:val>
            <c:numRef>
              <c:f>Hoja1!$C$2:$C$26</c:f>
              <c:numCache>
                <c:formatCode>###0%</c:formatCode>
                <c:ptCount val="25"/>
                <c:pt idx="0">
                  <c:v>2.2027311279506329E-2</c:v>
                </c:pt>
                <c:pt idx="1">
                  <c:v>5.7079247210536942E-2</c:v>
                </c:pt>
                <c:pt idx="2">
                  <c:v>1.8345311189993808E-2</c:v>
                </c:pt>
                <c:pt idx="3">
                  <c:v>8.3153602038018477E-3</c:v>
                </c:pt>
                <c:pt idx="4">
                  <c:v>0.26434806944969785</c:v>
                </c:pt>
                <c:pt idx="6">
                  <c:v>1.8945345250790484E-2</c:v>
                </c:pt>
                <c:pt idx="7">
                  <c:v>2.349648486815728E-2</c:v>
                </c:pt>
                <c:pt idx="8">
                  <c:v>3.0225556080739596E-2</c:v>
                </c:pt>
                <c:pt idx="9">
                  <c:v>3.8927087756016811E-2</c:v>
                </c:pt>
                <c:pt idx="10">
                  <c:v>2.877350502446533E-2</c:v>
                </c:pt>
                <c:pt idx="12">
                  <c:v>1.8064026872712111E-2</c:v>
                </c:pt>
                <c:pt idx="13">
                  <c:v>1.2007002483610106E-2</c:v>
                </c:pt>
                <c:pt idx="14">
                  <c:v>3.820275084440497E-2</c:v>
                </c:pt>
                <c:pt idx="15">
                  <c:v>3.1023002047936676E-2</c:v>
                </c:pt>
                <c:pt idx="16">
                  <c:v>2.4637619957682932E-2</c:v>
                </c:pt>
                <c:pt idx="17">
                  <c:v>3.6461225413164065E-2</c:v>
                </c:pt>
                <c:pt idx="18">
                  <c:v>0.1473604753309769</c:v>
                </c:pt>
                <c:pt idx="19">
                  <c:v>6.2458011224134524E-2</c:v>
                </c:pt>
                <c:pt idx="20">
                  <c:v>9.779961050617493E-2</c:v>
                </c:pt>
                <c:pt idx="21">
                  <c:v>6.943801565636723E-2</c:v>
                </c:pt>
                <c:pt idx="22">
                  <c:v>0.1656000519851881</c:v>
                </c:pt>
                <c:pt idx="23">
                  <c:v>0.12345585961004857</c:v>
                </c:pt>
                <c:pt idx="24">
                  <c:v>7.4151129742643554E-2</c:v>
                </c:pt>
              </c:numCache>
            </c:numRef>
          </c:val>
        </c:ser>
        <c:gapWidth val="10"/>
        <c:axId val="114612480"/>
        <c:axId val="111456256"/>
      </c:barChart>
      <c:catAx>
        <c:axId val="114612480"/>
        <c:scaling>
          <c:orientation val="minMax"/>
        </c:scaling>
        <c:axPos val="l"/>
        <c:numFmt formatCode="General" sourceLinked="0"/>
        <c:tickLblPos val="nextTo"/>
        <c:txPr>
          <a:bodyPr/>
          <a:lstStyle/>
          <a:p>
            <a:pPr>
              <a:defRPr lang="es-ES" sz="1000"/>
            </a:pPr>
            <a:endParaRPr lang="es-CO"/>
          </a:p>
        </c:txPr>
        <c:crossAx val="111456256"/>
        <c:crosses val="autoZero"/>
        <c:auto val="1"/>
        <c:lblAlgn val="ctr"/>
        <c:lblOffset val="100"/>
      </c:catAx>
      <c:valAx>
        <c:axId val="111456256"/>
        <c:scaling>
          <c:orientation val="minMax"/>
        </c:scaling>
        <c:delete val="1"/>
        <c:axPos val="b"/>
        <c:numFmt formatCode="###0%" sourceLinked="1"/>
        <c:tickLblPos val="nextTo"/>
        <c:crossAx val="1146124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>
          <a:ln>
            <a:noFill/>
          </a:ln>
          <a:solidFill>
            <a:schemeClr val="tx2">
              <a:lumMod val="75000"/>
            </a:schemeClr>
          </a:solidFill>
        </a:defRPr>
      </a:pPr>
      <a:endParaRPr lang="es-CO"/>
    </a:p>
  </c:txPr>
  <c:externalData r:id="rId1"/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47425740740740741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Hoja1!$A$2:$A$14</c:f>
              <c:strCache>
                <c:ptCount val="13"/>
                <c:pt idx="0">
                  <c:v>Policia/ DAS</c:v>
                </c:pt>
                <c:pt idx="1">
                  <c:v>DIAN/ RUT</c:v>
                </c:pt>
                <c:pt idx="2">
                  <c:v>Registraduria</c:v>
                </c:pt>
                <c:pt idx="3">
                  <c:v>Sena</c:v>
                </c:pt>
                <c:pt idx="4">
                  <c:v>Procuraduria</c:v>
                </c:pt>
                <c:pt idx="5">
                  <c:v>Contraloria</c:v>
                </c:pt>
                <c:pt idx="6">
                  <c:v>Alcaldias</c:v>
                </c:pt>
                <c:pt idx="7">
                  <c:v>Sisben</c:v>
                </c:pt>
                <c:pt idx="8">
                  <c:v>ICETEX</c:v>
                </c:pt>
                <c:pt idx="9">
                  <c:v>Servicios Publicos</c:v>
                </c:pt>
                <c:pt idx="10">
                  <c:v>Gobernación</c:v>
                </c:pt>
                <c:pt idx="11">
                  <c:v>Universidades</c:v>
                </c:pt>
                <c:pt idx="12">
                  <c:v>EPS</c:v>
                </c:pt>
              </c:strCache>
            </c:strRef>
          </c:cat>
          <c:val>
            <c:numRef>
              <c:f>Hoja1!$B$2:$B$14</c:f>
              <c:numCache>
                <c:formatCode>###0.0%</c:formatCode>
                <c:ptCount val="13"/>
                <c:pt idx="1">
                  <c:v>0.27066679848132813</c:v>
                </c:pt>
                <c:pt idx="2">
                  <c:v>0.25659720561705535</c:v>
                </c:pt>
                <c:pt idx="4">
                  <c:v>0.14161569532629217</c:v>
                </c:pt>
                <c:pt idx="5">
                  <c:v>8.9989004554015303E-2</c:v>
                </c:pt>
                <c:pt idx="6">
                  <c:v>7.4933912244641326E-2</c:v>
                </c:pt>
                <c:pt idx="8">
                  <c:v>3.0990236079435556E-2</c:v>
                </c:pt>
                <c:pt idx="10">
                  <c:v>1.7837550865507097E-2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Hoja1!$A$2:$A$14</c:f>
              <c:strCache>
                <c:ptCount val="13"/>
                <c:pt idx="0">
                  <c:v>Policia/ DAS</c:v>
                </c:pt>
                <c:pt idx="1">
                  <c:v>DIAN/ RUT</c:v>
                </c:pt>
                <c:pt idx="2">
                  <c:v>Registraduria</c:v>
                </c:pt>
                <c:pt idx="3">
                  <c:v>Sena</c:v>
                </c:pt>
                <c:pt idx="4">
                  <c:v>Procuraduria</c:v>
                </c:pt>
                <c:pt idx="5">
                  <c:v>Contraloria</c:v>
                </c:pt>
                <c:pt idx="6">
                  <c:v>Alcaldias</c:v>
                </c:pt>
                <c:pt idx="7">
                  <c:v>Sisben</c:v>
                </c:pt>
                <c:pt idx="8">
                  <c:v>ICETEX</c:v>
                </c:pt>
                <c:pt idx="9">
                  <c:v>Servicios Publicos</c:v>
                </c:pt>
                <c:pt idx="10">
                  <c:v>Gobernación</c:v>
                </c:pt>
                <c:pt idx="11">
                  <c:v>Universidades</c:v>
                </c:pt>
                <c:pt idx="12">
                  <c:v>EPS</c:v>
                </c:pt>
              </c:strCache>
            </c:strRef>
          </c:cat>
          <c:val>
            <c:numRef>
              <c:f>Hoja1!$C$2:$C$14</c:f>
              <c:numCache>
                <c:formatCode>###0%</c:formatCode>
                <c:ptCount val="13"/>
                <c:pt idx="0" formatCode="###0.0%">
                  <c:v>8.8006123978271983E-2</c:v>
                </c:pt>
                <c:pt idx="1">
                  <c:v>0.27765789578064715</c:v>
                </c:pt>
                <c:pt idx="2">
                  <c:v>0.10689135032665573</c:v>
                </c:pt>
                <c:pt idx="3">
                  <c:v>0.10226244731906797</c:v>
                </c:pt>
                <c:pt idx="4">
                  <c:v>0.39435463435195306</c:v>
                </c:pt>
                <c:pt idx="5">
                  <c:v>0.18226030938788079</c:v>
                </c:pt>
                <c:pt idx="6">
                  <c:v>3.4843486539177689E-2</c:v>
                </c:pt>
                <c:pt idx="7">
                  <c:v>0</c:v>
                </c:pt>
                <c:pt idx="8">
                  <c:v>3.5086175742500322E-2</c:v>
                </c:pt>
                <c:pt idx="10">
                  <c:v>1.2074103235322648E-2</c:v>
                </c:pt>
                <c:pt idx="12">
                  <c:v>0.12173829802753508</c:v>
                </c:pt>
              </c:numCache>
            </c:numRef>
          </c:val>
        </c:ser>
        <c:gapWidth val="10"/>
        <c:axId val="120868864"/>
        <c:axId val="120870400"/>
      </c:barChart>
      <c:catAx>
        <c:axId val="120868864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tx2"/>
                </a:solidFill>
              </a:defRPr>
            </a:pPr>
            <a:endParaRPr lang="es-CO"/>
          </a:p>
        </c:txPr>
        <c:crossAx val="120870400"/>
        <c:crosses val="autoZero"/>
        <c:auto val="1"/>
        <c:lblAlgn val="ctr"/>
        <c:lblOffset val="100"/>
      </c:catAx>
      <c:valAx>
        <c:axId val="120870400"/>
        <c:scaling>
          <c:orientation val="minMax"/>
          <c:max val="0.4"/>
        </c:scaling>
        <c:delete val="1"/>
        <c:axPos val="t"/>
        <c:numFmt formatCode="General" sourceLinked="1"/>
        <c:tickLblPos val="none"/>
        <c:crossAx val="1208688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Hoja1!$A$2:$A$14</c:f>
              <c:strCache>
                <c:ptCount val="13"/>
                <c:pt idx="0">
                  <c:v>Policia/ DAS</c:v>
                </c:pt>
                <c:pt idx="1">
                  <c:v>DIAN/ RUT</c:v>
                </c:pt>
                <c:pt idx="2">
                  <c:v>Registraduria</c:v>
                </c:pt>
                <c:pt idx="3">
                  <c:v>Sena</c:v>
                </c:pt>
                <c:pt idx="4">
                  <c:v>Procuraduria</c:v>
                </c:pt>
                <c:pt idx="5">
                  <c:v>Contraloria</c:v>
                </c:pt>
                <c:pt idx="6">
                  <c:v>Alcaldias</c:v>
                </c:pt>
                <c:pt idx="7">
                  <c:v>Sisben</c:v>
                </c:pt>
                <c:pt idx="8">
                  <c:v>ICETEX</c:v>
                </c:pt>
                <c:pt idx="9">
                  <c:v>Servicios Publicos</c:v>
                </c:pt>
                <c:pt idx="10">
                  <c:v>Gobernación</c:v>
                </c:pt>
                <c:pt idx="11">
                  <c:v>Universidades</c:v>
                </c:pt>
                <c:pt idx="12">
                  <c:v>EPS</c:v>
                </c:pt>
              </c:strCache>
            </c:strRef>
          </c:cat>
          <c:val>
            <c:numRef>
              <c:f>Hoja1!$B$2:$B$14</c:f>
              <c:numCache>
                <c:formatCode>###0%</c:formatCode>
                <c:ptCount val="13"/>
                <c:pt idx="0">
                  <c:v>0.10380610683332486</c:v>
                </c:pt>
                <c:pt idx="1">
                  <c:v>0.12781673993571877</c:v>
                </c:pt>
                <c:pt idx="2">
                  <c:v>0.20107685559909674</c:v>
                </c:pt>
                <c:pt idx="3">
                  <c:v>4.6069073260172622E-2</c:v>
                </c:pt>
                <c:pt idx="4">
                  <c:v>0.17398727615547027</c:v>
                </c:pt>
                <c:pt idx="5">
                  <c:v>0.10887920359992465</c:v>
                </c:pt>
                <c:pt idx="6">
                  <c:v>0.1281283379308775</c:v>
                </c:pt>
                <c:pt idx="7">
                  <c:v>2.644625066326484E-2</c:v>
                </c:pt>
                <c:pt idx="9">
                  <c:v>1.0316513859829962E-2</c:v>
                </c:pt>
                <c:pt idx="10">
                  <c:v>5.9315704592834688E-2</c:v>
                </c:pt>
                <c:pt idx="11">
                  <c:v>1.3232848630407063E-3</c:v>
                </c:pt>
                <c:pt idx="12">
                  <c:v>2.1547207461864556E-2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Hoja1!$A$2:$A$14</c:f>
              <c:strCache>
                <c:ptCount val="13"/>
                <c:pt idx="0">
                  <c:v>Policia/ DAS</c:v>
                </c:pt>
                <c:pt idx="1">
                  <c:v>DIAN/ RUT</c:v>
                </c:pt>
                <c:pt idx="2">
                  <c:v>Registraduria</c:v>
                </c:pt>
                <c:pt idx="3">
                  <c:v>Sena</c:v>
                </c:pt>
                <c:pt idx="4">
                  <c:v>Procuraduria</c:v>
                </c:pt>
                <c:pt idx="5">
                  <c:v>Contraloria</c:v>
                </c:pt>
                <c:pt idx="6">
                  <c:v>Alcaldias</c:v>
                </c:pt>
                <c:pt idx="7">
                  <c:v>Sisben</c:v>
                </c:pt>
                <c:pt idx="8">
                  <c:v>ICETEX</c:v>
                </c:pt>
                <c:pt idx="9">
                  <c:v>Servicios Publicos</c:v>
                </c:pt>
                <c:pt idx="10">
                  <c:v>Gobernación</c:v>
                </c:pt>
                <c:pt idx="11">
                  <c:v>Universidades</c:v>
                </c:pt>
                <c:pt idx="12">
                  <c:v>EPS</c:v>
                </c:pt>
              </c:strCache>
            </c:strRef>
          </c:cat>
          <c:val>
            <c:numRef>
              <c:f>Hoja1!$C$2:$C$14</c:f>
              <c:numCache>
                <c:formatCode>###0%</c:formatCode>
                <c:ptCount val="13"/>
                <c:pt idx="0">
                  <c:v>0.21616914783738947</c:v>
                </c:pt>
                <c:pt idx="1">
                  <c:v>0.16751842922090593</c:v>
                </c:pt>
                <c:pt idx="2">
                  <c:v>0.23025504428161714</c:v>
                </c:pt>
                <c:pt idx="3">
                  <c:v>0.11931853276034773</c:v>
                </c:pt>
                <c:pt idx="4">
                  <c:v>0.14064888937818956</c:v>
                </c:pt>
                <c:pt idx="5">
                  <c:v>8.6206856104633869E-2</c:v>
                </c:pt>
                <c:pt idx="6">
                  <c:v>0.11664669764182922</c:v>
                </c:pt>
                <c:pt idx="7">
                  <c:v>3.4725406721644099E-2</c:v>
                </c:pt>
                <c:pt idx="8">
                  <c:v>4.7976122100668692E-2</c:v>
                </c:pt>
                <c:pt idx="9">
                  <c:v>9.4680789072913579E-2</c:v>
                </c:pt>
                <c:pt idx="10">
                  <c:v>3.6998070039229211E-2</c:v>
                </c:pt>
                <c:pt idx="11">
                  <c:v>5.2781799480188137E-2</c:v>
                </c:pt>
                <c:pt idx="12">
                  <c:v>2.5526493743553147E-2</c:v>
                </c:pt>
              </c:numCache>
            </c:numRef>
          </c:val>
        </c:ser>
        <c:gapWidth val="10"/>
        <c:axId val="120957568"/>
        <c:axId val="120963456"/>
      </c:barChart>
      <c:catAx>
        <c:axId val="120957568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tx2"/>
                </a:solidFill>
              </a:defRPr>
            </a:pPr>
            <a:endParaRPr lang="es-CO"/>
          </a:p>
        </c:txPr>
        <c:crossAx val="120963456"/>
        <c:crosses val="autoZero"/>
        <c:auto val="1"/>
        <c:lblAlgn val="ctr"/>
        <c:lblOffset val="100"/>
      </c:catAx>
      <c:valAx>
        <c:axId val="120963456"/>
        <c:scaling>
          <c:orientation val="minMax"/>
          <c:max val="0.4"/>
        </c:scaling>
        <c:delete val="1"/>
        <c:axPos val="t"/>
        <c:numFmt formatCode="###0%" sourceLinked="1"/>
        <c:tickLblPos val="none"/>
        <c:crossAx val="1209575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Hoja1!$A$2:$A$14</c:f>
              <c:strCache>
                <c:ptCount val="13"/>
                <c:pt idx="0">
                  <c:v>Policia/ DAS</c:v>
                </c:pt>
                <c:pt idx="1">
                  <c:v>DIAN/ RUT</c:v>
                </c:pt>
                <c:pt idx="2">
                  <c:v>Registraduria</c:v>
                </c:pt>
                <c:pt idx="3">
                  <c:v>Sena</c:v>
                </c:pt>
                <c:pt idx="4">
                  <c:v>Procuraduria</c:v>
                </c:pt>
                <c:pt idx="5">
                  <c:v>Contraloria</c:v>
                </c:pt>
                <c:pt idx="6">
                  <c:v>Alcaldias</c:v>
                </c:pt>
                <c:pt idx="7">
                  <c:v>Sisben</c:v>
                </c:pt>
                <c:pt idx="8">
                  <c:v>ICETEX</c:v>
                </c:pt>
                <c:pt idx="9">
                  <c:v>Servicios Publicos</c:v>
                </c:pt>
                <c:pt idx="10">
                  <c:v>Gobernación</c:v>
                </c:pt>
                <c:pt idx="11">
                  <c:v>Universidades</c:v>
                </c:pt>
                <c:pt idx="12">
                  <c:v>EPS</c:v>
                </c:pt>
              </c:strCache>
            </c:strRef>
          </c:cat>
          <c:val>
            <c:numRef>
              <c:f>Hoja1!$B$2:$B$14</c:f>
              <c:numCache>
                <c:formatCode>###0%</c:formatCode>
                <c:ptCount val="13"/>
                <c:pt idx="0">
                  <c:v>6.2959440131518732E-2</c:v>
                </c:pt>
                <c:pt idx="1">
                  <c:v>9.8787001999460222E-2</c:v>
                </c:pt>
                <c:pt idx="2">
                  <c:v>0.12604438243327856</c:v>
                </c:pt>
                <c:pt idx="3">
                  <c:v>9.6876638152057964E-2</c:v>
                </c:pt>
                <c:pt idx="4">
                  <c:v>3.4927349755417995E-2</c:v>
                </c:pt>
                <c:pt idx="5">
                  <c:v>2.4028490446389508E-2</c:v>
                </c:pt>
                <c:pt idx="6">
                  <c:v>0.17216686865729094</c:v>
                </c:pt>
                <c:pt idx="7">
                  <c:v>4.9196309018772887E-2</c:v>
                </c:pt>
                <c:pt idx="8">
                  <c:v>4.1981111672250361E-2</c:v>
                </c:pt>
                <c:pt idx="9">
                  <c:v>5.0893854602230351E-2</c:v>
                </c:pt>
                <c:pt idx="10">
                  <c:v>2.5513121934691185E-2</c:v>
                </c:pt>
                <c:pt idx="11">
                  <c:v>2.1677182381991796E-2</c:v>
                </c:pt>
                <c:pt idx="12">
                  <c:v>1.8111585940818083E-2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Hoja1!$A$2:$A$14</c:f>
              <c:strCache>
                <c:ptCount val="13"/>
                <c:pt idx="0">
                  <c:v>Policia/ DAS</c:v>
                </c:pt>
                <c:pt idx="1">
                  <c:v>DIAN/ RUT</c:v>
                </c:pt>
                <c:pt idx="2">
                  <c:v>Registraduria</c:v>
                </c:pt>
                <c:pt idx="3">
                  <c:v>Sena</c:v>
                </c:pt>
                <c:pt idx="4">
                  <c:v>Procuraduria</c:v>
                </c:pt>
                <c:pt idx="5">
                  <c:v>Contraloria</c:v>
                </c:pt>
                <c:pt idx="6">
                  <c:v>Alcaldias</c:v>
                </c:pt>
                <c:pt idx="7">
                  <c:v>Sisben</c:v>
                </c:pt>
                <c:pt idx="8">
                  <c:v>ICETEX</c:v>
                </c:pt>
                <c:pt idx="9">
                  <c:v>Servicios Publicos</c:v>
                </c:pt>
                <c:pt idx="10">
                  <c:v>Gobernación</c:v>
                </c:pt>
                <c:pt idx="11">
                  <c:v>Universidades</c:v>
                </c:pt>
                <c:pt idx="12">
                  <c:v>EPS</c:v>
                </c:pt>
              </c:strCache>
            </c:strRef>
          </c:cat>
          <c:val>
            <c:numRef>
              <c:f>Hoja1!$C$2:$C$14</c:f>
              <c:numCache>
                <c:formatCode>###0%</c:formatCode>
                <c:ptCount val="13"/>
                <c:pt idx="0">
                  <c:v>0.13042318736870573</c:v>
                </c:pt>
                <c:pt idx="1">
                  <c:v>0.14143201109572726</c:v>
                </c:pt>
                <c:pt idx="2">
                  <c:v>0.11119116972399738</c:v>
                </c:pt>
                <c:pt idx="3">
                  <c:v>0.14759738379981219</c:v>
                </c:pt>
                <c:pt idx="4">
                  <c:v>8.267648233117085E-2</c:v>
                </c:pt>
                <c:pt idx="5">
                  <c:v>0.1055574385753866</c:v>
                </c:pt>
                <c:pt idx="6">
                  <c:v>5.5313560373684303E-2</c:v>
                </c:pt>
                <c:pt idx="7">
                  <c:v>9.5149485829640362E-2</c:v>
                </c:pt>
                <c:pt idx="8">
                  <c:v>4.2021767302173108E-2</c:v>
                </c:pt>
                <c:pt idx="9">
                  <c:v>7.0021012161353684E-3</c:v>
                </c:pt>
                <c:pt idx="10">
                  <c:v>4.6753157990967062E-2</c:v>
                </c:pt>
                <c:pt idx="11">
                  <c:v>3.1632066334849059E-2</c:v>
                </c:pt>
                <c:pt idx="12">
                  <c:v>3.2731364107990886E-2</c:v>
                </c:pt>
              </c:numCache>
            </c:numRef>
          </c:val>
        </c:ser>
        <c:gapWidth val="10"/>
        <c:axId val="121141120"/>
        <c:axId val="121142656"/>
      </c:barChart>
      <c:catAx>
        <c:axId val="121141120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 sz="1000">
                <a:solidFill>
                  <a:schemeClr val="tx2"/>
                </a:solidFill>
              </a:defRPr>
            </a:pPr>
            <a:endParaRPr lang="es-CO"/>
          </a:p>
        </c:txPr>
        <c:crossAx val="121142656"/>
        <c:crosses val="autoZero"/>
        <c:auto val="1"/>
        <c:lblAlgn val="ctr"/>
        <c:lblOffset val="100"/>
      </c:catAx>
      <c:valAx>
        <c:axId val="121142656"/>
        <c:scaling>
          <c:orientation val="minMax"/>
          <c:max val="0.4"/>
        </c:scaling>
        <c:delete val="1"/>
        <c:axPos val="t"/>
        <c:numFmt formatCode="###0%" sourceLinked="1"/>
        <c:tickLblPos val="none"/>
        <c:crossAx val="1211411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Hoja1!$A$2:$A$14</c:f>
              <c:strCache>
                <c:ptCount val="13"/>
                <c:pt idx="0">
                  <c:v>Policia/ DAS</c:v>
                </c:pt>
                <c:pt idx="1">
                  <c:v>DIAN/ RUT</c:v>
                </c:pt>
                <c:pt idx="2">
                  <c:v>Registraduria</c:v>
                </c:pt>
                <c:pt idx="3">
                  <c:v>Sena</c:v>
                </c:pt>
                <c:pt idx="4">
                  <c:v>Procuraduria</c:v>
                </c:pt>
                <c:pt idx="5">
                  <c:v>Contraloria</c:v>
                </c:pt>
                <c:pt idx="6">
                  <c:v>Alcaldias</c:v>
                </c:pt>
                <c:pt idx="7">
                  <c:v>Sisben</c:v>
                </c:pt>
                <c:pt idx="8">
                  <c:v>ICETEX</c:v>
                </c:pt>
                <c:pt idx="9">
                  <c:v>Servicios Publicos</c:v>
                </c:pt>
                <c:pt idx="10">
                  <c:v>Gobernación</c:v>
                </c:pt>
                <c:pt idx="11">
                  <c:v>Universidades</c:v>
                </c:pt>
                <c:pt idx="12">
                  <c:v>EPS</c:v>
                </c:pt>
              </c:strCache>
            </c:strRef>
          </c:cat>
          <c:val>
            <c:numRef>
              <c:f>Hoja1!$B$2:$B$14</c:f>
              <c:numCache>
                <c:formatCode>###0%</c:formatCode>
                <c:ptCount val="13"/>
                <c:pt idx="0">
                  <c:v>8.2964146095763636E-2</c:v>
                </c:pt>
                <c:pt idx="1">
                  <c:v>0.13138485842915573</c:v>
                </c:pt>
                <c:pt idx="2">
                  <c:v>0.18543217318014302</c:v>
                </c:pt>
                <c:pt idx="3">
                  <c:v>6.0972903068172879E-2</c:v>
                </c:pt>
                <c:pt idx="4">
                  <c:v>0.12282608610204436</c:v>
                </c:pt>
                <c:pt idx="5">
                  <c:v>8.0878404559778738E-2</c:v>
                </c:pt>
                <c:pt idx="6">
                  <c:v>0.12501013541066475</c:v>
                </c:pt>
                <c:pt idx="7">
                  <c:v>4.5480423818319994E-2</c:v>
                </c:pt>
                <c:pt idx="8">
                  <c:v>1.9525747792832039E-2</c:v>
                </c:pt>
                <c:pt idx="9">
                  <c:v>2.6317304475979453E-2</c:v>
                </c:pt>
                <c:pt idx="10">
                  <c:v>3.4295962168214809E-2</c:v>
                </c:pt>
                <c:pt idx="11">
                  <c:v>1.2918193190751819E-2</c:v>
                </c:pt>
                <c:pt idx="12">
                  <c:v>2.4297993551111837E-2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Hoja1!$A$2:$A$14</c:f>
              <c:strCache>
                <c:ptCount val="13"/>
                <c:pt idx="0">
                  <c:v>Policia/ DAS</c:v>
                </c:pt>
                <c:pt idx="1">
                  <c:v>DIAN/ RUT</c:v>
                </c:pt>
                <c:pt idx="2">
                  <c:v>Registraduria</c:v>
                </c:pt>
                <c:pt idx="3">
                  <c:v>Sena</c:v>
                </c:pt>
                <c:pt idx="4">
                  <c:v>Procuraduria</c:v>
                </c:pt>
                <c:pt idx="5">
                  <c:v>Contraloria</c:v>
                </c:pt>
                <c:pt idx="6">
                  <c:v>Alcaldias</c:v>
                </c:pt>
                <c:pt idx="7">
                  <c:v>Sisben</c:v>
                </c:pt>
                <c:pt idx="8">
                  <c:v>ICETEX</c:v>
                </c:pt>
                <c:pt idx="9">
                  <c:v>Servicios Publicos</c:v>
                </c:pt>
                <c:pt idx="10">
                  <c:v>Gobernación</c:v>
                </c:pt>
                <c:pt idx="11">
                  <c:v>Universidades</c:v>
                </c:pt>
                <c:pt idx="12">
                  <c:v>EPS</c:v>
                </c:pt>
              </c:strCache>
            </c:strRef>
          </c:cat>
          <c:val>
            <c:numRef>
              <c:f>Hoja1!$C$2:$C$14</c:f>
              <c:numCache>
                <c:formatCode>###0%</c:formatCode>
                <c:ptCount val="13"/>
                <c:pt idx="0">
                  <c:v>0.1728415926841774</c:v>
                </c:pt>
                <c:pt idx="1">
                  <c:v>0.17780236581522108</c:v>
                </c:pt>
                <c:pt idx="2">
                  <c:v>0.17801374626712246</c:v>
                </c:pt>
                <c:pt idx="3">
                  <c:v>0.14663966813922219</c:v>
                </c:pt>
                <c:pt idx="4">
                  <c:v>0.1175018510152834</c:v>
                </c:pt>
                <c:pt idx="5">
                  <c:v>8.497918791463685E-2</c:v>
                </c:pt>
                <c:pt idx="6">
                  <c:v>8.7116034375429613E-2</c:v>
                </c:pt>
                <c:pt idx="7">
                  <c:v>5.8637556394428962E-2</c:v>
                </c:pt>
                <c:pt idx="8">
                  <c:v>3.9403084355386184E-2</c:v>
                </c:pt>
                <c:pt idx="9">
                  <c:v>5.1722152665509842E-2</c:v>
                </c:pt>
                <c:pt idx="10">
                  <c:v>4.6432175493897096E-2</c:v>
                </c:pt>
                <c:pt idx="11">
                  <c:v>3.1333268692936768E-2</c:v>
                </c:pt>
                <c:pt idx="12">
                  <c:v>3.4260838052327644E-2</c:v>
                </c:pt>
              </c:numCache>
            </c:numRef>
          </c:val>
        </c:ser>
        <c:gapWidth val="10"/>
        <c:axId val="112082944"/>
        <c:axId val="114316032"/>
      </c:barChart>
      <c:catAx>
        <c:axId val="112082944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tx2"/>
                </a:solidFill>
              </a:defRPr>
            </a:pPr>
            <a:endParaRPr lang="es-CO"/>
          </a:p>
        </c:txPr>
        <c:crossAx val="114316032"/>
        <c:crosses val="autoZero"/>
        <c:auto val="1"/>
        <c:lblAlgn val="ctr"/>
        <c:lblOffset val="100"/>
      </c:catAx>
      <c:valAx>
        <c:axId val="114316032"/>
        <c:scaling>
          <c:orientation val="minMax"/>
          <c:max val="0.4"/>
        </c:scaling>
        <c:delete val="1"/>
        <c:axPos val="t"/>
        <c:numFmt formatCode="###0%" sourceLinked="1"/>
        <c:tickLblPos val="none"/>
        <c:crossAx val="1120829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8"/>
              <c:spPr/>
              <c:txPr>
                <a:bodyPr/>
                <a:lstStyle/>
                <a:p>
                  <a:pPr>
                    <a:defRPr lang="es-CO" sz="900" b="0">
                      <a:solidFill>
                        <a:schemeClr val="tx2">
                          <a:lumMod val="75000"/>
                        </a:schemeClr>
                      </a:solidFill>
                    </a:defRPr>
                  </a:pPr>
                  <a:endParaRPr lang="es-CO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Hoja1!$A$2:$A$10</c:f>
              <c:strCache>
                <c:ptCount val="9"/>
                <c:pt idx="0">
                  <c:v>Teléfono Celular</c:v>
                </c:pt>
                <c:pt idx="1">
                  <c:v>Televisión Nacional</c:v>
                </c:pt>
                <c:pt idx="2">
                  <c:v>Televisión por cable</c:v>
                </c:pt>
                <c:pt idx="3">
                  <c:v>Radio</c:v>
                </c:pt>
                <c:pt idx="4">
                  <c:v>Internet</c:v>
                </c:pt>
                <c:pt idx="5">
                  <c:v>Teléfono Fijo</c:v>
                </c:pt>
                <c:pt idx="6">
                  <c:v>Prensa / periódicos</c:v>
                </c:pt>
                <c:pt idx="7">
                  <c:v>Revistas</c:v>
                </c:pt>
                <c:pt idx="8">
                  <c:v>Ninguno </c:v>
                </c:pt>
              </c:strCache>
            </c:strRef>
          </c:cat>
          <c:val>
            <c:numRef>
              <c:f>Hoja1!$B$2:$B$10</c:f>
              <c:numCache>
                <c:formatCode>0%</c:formatCode>
                <c:ptCount val="9"/>
                <c:pt idx="0">
                  <c:v>0.90710918169267651</c:v>
                </c:pt>
                <c:pt idx="1">
                  <c:v>0.68774055443620041</c:v>
                </c:pt>
                <c:pt idx="2">
                  <c:v>0.77383722018609402</c:v>
                </c:pt>
                <c:pt idx="3">
                  <c:v>0.82328506632306264</c:v>
                </c:pt>
                <c:pt idx="4">
                  <c:v>0.61041089417741368</c:v>
                </c:pt>
                <c:pt idx="5">
                  <c:v>0.50507021709342681</c:v>
                </c:pt>
                <c:pt idx="6">
                  <c:v>0.31362496564007036</c:v>
                </c:pt>
                <c:pt idx="7">
                  <c:v>0.2991895607970525</c:v>
                </c:pt>
                <c:pt idx="8">
                  <c:v>6.870196216124432E-3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dLbl>
              <c:idx val="8"/>
              <c:spPr/>
              <c:txPr>
                <a:bodyPr/>
                <a:lstStyle/>
                <a:p>
                  <a:pPr>
                    <a:defRPr lang="es-CO" sz="900" b="0" i="0">
                      <a:solidFill>
                        <a:schemeClr val="tx2">
                          <a:lumMod val="75000"/>
                        </a:schemeClr>
                      </a:solidFill>
                    </a:defRPr>
                  </a:pPr>
                  <a:endParaRPr lang="es-CO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0" i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Hoja1!$A$2:$A$10</c:f>
              <c:strCache>
                <c:ptCount val="9"/>
                <c:pt idx="0">
                  <c:v>Teléfono Celular</c:v>
                </c:pt>
                <c:pt idx="1">
                  <c:v>Televisión Nacional</c:v>
                </c:pt>
                <c:pt idx="2">
                  <c:v>Televisión por cable</c:v>
                </c:pt>
                <c:pt idx="3">
                  <c:v>Radio</c:v>
                </c:pt>
                <c:pt idx="4">
                  <c:v>Internet</c:v>
                </c:pt>
                <c:pt idx="5">
                  <c:v>Teléfono Fijo</c:v>
                </c:pt>
                <c:pt idx="6">
                  <c:v>Prensa / periódicos</c:v>
                </c:pt>
                <c:pt idx="7">
                  <c:v>Revistas</c:v>
                </c:pt>
                <c:pt idx="8">
                  <c:v>Ninguno </c:v>
                </c:pt>
              </c:strCache>
            </c:strRef>
          </c:cat>
          <c:val>
            <c:numRef>
              <c:f>Hoja1!$C$2:$C$10</c:f>
              <c:numCache>
                <c:formatCode>0%</c:formatCode>
                <c:ptCount val="9"/>
                <c:pt idx="0">
                  <c:v>0.9470996953083739</c:v>
                </c:pt>
                <c:pt idx="1">
                  <c:v>0.84920257537544197</c:v>
                </c:pt>
                <c:pt idx="2">
                  <c:v>0.8120558925481407</c:v>
                </c:pt>
                <c:pt idx="3">
                  <c:v>0.80744061812752965</c:v>
                </c:pt>
                <c:pt idx="4">
                  <c:v>0.69207541681789653</c:v>
                </c:pt>
                <c:pt idx="5">
                  <c:v>0.54461990393298076</c:v>
                </c:pt>
                <c:pt idx="6">
                  <c:v>0.4295019518564363</c:v>
                </c:pt>
                <c:pt idx="7">
                  <c:v>0.36688663148301676</c:v>
                </c:pt>
                <c:pt idx="8">
                  <c:v>7.2576032665471772E-3</c:v>
                </c:pt>
              </c:numCache>
            </c:numRef>
          </c:val>
        </c:ser>
        <c:gapWidth val="30"/>
        <c:axId val="82429824"/>
        <c:axId val="82431360"/>
      </c:barChart>
      <c:catAx>
        <c:axId val="82429824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/>
            </a:pPr>
            <a:endParaRPr lang="es-CO"/>
          </a:p>
        </c:txPr>
        <c:crossAx val="82431360"/>
        <c:crosses val="autoZero"/>
        <c:auto val="1"/>
        <c:lblAlgn val="ctr"/>
        <c:lblOffset val="100"/>
      </c:catAx>
      <c:valAx>
        <c:axId val="82431360"/>
        <c:scaling>
          <c:orientation val="minMax"/>
        </c:scaling>
        <c:delete val="1"/>
        <c:axPos val="t"/>
        <c:numFmt formatCode="0%" sourceLinked="1"/>
        <c:tickLblPos val="none"/>
        <c:crossAx val="824298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>
          <a:solidFill>
            <a:schemeClr val="tx2"/>
          </a:solidFill>
        </a:defRPr>
      </a:pPr>
      <a:endParaRPr lang="es-CO"/>
    </a:p>
  </c:txPr>
  <c:externalData r:id="rId1"/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Hoja1!$A$2:$A$14</c:f>
              <c:strCache>
                <c:ptCount val="13"/>
                <c:pt idx="0">
                  <c:v>Policia/ DAS</c:v>
                </c:pt>
                <c:pt idx="1">
                  <c:v>DIAN/ RUT</c:v>
                </c:pt>
                <c:pt idx="2">
                  <c:v>Registraduria</c:v>
                </c:pt>
                <c:pt idx="3">
                  <c:v>Sena</c:v>
                </c:pt>
                <c:pt idx="4">
                  <c:v>Procuraduria</c:v>
                </c:pt>
                <c:pt idx="5">
                  <c:v>Contraloria</c:v>
                </c:pt>
                <c:pt idx="6">
                  <c:v>Alcaldias</c:v>
                </c:pt>
                <c:pt idx="7">
                  <c:v>Sisben</c:v>
                </c:pt>
                <c:pt idx="8">
                  <c:v>ICETEX</c:v>
                </c:pt>
                <c:pt idx="9">
                  <c:v>Servicios Publicos</c:v>
                </c:pt>
                <c:pt idx="10">
                  <c:v>Gobernación</c:v>
                </c:pt>
                <c:pt idx="11">
                  <c:v>Universidades</c:v>
                </c:pt>
                <c:pt idx="12">
                  <c:v>EPS</c:v>
                </c:pt>
              </c:strCache>
            </c:strRef>
          </c:cat>
          <c:val>
            <c:numRef>
              <c:f>Hoja1!$B$2:$B$14</c:f>
              <c:numCache>
                <c:formatCode>###0%</c:formatCode>
                <c:ptCount val="13"/>
                <c:pt idx="0">
                  <c:v>5.32219305972347E-2</c:v>
                </c:pt>
                <c:pt idx="1">
                  <c:v>0.16327260362256887</c:v>
                </c:pt>
                <c:pt idx="2">
                  <c:v>8.2934779206878154E-2</c:v>
                </c:pt>
                <c:pt idx="3">
                  <c:v>4.5862942716092453E-2</c:v>
                </c:pt>
                <c:pt idx="4">
                  <c:v>4.1193185544464446E-2</c:v>
                </c:pt>
                <c:pt idx="5">
                  <c:v>3.5317200680619082E-2</c:v>
                </c:pt>
                <c:pt idx="6">
                  <c:v>0.15168448519608793</c:v>
                </c:pt>
                <c:pt idx="7">
                  <c:v>3.7693399648725333E-2</c:v>
                </c:pt>
                <c:pt idx="9">
                  <c:v>7.7555208034712584E-3</c:v>
                </c:pt>
                <c:pt idx="10">
                  <c:v>5.1016663089324239E-2</c:v>
                </c:pt>
                <c:pt idx="11">
                  <c:v>2.5704017110542054E-2</c:v>
                </c:pt>
                <c:pt idx="12">
                  <c:v>7.2768583670467773E-3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Hoja1!$A$2:$A$14</c:f>
              <c:strCache>
                <c:ptCount val="13"/>
                <c:pt idx="0">
                  <c:v>Policia/ DAS</c:v>
                </c:pt>
                <c:pt idx="1">
                  <c:v>DIAN/ RUT</c:v>
                </c:pt>
                <c:pt idx="2">
                  <c:v>Registraduria</c:v>
                </c:pt>
                <c:pt idx="3">
                  <c:v>Sena</c:v>
                </c:pt>
                <c:pt idx="4">
                  <c:v>Procuraduria</c:v>
                </c:pt>
                <c:pt idx="5">
                  <c:v>Contraloria</c:v>
                </c:pt>
                <c:pt idx="6">
                  <c:v>Alcaldias</c:v>
                </c:pt>
                <c:pt idx="7">
                  <c:v>Sisben</c:v>
                </c:pt>
                <c:pt idx="8">
                  <c:v>ICETEX</c:v>
                </c:pt>
                <c:pt idx="9">
                  <c:v>Servicios Publicos</c:v>
                </c:pt>
                <c:pt idx="10">
                  <c:v>Gobernación</c:v>
                </c:pt>
                <c:pt idx="11">
                  <c:v>Universidades</c:v>
                </c:pt>
                <c:pt idx="12">
                  <c:v>EPS</c:v>
                </c:pt>
              </c:strCache>
            </c:strRef>
          </c:cat>
          <c:val>
            <c:numRef>
              <c:f>Hoja1!$C$2:$C$14</c:f>
              <c:numCache>
                <c:formatCode>###0%</c:formatCode>
                <c:ptCount val="13"/>
                <c:pt idx="0">
                  <c:v>9.4733152087340997E-2</c:v>
                </c:pt>
                <c:pt idx="1">
                  <c:v>9.2282774306238227E-2</c:v>
                </c:pt>
                <c:pt idx="2">
                  <c:v>6.5766838074617584E-2</c:v>
                </c:pt>
                <c:pt idx="3">
                  <c:v>7.56542322562858E-2</c:v>
                </c:pt>
                <c:pt idx="4">
                  <c:v>0.11162283532227078</c:v>
                </c:pt>
                <c:pt idx="5">
                  <c:v>7.8154701571527735E-2</c:v>
                </c:pt>
                <c:pt idx="6">
                  <c:v>5.5542998013525316E-2</c:v>
                </c:pt>
                <c:pt idx="7">
                  <c:v>3.9559118544738571E-2</c:v>
                </c:pt>
                <c:pt idx="8">
                  <c:v>3.3751776061865135E-2</c:v>
                </c:pt>
                <c:pt idx="9">
                  <c:v>2.503431736072069E-2</c:v>
                </c:pt>
                <c:pt idx="10">
                  <c:v>5.9225174840015077E-2</c:v>
                </c:pt>
                <c:pt idx="11">
                  <c:v>5.4599340418404335E-2</c:v>
                </c:pt>
                <c:pt idx="12">
                  <c:v>3.4216321609185939E-2</c:v>
                </c:pt>
              </c:numCache>
            </c:numRef>
          </c:val>
        </c:ser>
        <c:gapWidth val="10"/>
        <c:axId val="120731520"/>
        <c:axId val="120882688"/>
      </c:barChart>
      <c:catAx>
        <c:axId val="120731520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tx2"/>
                </a:solidFill>
              </a:defRPr>
            </a:pPr>
            <a:endParaRPr lang="es-CO"/>
          </a:p>
        </c:txPr>
        <c:crossAx val="120882688"/>
        <c:crosses val="autoZero"/>
        <c:auto val="1"/>
        <c:lblAlgn val="ctr"/>
        <c:lblOffset val="100"/>
      </c:catAx>
      <c:valAx>
        <c:axId val="120882688"/>
        <c:scaling>
          <c:orientation val="minMax"/>
          <c:max val="0.4"/>
        </c:scaling>
        <c:delete val="1"/>
        <c:axPos val="t"/>
        <c:numFmt formatCode="###0%" sourceLinked="1"/>
        <c:tickLblPos val="none"/>
        <c:crossAx val="1207315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6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Hoja1!$A$2:$A$14</c:f>
              <c:strCache>
                <c:ptCount val="13"/>
                <c:pt idx="0">
                  <c:v>Policia/ DAS</c:v>
                </c:pt>
                <c:pt idx="1">
                  <c:v>DIAN/ RUT</c:v>
                </c:pt>
                <c:pt idx="2">
                  <c:v>Registraduria</c:v>
                </c:pt>
                <c:pt idx="3">
                  <c:v>Sena</c:v>
                </c:pt>
                <c:pt idx="4">
                  <c:v>Procuraduria</c:v>
                </c:pt>
                <c:pt idx="5">
                  <c:v>Contraloria</c:v>
                </c:pt>
                <c:pt idx="6">
                  <c:v>Alcaldias</c:v>
                </c:pt>
                <c:pt idx="7">
                  <c:v>Sisben</c:v>
                </c:pt>
                <c:pt idx="8">
                  <c:v>ICETEX</c:v>
                </c:pt>
                <c:pt idx="9">
                  <c:v>Servicios Publicos</c:v>
                </c:pt>
                <c:pt idx="10">
                  <c:v>Gobernación</c:v>
                </c:pt>
                <c:pt idx="11">
                  <c:v>Universidades</c:v>
                </c:pt>
                <c:pt idx="12">
                  <c:v>EPS</c:v>
                </c:pt>
              </c:strCache>
            </c:strRef>
          </c:cat>
          <c:val>
            <c:numRef>
              <c:f>Hoja1!$B$2:$B$14</c:f>
              <c:numCache>
                <c:formatCode>###0%</c:formatCode>
                <c:ptCount val="13"/>
                <c:pt idx="0">
                  <c:v>5.2096685500007081E-2</c:v>
                </c:pt>
                <c:pt idx="1">
                  <c:v>6.7648442438200715E-2</c:v>
                </c:pt>
                <c:pt idx="2">
                  <c:v>0.13778256235061678</c:v>
                </c:pt>
                <c:pt idx="3">
                  <c:v>0.1174075621547835</c:v>
                </c:pt>
                <c:pt idx="4">
                  <c:v>3.3437808942122886E-2</c:v>
                </c:pt>
                <c:pt idx="5">
                  <c:v>6.1787621960471108E-3</c:v>
                </c:pt>
                <c:pt idx="6">
                  <c:v>0.23319024766949323</c:v>
                </c:pt>
                <c:pt idx="8">
                  <c:v>5.998382477051651E-2</c:v>
                </c:pt>
                <c:pt idx="9">
                  <c:v>6.3920983124229544E-2</c:v>
                </c:pt>
                <c:pt idx="10">
                  <c:v>4.5810937815028069E-2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Hoja1!$A$2:$A$14</c:f>
              <c:strCache>
                <c:ptCount val="13"/>
                <c:pt idx="0">
                  <c:v>Policia/ DAS</c:v>
                </c:pt>
                <c:pt idx="1">
                  <c:v>DIAN/ RUT</c:v>
                </c:pt>
                <c:pt idx="2">
                  <c:v>Registraduria</c:v>
                </c:pt>
                <c:pt idx="3">
                  <c:v>Sena</c:v>
                </c:pt>
                <c:pt idx="4">
                  <c:v>Procuraduria</c:v>
                </c:pt>
                <c:pt idx="5">
                  <c:v>Contraloria</c:v>
                </c:pt>
                <c:pt idx="6">
                  <c:v>Alcaldias</c:v>
                </c:pt>
                <c:pt idx="7">
                  <c:v>Sisben</c:v>
                </c:pt>
                <c:pt idx="8">
                  <c:v>ICETEX</c:v>
                </c:pt>
                <c:pt idx="9">
                  <c:v>Servicios Publicos</c:v>
                </c:pt>
                <c:pt idx="10">
                  <c:v>Gobernación</c:v>
                </c:pt>
                <c:pt idx="11">
                  <c:v>Universidades</c:v>
                </c:pt>
                <c:pt idx="12">
                  <c:v>EPS</c:v>
                </c:pt>
              </c:strCache>
            </c:strRef>
          </c:cat>
          <c:val>
            <c:numRef>
              <c:f>Hoja1!$C$2:$C$14</c:f>
              <c:numCache>
                <c:formatCode>###0%</c:formatCode>
                <c:ptCount val="13"/>
                <c:pt idx="0">
                  <c:v>0.14604626033256299</c:v>
                </c:pt>
                <c:pt idx="1">
                  <c:v>0.11469377832592907</c:v>
                </c:pt>
                <c:pt idx="2">
                  <c:v>0.11409347114674326</c:v>
                </c:pt>
                <c:pt idx="3">
                  <c:v>9.9688144887830593E-2</c:v>
                </c:pt>
                <c:pt idx="4">
                  <c:v>0.17919631327728025</c:v>
                </c:pt>
                <c:pt idx="5">
                  <c:v>0.20785988721940651</c:v>
                </c:pt>
                <c:pt idx="6">
                  <c:v>4.8266133689625776E-2</c:v>
                </c:pt>
                <c:pt idx="7">
                  <c:v>0.11061070253504252</c:v>
                </c:pt>
                <c:pt idx="8">
                  <c:v>7.2967918948145527E-2</c:v>
                </c:pt>
                <c:pt idx="11">
                  <c:v>6.2158747936827324E-2</c:v>
                </c:pt>
                <c:pt idx="12">
                  <c:v>4.3710395145993924E-2</c:v>
                </c:pt>
              </c:numCache>
            </c:numRef>
          </c:val>
        </c:ser>
        <c:gapWidth val="10"/>
        <c:axId val="121173504"/>
        <c:axId val="121175424"/>
      </c:barChart>
      <c:catAx>
        <c:axId val="121173504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 sz="1000">
                <a:solidFill>
                  <a:schemeClr val="tx2"/>
                </a:solidFill>
              </a:defRPr>
            </a:pPr>
            <a:endParaRPr lang="es-CO"/>
          </a:p>
        </c:txPr>
        <c:crossAx val="121175424"/>
        <c:crosses val="autoZero"/>
        <c:auto val="1"/>
        <c:lblAlgn val="ctr"/>
        <c:lblOffset val="100"/>
      </c:catAx>
      <c:valAx>
        <c:axId val="121175424"/>
        <c:scaling>
          <c:orientation val="minMax"/>
          <c:max val="0.4"/>
        </c:scaling>
        <c:delete val="1"/>
        <c:axPos val="t"/>
        <c:numFmt formatCode="###0%" sourceLinked="1"/>
        <c:tickLblPos val="none"/>
        <c:crossAx val="1211735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6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>
        <c:manualLayout>
          <c:layoutTarget val="inner"/>
          <c:xMode val="edge"/>
          <c:yMode val="edge"/>
          <c:x val="0.55615174957544544"/>
          <c:y val="4.1116617853559773E-2"/>
          <c:w val="0.41668785831381405"/>
          <c:h val="0.9393709392979852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Hoja1!$A$2:$A$14</c:f>
              <c:strCache>
                <c:ptCount val="13"/>
                <c:pt idx="0">
                  <c:v>Adelantar un trámite</c:v>
                </c:pt>
                <c:pt idx="1">
                  <c:v>Plantear inquietudes al gobierno</c:v>
                </c:pt>
                <c:pt idx="2">
                  <c:v>Conocer los resultados, avances e iniciativas del gobierno</c:v>
                </c:pt>
                <c:pt idx="3">
                  <c:v>Consultar un informe de rendición de cuentas</c:v>
                </c:pt>
                <c:pt idx="4">
                  <c:v>Votar en la toma de decisiones que consulta la entidad</c:v>
                </c:pt>
                <c:pt idx="5">
                  <c:v>Debatir los temas que son de interés para los colombianos</c:v>
                </c:pt>
                <c:pt idx="6">
                  <c:v>Hacer llegar propuestas y/o iniciativas al gobierno/ Proponer soluciones de problemas que lo afectan</c:v>
                </c:pt>
                <c:pt idx="7">
                  <c:v>Aportar en la construcción de las  políticas publicas</c:v>
                </c:pt>
                <c:pt idx="8">
                  <c:v>Hacer seguimiento / vigilar / controlar las acciones del gobierno</c:v>
                </c:pt>
                <c:pt idx="9">
                  <c:v>Asistir a una audiencia pública de rendición de cuentas en vivo</c:v>
                </c:pt>
                <c:pt idx="10">
                  <c:v>Otros</c:v>
                </c:pt>
                <c:pt idx="11">
                  <c:v>No responde</c:v>
                </c:pt>
                <c:pt idx="12">
                  <c:v>Ninguno</c:v>
                </c:pt>
              </c:strCache>
            </c:strRef>
          </c:cat>
          <c:val>
            <c:numRef>
              <c:f>Hoja1!$B$2:$B$14</c:f>
              <c:numCache>
                <c:formatCode>###0%</c:formatCode>
                <c:ptCount val="13"/>
                <c:pt idx="0">
                  <c:v>0.58849697413222646</c:v>
                </c:pt>
                <c:pt idx="1">
                  <c:v>8.2926208404117657E-2</c:v>
                </c:pt>
                <c:pt idx="2">
                  <c:v>0.25624217244109548</c:v>
                </c:pt>
                <c:pt idx="3">
                  <c:v>0.12644391754800921</c:v>
                </c:pt>
                <c:pt idx="4">
                  <c:v>4.7097432299992754E-2</c:v>
                </c:pt>
                <c:pt idx="5">
                  <c:v>7.7891189503187019E-2</c:v>
                </c:pt>
                <c:pt idx="6">
                  <c:v>6.5703712268394596E-2</c:v>
                </c:pt>
                <c:pt idx="7">
                  <c:v>5.484696738913844E-2</c:v>
                </c:pt>
                <c:pt idx="8">
                  <c:v>7.5002435646982057E-2</c:v>
                </c:pt>
                <c:pt idx="9">
                  <c:v>5.8407254215590093E-2</c:v>
                </c:pt>
                <c:pt idx="12">
                  <c:v>3.9524455752762568E-2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dLbl>
              <c:idx val="12"/>
              <c:spPr/>
              <c:txPr>
                <a:bodyPr/>
                <a:lstStyle/>
                <a:p>
                  <a:pPr>
                    <a:defRPr lang="es-ES" sz="1000">
                      <a:solidFill>
                        <a:schemeClr val="accent1">
                          <a:lumMod val="50000"/>
                        </a:schemeClr>
                      </a:solidFill>
                    </a:defRPr>
                  </a:pPr>
                  <a:endParaRPr lang="es-CO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ES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Hoja1!$A$2:$A$14</c:f>
              <c:strCache>
                <c:ptCount val="13"/>
                <c:pt idx="0">
                  <c:v>Adelantar un trámite</c:v>
                </c:pt>
                <c:pt idx="1">
                  <c:v>Plantear inquietudes al gobierno</c:v>
                </c:pt>
                <c:pt idx="2">
                  <c:v>Conocer los resultados, avances e iniciativas del gobierno</c:v>
                </c:pt>
                <c:pt idx="3">
                  <c:v>Consultar un informe de rendición de cuentas</c:v>
                </c:pt>
                <c:pt idx="4">
                  <c:v>Votar en la toma de decisiones que consulta la entidad</c:v>
                </c:pt>
                <c:pt idx="5">
                  <c:v>Debatir los temas que son de interés para los colombianos</c:v>
                </c:pt>
                <c:pt idx="6">
                  <c:v>Hacer llegar propuestas y/o iniciativas al gobierno/ Proponer soluciones de problemas que lo afectan</c:v>
                </c:pt>
                <c:pt idx="7">
                  <c:v>Aportar en la construcción de las  políticas publicas</c:v>
                </c:pt>
                <c:pt idx="8">
                  <c:v>Hacer seguimiento / vigilar / controlar las acciones del gobierno</c:v>
                </c:pt>
                <c:pt idx="9">
                  <c:v>Asistir a una audiencia pública de rendición de cuentas en vivo</c:v>
                </c:pt>
                <c:pt idx="10">
                  <c:v>Otros</c:v>
                </c:pt>
                <c:pt idx="11">
                  <c:v>No responde</c:v>
                </c:pt>
                <c:pt idx="12">
                  <c:v>Ninguno</c:v>
                </c:pt>
              </c:strCache>
            </c:strRef>
          </c:cat>
          <c:val>
            <c:numRef>
              <c:f>Hoja1!$C$2:$C$14</c:f>
              <c:numCache>
                <c:formatCode>###0%</c:formatCode>
                <c:ptCount val="13"/>
                <c:pt idx="0">
                  <c:v>0.73846074531694295</c:v>
                </c:pt>
                <c:pt idx="1">
                  <c:v>0.33898586758682508</c:v>
                </c:pt>
                <c:pt idx="2">
                  <c:v>0.33362899825485376</c:v>
                </c:pt>
                <c:pt idx="3">
                  <c:v>9.2156773514778176E-2</c:v>
                </c:pt>
                <c:pt idx="4">
                  <c:v>5.4652323492688074E-2</c:v>
                </c:pt>
                <c:pt idx="5">
                  <c:v>5.2001162689261776E-2</c:v>
                </c:pt>
                <c:pt idx="6">
                  <c:v>4.6042654533292204E-2</c:v>
                </c:pt>
                <c:pt idx="7">
                  <c:v>3.4056431777245516E-2</c:v>
                </c:pt>
                <c:pt idx="8">
                  <c:v>3.2334260570713147E-2</c:v>
                </c:pt>
                <c:pt idx="9">
                  <c:v>2.5150223027690956E-2</c:v>
                </c:pt>
                <c:pt idx="10">
                  <c:v>4.5654942557256495E-2</c:v>
                </c:pt>
                <c:pt idx="11">
                  <c:v>3.2060312174541652E-2</c:v>
                </c:pt>
                <c:pt idx="12" formatCode="###0.0%">
                  <c:v>5.507555344830572E-4</c:v>
                </c:pt>
              </c:numCache>
            </c:numRef>
          </c:val>
        </c:ser>
        <c:gapWidth val="10"/>
        <c:axId val="121209600"/>
        <c:axId val="121211136"/>
      </c:barChart>
      <c:catAx>
        <c:axId val="121209600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 sz="900">
                <a:solidFill>
                  <a:schemeClr val="accent1">
                    <a:lumMod val="50000"/>
                  </a:schemeClr>
                </a:solidFill>
              </a:defRPr>
            </a:pPr>
            <a:endParaRPr lang="es-CO"/>
          </a:p>
        </c:txPr>
        <c:crossAx val="121211136"/>
        <c:crosses val="autoZero"/>
        <c:auto val="1"/>
        <c:lblAlgn val="ctr"/>
        <c:lblOffset val="100"/>
      </c:catAx>
      <c:valAx>
        <c:axId val="121211136"/>
        <c:scaling>
          <c:orientation val="minMax"/>
          <c:max val="0.8"/>
        </c:scaling>
        <c:delete val="1"/>
        <c:axPos val="t"/>
        <c:numFmt formatCode="###0%" sourceLinked="1"/>
        <c:tickLblPos val="none"/>
        <c:crossAx val="1212096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6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>
        <c:manualLayout>
          <c:layoutTarget val="inner"/>
          <c:xMode val="edge"/>
          <c:yMode val="edge"/>
          <c:x val="0.36783258302777194"/>
          <c:y val="4.1116617853559773E-2"/>
          <c:w val="0.63216741697223022"/>
          <c:h val="0.91776676429288051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>
                    <a:solidFill>
                      <a:schemeClr val="tx2"/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Hoja1!$A$2:$A$11</c:f>
              <c:strCache>
                <c:ptCount val="10"/>
                <c:pt idx="0">
                  <c:v>No le interesa</c:v>
                </c:pt>
                <c:pt idx="1">
                  <c:v>Falta de conocimiento</c:v>
                </c:pt>
                <c:pt idx="2">
                  <c:v>No ha tenido la necesidad</c:v>
                </c:pt>
                <c:pt idx="3">
                  <c:v>Los realiza personalmente</c:v>
                </c:pt>
                <c:pt idx="4">
                  <c:v>Falta de tiempo</c:v>
                </c:pt>
                <c:pt idx="5">
                  <c:v>Por seguridad</c:v>
                </c:pt>
                <c:pt idx="6">
                  <c:v>Falta de Medios</c:v>
                </c:pt>
                <c:pt idx="7">
                  <c:v>Otros</c:v>
                </c:pt>
                <c:pt idx="8">
                  <c:v>Falta de respuesta inmediata</c:v>
                </c:pt>
                <c:pt idx="9">
                  <c:v>NS/NR</c:v>
                </c:pt>
              </c:strCache>
            </c:strRef>
          </c:cat>
          <c:val>
            <c:numRef>
              <c:f>Hoja1!$B$2:$B$11</c:f>
              <c:numCache>
                <c:formatCode>###0%</c:formatCode>
                <c:ptCount val="10"/>
                <c:pt idx="0">
                  <c:v>0.18767417354408619</c:v>
                </c:pt>
                <c:pt idx="1">
                  <c:v>0.21345840871056398</c:v>
                </c:pt>
                <c:pt idx="2">
                  <c:v>0.29002177734551837</c:v>
                </c:pt>
                <c:pt idx="3">
                  <c:v>0.12421085917861441</c:v>
                </c:pt>
                <c:pt idx="4">
                  <c:v>9.4622698508438449E-2</c:v>
                </c:pt>
                <c:pt idx="5">
                  <c:v>2.1925924087106682E-2</c:v>
                </c:pt>
                <c:pt idx="6">
                  <c:v>3.6537565762635976E-2</c:v>
                </c:pt>
                <c:pt idx="8">
                  <c:v>9.8153538626481671E-3</c:v>
                </c:pt>
                <c:pt idx="9">
                  <c:v>7.1571013863114985E-2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ES" sz="900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Hoja1!$A$2:$A$11</c:f>
              <c:strCache>
                <c:ptCount val="10"/>
                <c:pt idx="0">
                  <c:v>No le interesa</c:v>
                </c:pt>
                <c:pt idx="1">
                  <c:v>Falta de conocimiento</c:v>
                </c:pt>
                <c:pt idx="2">
                  <c:v>No ha tenido la necesidad</c:v>
                </c:pt>
                <c:pt idx="3">
                  <c:v>Los realiza personalmente</c:v>
                </c:pt>
                <c:pt idx="4">
                  <c:v>Falta de tiempo</c:v>
                </c:pt>
                <c:pt idx="5">
                  <c:v>Por seguridad</c:v>
                </c:pt>
                <c:pt idx="6">
                  <c:v>Falta de Medios</c:v>
                </c:pt>
                <c:pt idx="7">
                  <c:v>Otros</c:v>
                </c:pt>
                <c:pt idx="8">
                  <c:v>Falta de respuesta inmediata</c:v>
                </c:pt>
                <c:pt idx="9">
                  <c:v>NS/NR</c:v>
                </c:pt>
              </c:strCache>
            </c:strRef>
          </c:cat>
          <c:val>
            <c:numRef>
              <c:f>Hoja1!$C$2:$C$11</c:f>
              <c:numCache>
                <c:formatCode>###0%</c:formatCode>
                <c:ptCount val="10"/>
                <c:pt idx="0">
                  <c:v>0.2393366192660685</c:v>
                </c:pt>
                <c:pt idx="1">
                  <c:v>0.19206183458641157</c:v>
                </c:pt>
                <c:pt idx="2">
                  <c:v>0.15753188780203187</c:v>
                </c:pt>
                <c:pt idx="3">
                  <c:v>6.1964270794665877E-2</c:v>
                </c:pt>
                <c:pt idx="4">
                  <c:v>2.9343097536453342E-2</c:v>
                </c:pt>
                <c:pt idx="5">
                  <c:v>2.5289426568302582E-2</c:v>
                </c:pt>
                <c:pt idx="6">
                  <c:v>2.2674547832147687E-2</c:v>
                </c:pt>
                <c:pt idx="7">
                  <c:v>1.3670413395555182E-2</c:v>
                </c:pt>
                <c:pt idx="8">
                  <c:v>1.0844479499610676E-2</c:v>
                </c:pt>
                <c:pt idx="9">
                  <c:v>0.32122421003838508</c:v>
                </c:pt>
              </c:numCache>
            </c:numRef>
          </c:val>
        </c:ser>
        <c:gapWidth val="10"/>
        <c:axId val="123620736"/>
        <c:axId val="123630720"/>
      </c:barChart>
      <c:catAx>
        <c:axId val="123620736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tx2"/>
                </a:solidFill>
              </a:defRPr>
            </a:pPr>
            <a:endParaRPr lang="es-CO"/>
          </a:p>
        </c:txPr>
        <c:crossAx val="123630720"/>
        <c:crosses val="autoZero"/>
        <c:auto val="1"/>
        <c:lblAlgn val="ctr"/>
        <c:lblOffset val="100"/>
      </c:catAx>
      <c:valAx>
        <c:axId val="123630720"/>
        <c:scaling>
          <c:orientation val="minMax"/>
          <c:max val="0.4"/>
        </c:scaling>
        <c:delete val="1"/>
        <c:axPos val="t"/>
        <c:numFmt formatCode="###0%" sourceLinked="1"/>
        <c:tickLblPos val="none"/>
        <c:crossAx val="1236207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6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0.28843994068416234</c:v>
                </c:pt>
                <c:pt idx="1">
                  <c:v>0.71156005931583888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6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0%</c:formatCode>
                <c:ptCount val="2"/>
                <c:pt idx="0">
                  <c:v>0.21281713872302999</c:v>
                </c:pt>
                <c:pt idx="1">
                  <c:v>0.78718286127697057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6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0.175801532435683</c:v>
                </c:pt>
                <c:pt idx="1">
                  <c:v>0.82419846756431692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6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0.24859671789501489</c:v>
                </c:pt>
                <c:pt idx="1">
                  <c:v>0.75140328210498664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6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0.38753935083277036</c:v>
                </c:pt>
                <c:pt idx="1">
                  <c:v>0.61246064916722898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6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0.23974935712973258</c:v>
                </c:pt>
                <c:pt idx="1">
                  <c:v>0.76025064287026811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8"/>
              <c:spPr/>
              <c:txPr>
                <a:bodyPr/>
                <a:lstStyle/>
                <a:p>
                  <a:pPr>
                    <a:defRPr lang="es-CO" sz="900" b="0">
                      <a:solidFill>
                        <a:schemeClr val="tx2">
                          <a:lumMod val="75000"/>
                        </a:schemeClr>
                      </a:solidFill>
                    </a:defRPr>
                  </a:pPr>
                  <a:endParaRPr lang="es-CO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Hoja1!$A$2:$A$10</c:f>
              <c:strCache>
                <c:ptCount val="9"/>
                <c:pt idx="0">
                  <c:v>Internet</c:v>
                </c:pt>
                <c:pt idx="1">
                  <c:v>Prensa / periódicos</c:v>
                </c:pt>
                <c:pt idx="2">
                  <c:v>Radio</c:v>
                </c:pt>
                <c:pt idx="3">
                  <c:v>Revistas</c:v>
                </c:pt>
                <c:pt idx="4">
                  <c:v>Teléfono Celular</c:v>
                </c:pt>
                <c:pt idx="5">
                  <c:v>Teléfono Fijo</c:v>
                </c:pt>
                <c:pt idx="6">
                  <c:v>Televisión Nacional</c:v>
                </c:pt>
                <c:pt idx="7">
                  <c:v>Televisión por cable</c:v>
                </c:pt>
                <c:pt idx="8">
                  <c:v>Ninguno </c:v>
                </c:pt>
              </c:strCache>
            </c:strRef>
          </c:cat>
          <c:val>
            <c:numRef>
              <c:f>Hoja1!$B$2:$B$10</c:f>
              <c:numCache>
                <c:formatCode>###0%</c:formatCode>
                <c:ptCount val="9"/>
                <c:pt idx="0">
                  <c:v>0.94835815121489664</c:v>
                </c:pt>
                <c:pt idx="1">
                  <c:v>0.60492549798007067</c:v>
                </c:pt>
                <c:pt idx="2">
                  <c:v>0.92020358649859391</c:v>
                </c:pt>
                <c:pt idx="3">
                  <c:v>0.61130730080930051</c:v>
                </c:pt>
                <c:pt idx="4">
                  <c:v>0.9978428748351611</c:v>
                </c:pt>
                <c:pt idx="5">
                  <c:v>0.90079610673384269</c:v>
                </c:pt>
                <c:pt idx="6">
                  <c:v>0.47713392528103893</c:v>
                </c:pt>
                <c:pt idx="7">
                  <c:v>0.95318774259528571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dLbl>
              <c:idx val="8"/>
              <c:spPr/>
              <c:txPr>
                <a:bodyPr/>
                <a:lstStyle/>
                <a:p>
                  <a:pPr>
                    <a:defRPr lang="es-CO" sz="900" b="0">
                      <a:solidFill>
                        <a:schemeClr val="tx2">
                          <a:lumMod val="75000"/>
                        </a:schemeClr>
                      </a:solidFill>
                    </a:defRPr>
                  </a:pPr>
                  <a:endParaRPr lang="es-CO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Hoja1!$A$2:$A$10</c:f>
              <c:strCache>
                <c:ptCount val="9"/>
                <c:pt idx="0">
                  <c:v>Internet</c:v>
                </c:pt>
                <c:pt idx="1">
                  <c:v>Prensa / periódicos</c:v>
                </c:pt>
                <c:pt idx="2">
                  <c:v>Radio</c:v>
                </c:pt>
                <c:pt idx="3">
                  <c:v>Revistas</c:v>
                </c:pt>
                <c:pt idx="4">
                  <c:v>Teléfono Celular</c:v>
                </c:pt>
                <c:pt idx="5">
                  <c:v>Teléfono Fijo</c:v>
                </c:pt>
                <c:pt idx="6">
                  <c:v>Televisión Nacional</c:v>
                </c:pt>
                <c:pt idx="7">
                  <c:v>Televisión por cable</c:v>
                </c:pt>
                <c:pt idx="8">
                  <c:v>Ninguno </c:v>
                </c:pt>
              </c:strCache>
            </c:strRef>
          </c:cat>
          <c:val>
            <c:numRef>
              <c:f>Hoja1!$C$2:$C$10</c:f>
              <c:numCache>
                <c:formatCode>###0%</c:formatCode>
                <c:ptCount val="9"/>
                <c:pt idx="0">
                  <c:v>0.95013071415415185</c:v>
                </c:pt>
                <c:pt idx="1">
                  <c:v>0.60012730925360513</c:v>
                </c:pt>
                <c:pt idx="2">
                  <c:v>0.87766644536309502</c:v>
                </c:pt>
                <c:pt idx="3">
                  <c:v>0.51887596453344365</c:v>
                </c:pt>
                <c:pt idx="4">
                  <c:v>1</c:v>
                </c:pt>
                <c:pt idx="5">
                  <c:v>0.79576343117218873</c:v>
                </c:pt>
                <c:pt idx="6">
                  <c:v>0.9897116015361227</c:v>
                </c:pt>
                <c:pt idx="7">
                  <c:v>1</c:v>
                </c:pt>
              </c:numCache>
            </c:numRef>
          </c:val>
        </c:ser>
        <c:gapWidth val="30"/>
        <c:axId val="101256192"/>
        <c:axId val="101270272"/>
      </c:barChart>
      <c:catAx>
        <c:axId val="101256192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bg1">
                    <a:lumMod val="95000"/>
                  </a:schemeClr>
                </a:solidFill>
              </a:defRPr>
            </a:pPr>
            <a:endParaRPr lang="es-CO"/>
          </a:p>
        </c:txPr>
        <c:crossAx val="101270272"/>
        <c:crosses val="autoZero"/>
        <c:auto val="1"/>
        <c:lblAlgn val="ctr"/>
        <c:lblOffset val="100"/>
      </c:catAx>
      <c:valAx>
        <c:axId val="101270272"/>
        <c:scaling>
          <c:orientation val="minMax"/>
        </c:scaling>
        <c:delete val="1"/>
        <c:axPos val="t"/>
        <c:numFmt formatCode="###0%" sourceLinked="1"/>
        <c:tickLblPos val="none"/>
        <c:crossAx val="1012561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>
          <a:solidFill>
            <a:schemeClr val="tx2"/>
          </a:solidFill>
        </a:defRPr>
      </a:pPr>
      <a:endParaRPr lang="es-CO"/>
    </a:p>
  </c:txPr>
  <c:externalData r:id="rId1"/>
</c:chartSpace>
</file>

<file path=ppt/charts/chart7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0.35560090798555727</c:v>
                </c:pt>
                <c:pt idx="1">
                  <c:v>0.6443990920144439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7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0.37328954323201147</c:v>
                </c:pt>
                <c:pt idx="1">
                  <c:v>0.62671045676798964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7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0.26949242661269596</c:v>
                </c:pt>
                <c:pt idx="1">
                  <c:v>0.73050757338730388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7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0.127</c:v>
                </c:pt>
                <c:pt idx="1">
                  <c:v>0.87300000000000078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7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7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0.24000000000000019</c:v>
                </c:pt>
                <c:pt idx="1">
                  <c:v>0.7600000000000009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7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0.17922659174349576</c:v>
                </c:pt>
                <c:pt idx="1">
                  <c:v>0.82077340825650547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7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0.30959373417261232</c:v>
                </c:pt>
                <c:pt idx="1">
                  <c:v>0.69040626582738729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7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>
        <c:manualLayout>
          <c:layoutTarget val="inner"/>
          <c:xMode val="edge"/>
          <c:yMode val="edge"/>
          <c:x val="0.46249364801490167"/>
          <c:y val="4.1116617853559773E-2"/>
          <c:w val="0.46950853322366892"/>
          <c:h val="0.87701032594076733"/>
        </c:manualLayout>
      </c:layout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5"/>
              <c:layout>
                <c:manualLayout>
                  <c:x val="1.0624656162702141E-2"/>
                  <c:y val="-3.7048404196660246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8.4997249301617533E-3"/>
                  <c:y val="7.4111395527818235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1.2749587395242581E-2"/>
                  <c:y val="-6.7926638282205584E-1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1.0624656162702141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1.4874518627783023E-2"/>
                  <c:y val="2.9174268994929143E-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2"/>
                <c:pt idx="0">
                  <c:v>Un mecanismo de información de lo que hace el gobierno</c:v>
                </c:pt>
                <c:pt idx="1">
                  <c:v>Una herramienta de participación ciudadana</c:v>
                </c:pt>
                <c:pt idx="2">
                  <c:v>Un medio de comunicación del gobierno con la ciudadanía</c:v>
                </c:pt>
                <c:pt idx="3">
                  <c:v>Un espacio para proponer iniciativas/soluciones</c:v>
                </c:pt>
                <c:pt idx="4">
                  <c:v>Un canal de participación directa con el gobierno</c:v>
                </c:pt>
                <c:pt idx="5">
                  <c:v>Un lugar para opinar sobre las acciones del gobierno</c:v>
                </c:pt>
                <c:pt idx="6">
                  <c:v>Un espacio para dar respuesta a las inquietudes de los ciudadanos.</c:v>
                </c:pt>
                <c:pt idx="7">
                  <c:v>Un medio en que se pueden realizar preguntas al gobierno</c:v>
                </c:pt>
                <c:pt idx="8">
                  <c:v>Una herramienta de control ciudadana</c:v>
                </c:pt>
                <c:pt idx="9">
                  <c:v>Un mecanismo de rendición de cuentas del gobierno</c:v>
                </c:pt>
                <c:pt idx="10">
                  <c:v>Un medio para presentar quejas y reclamos</c:v>
                </c:pt>
                <c:pt idx="11">
                  <c:v>NS/NR</c:v>
                </c:pt>
              </c:strCache>
            </c:strRef>
          </c:cat>
          <c:val>
            <c:numRef>
              <c:f>Hoja1!$B$2:$B$13</c:f>
              <c:numCache>
                <c:formatCode>###0%</c:formatCode>
                <c:ptCount val="12"/>
                <c:pt idx="0">
                  <c:v>0.2774335257568088</c:v>
                </c:pt>
                <c:pt idx="1">
                  <c:v>0.32188976650019285</c:v>
                </c:pt>
                <c:pt idx="2">
                  <c:v>8.5694576733636771E-2</c:v>
                </c:pt>
                <c:pt idx="3">
                  <c:v>5.6360266217891336E-2</c:v>
                </c:pt>
                <c:pt idx="4">
                  <c:v>1.6220045981239387E-2</c:v>
                </c:pt>
                <c:pt idx="5">
                  <c:v>8.2241846706865782E-2</c:v>
                </c:pt>
                <c:pt idx="6">
                  <c:v>8.139453908579776E-2</c:v>
                </c:pt>
                <c:pt idx="7">
                  <c:v>1.4803526386165358E-2</c:v>
                </c:pt>
                <c:pt idx="8">
                  <c:v>5.8311348249779807E-2</c:v>
                </c:pt>
                <c:pt idx="9">
                  <c:v>5.6505583816232312E-3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ES" sz="8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Hoja1!$A$2:$A$13</c:f>
              <c:strCache>
                <c:ptCount val="12"/>
                <c:pt idx="0">
                  <c:v>Un mecanismo de información de lo que hace el gobierno</c:v>
                </c:pt>
                <c:pt idx="1">
                  <c:v>Una herramienta de participación ciudadana</c:v>
                </c:pt>
                <c:pt idx="2">
                  <c:v>Un medio de comunicación del gobierno con la ciudadanía</c:v>
                </c:pt>
                <c:pt idx="3">
                  <c:v>Un espacio para proponer iniciativas/soluciones</c:v>
                </c:pt>
                <c:pt idx="4">
                  <c:v>Un canal de participación directa con el gobierno</c:v>
                </c:pt>
                <c:pt idx="5">
                  <c:v>Un lugar para opinar sobre las acciones del gobierno</c:v>
                </c:pt>
                <c:pt idx="6">
                  <c:v>Un espacio para dar respuesta a las inquietudes de los ciudadanos.</c:v>
                </c:pt>
                <c:pt idx="7">
                  <c:v>Un medio en que se pueden realizar preguntas al gobierno</c:v>
                </c:pt>
                <c:pt idx="8">
                  <c:v>Una herramienta de control ciudadana</c:v>
                </c:pt>
                <c:pt idx="9">
                  <c:v>Un mecanismo de rendición de cuentas del gobierno</c:v>
                </c:pt>
                <c:pt idx="10">
                  <c:v>Un medio para presentar quejas y reclamos</c:v>
                </c:pt>
                <c:pt idx="11">
                  <c:v>NS/NR</c:v>
                </c:pt>
              </c:strCache>
            </c:strRef>
          </c:cat>
          <c:val>
            <c:numRef>
              <c:f>Hoja1!$C$2:$C$13</c:f>
              <c:numCache>
                <c:formatCode>###0%</c:formatCode>
                <c:ptCount val="12"/>
                <c:pt idx="0">
                  <c:v>0.41095858966519538</c:v>
                </c:pt>
                <c:pt idx="1">
                  <c:v>0.29690609986802563</c:v>
                </c:pt>
                <c:pt idx="2">
                  <c:v>0.21556347327648936</c:v>
                </c:pt>
                <c:pt idx="3">
                  <c:v>0.2069214762630503</c:v>
                </c:pt>
                <c:pt idx="4">
                  <c:v>0.20169963883784592</c:v>
                </c:pt>
                <c:pt idx="5">
                  <c:v>0.1819562107412237</c:v>
                </c:pt>
                <c:pt idx="6">
                  <c:v>0.1718935773630226</c:v>
                </c:pt>
                <c:pt idx="7">
                  <c:v>0.1674086574581127</c:v>
                </c:pt>
                <c:pt idx="8">
                  <c:v>0.14442249797447732</c:v>
                </c:pt>
                <c:pt idx="9">
                  <c:v>0.1031172561348116</c:v>
                </c:pt>
                <c:pt idx="10">
                  <c:v>1.1350268164626177E-2</c:v>
                </c:pt>
                <c:pt idx="11">
                  <c:v>3.5123660408504592E-2</c:v>
                </c:pt>
              </c:numCache>
            </c:numRef>
          </c:val>
        </c:ser>
        <c:gapWidth val="10"/>
        <c:axId val="127088128"/>
        <c:axId val="127089664"/>
      </c:barChart>
      <c:catAx>
        <c:axId val="127088128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ES" sz="900">
                <a:solidFill>
                  <a:schemeClr val="accent1">
                    <a:lumMod val="50000"/>
                  </a:schemeClr>
                </a:solidFill>
              </a:defRPr>
            </a:pPr>
            <a:endParaRPr lang="es-CO"/>
          </a:p>
        </c:txPr>
        <c:crossAx val="127089664"/>
        <c:crosses val="autoZero"/>
        <c:auto val="1"/>
        <c:lblAlgn val="ctr"/>
        <c:lblOffset val="100"/>
      </c:catAx>
      <c:valAx>
        <c:axId val="127089664"/>
        <c:scaling>
          <c:orientation val="minMax"/>
          <c:max val="1"/>
        </c:scaling>
        <c:delete val="1"/>
        <c:axPos val="t"/>
        <c:numFmt formatCode="###0%" sourceLinked="1"/>
        <c:tickLblPos val="none"/>
        <c:crossAx val="1270881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50"/>
      </a:pPr>
      <a:endParaRPr lang="es-CO"/>
    </a:p>
  </c:txPr>
  <c:externalData r:id="rId1"/>
</c:chartSpace>
</file>

<file path=ppt/charts/chart7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Hoja1!$B$2:$B$15</c:f>
              <c:numCache>
                <c:formatCode>###0%</c:formatCode>
                <c:ptCount val="14"/>
                <c:pt idx="0">
                  <c:v>0.83252394211429703</c:v>
                </c:pt>
                <c:pt idx="1">
                  <c:v>0.72348139095545738</c:v>
                </c:pt>
                <c:pt idx="3">
                  <c:v>0.87764081992301934</c:v>
                </c:pt>
                <c:pt idx="4">
                  <c:v>0.7931353356608799</c:v>
                </c:pt>
                <c:pt idx="6">
                  <c:v>0.54783424746579235</c:v>
                </c:pt>
                <c:pt idx="7">
                  <c:v>0.51847224368429023</c:v>
                </c:pt>
                <c:pt idx="9">
                  <c:v>0.6507760645988766</c:v>
                </c:pt>
                <c:pt idx="10">
                  <c:v>0.63558107892522397</c:v>
                </c:pt>
                <c:pt idx="12">
                  <c:v>0.69718328773155758</c:v>
                </c:pt>
                <c:pt idx="13">
                  <c:v>0.73593047762185493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Hoja1!$C$2:$C$15</c:f>
              <c:numCache>
                <c:formatCode>###0%</c:formatCode>
                <c:ptCount val="14"/>
                <c:pt idx="0">
                  <c:v>0.16747605788570291</c:v>
                </c:pt>
                <c:pt idx="1">
                  <c:v>0.27651860904454351</c:v>
                </c:pt>
                <c:pt idx="3">
                  <c:v>0.12235918007698221</c:v>
                </c:pt>
                <c:pt idx="4">
                  <c:v>0.20686466433912076</c:v>
                </c:pt>
                <c:pt idx="6">
                  <c:v>0.45216575253420876</c:v>
                </c:pt>
                <c:pt idx="7">
                  <c:v>0.48152775631570982</c:v>
                </c:pt>
                <c:pt idx="9">
                  <c:v>0.34922393540112523</c:v>
                </c:pt>
                <c:pt idx="10">
                  <c:v>0.36441892107477658</c:v>
                </c:pt>
                <c:pt idx="12">
                  <c:v>0.30281671226844287</c:v>
                </c:pt>
                <c:pt idx="13">
                  <c:v>0.26406952237814557</c:v>
                </c:pt>
              </c:numCache>
            </c:numRef>
          </c:val>
        </c:ser>
        <c:gapWidth val="10"/>
        <c:overlap val="100"/>
        <c:axId val="129278720"/>
        <c:axId val="129280256"/>
      </c:barChart>
      <c:catAx>
        <c:axId val="12927872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29280256"/>
        <c:crosses val="autoZero"/>
        <c:auto val="1"/>
        <c:lblAlgn val="ctr"/>
        <c:lblOffset val="100"/>
      </c:catAx>
      <c:valAx>
        <c:axId val="129280256"/>
        <c:scaling>
          <c:orientation val="minMax"/>
        </c:scaling>
        <c:delete val="1"/>
        <c:axPos val="t"/>
        <c:numFmt formatCode="0%" sourceLinked="1"/>
        <c:tickLblPos val="none"/>
        <c:crossAx val="1292787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8"/>
              <c:spPr/>
              <c:txPr>
                <a:bodyPr/>
                <a:lstStyle/>
                <a:p>
                  <a:pPr>
                    <a:defRPr lang="es-CO" sz="900" b="0">
                      <a:solidFill>
                        <a:schemeClr val="tx2">
                          <a:lumMod val="75000"/>
                        </a:schemeClr>
                      </a:solidFill>
                    </a:defRPr>
                  </a:pPr>
                  <a:endParaRPr lang="es-CO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Hoja1!$A$2:$A$10</c:f>
              <c:strCache>
                <c:ptCount val="9"/>
                <c:pt idx="0">
                  <c:v>Internet</c:v>
                </c:pt>
                <c:pt idx="1">
                  <c:v>Prensa / periódicos</c:v>
                </c:pt>
                <c:pt idx="2">
                  <c:v>Radio</c:v>
                </c:pt>
                <c:pt idx="3">
                  <c:v>Revistas</c:v>
                </c:pt>
                <c:pt idx="4">
                  <c:v>Teléfono Celular</c:v>
                </c:pt>
                <c:pt idx="5">
                  <c:v>Teléfono Fijo</c:v>
                </c:pt>
                <c:pt idx="6">
                  <c:v>Televisión Nacional</c:v>
                </c:pt>
                <c:pt idx="7">
                  <c:v>Televisión por cable</c:v>
                </c:pt>
                <c:pt idx="8">
                  <c:v>Ninguno </c:v>
                </c:pt>
              </c:strCache>
            </c:strRef>
          </c:cat>
          <c:val>
            <c:numRef>
              <c:f>Hoja1!$B$2:$B$10</c:f>
              <c:numCache>
                <c:formatCode>###0%</c:formatCode>
                <c:ptCount val="9"/>
                <c:pt idx="0">
                  <c:v>0.78935949606685263</c:v>
                </c:pt>
                <c:pt idx="1">
                  <c:v>0.33460460201848841</c:v>
                </c:pt>
                <c:pt idx="2">
                  <c:v>0.84068677878750631</c:v>
                </c:pt>
                <c:pt idx="3">
                  <c:v>0.32915233373846137</c:v>
                </c:pt>
                <c:pt idx="4">
                  <c:v>0.91961546075610368</c:v>
                </c:pt>
                <c:pt idx="5">
                  <c:v>0.56566436686914645</c:v>
                </c:pt>
                <c:pt idx="6">
                  <c:v>0.70623967014751765</c:v>
                </c:pt>
                <c:pt idx="7">
                  <c:v>0.8364319170356217</c:v>
                </c:pt>
                <c:pt idx="8">
                  <c:v>1.3918143306774248E-2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dLbl>
              <c:idx val="8"/>
              <c:spPr/>
              <c:txPr>
                <a:bodyPr/>
                <a:lstStyle/>
                <a:p>
                  <a:pPr>
                    <a:defRPr lang="es-CO" sz="900" b="0">
                      <a:solidFill>
                        <a:schemeClr val="tx2">
                          <a:lumMod val="75000"/>
                        </a:schemeClr>
                      </a:solidFill>
                    </a:defRPr>
                  </a:pPr>
                  <a:endParaRPr lang="es-CO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Hoja1!$A$2:$A$10</c:f>
              <c:strCache>
                <c:ptCount val="9"/>
                <c:pt idx="0">
                  <c:v>Internet</c:v>
                </c:pt>
                <c:pt idx="1">
                  <c:v>Prensa / periódicos</c:v>
                </c:pt>
                <c:pt idx="2">
                  <c:v>Radio</c:v>
                </c:pt>
                <c:pt idx="3">
                  <c:v>Revistas</c:v>
                </c:pt>
                <c:pt idx="4">
                  <c:v>Teléfono Celular</c:v>
                </c:pt>
                <c:pt idx="5">
                  <c:v>Teléfono Fijo</c:v>
                </c:pt>
                <c:pt idx="6">
                  <c:v>Televisión Nacional</c:v>
                </c:pt>
                <c:pt idx="7">
                  <c:v>Televisión por cable</c:v>
                </c:pt>
                <c:pt idx="8">
                  <c:v>Ninguno </c:v>
                </c:pt>
              </c:strCache>
            </c:strRef>
          </c:cat>
          <c:val>
            <c:numRef>
              <c:f>Hoja1!$C$2:$C$10</c:f>
              <c:numCache>
                <c:formatCode>###0%</c:formatCode>
                <c:ptCount val="9"/>
                <c:pt idx="0">
                  <c:v>0.76295778735636544</c:v>
                </c:pt>
                <c:pt idx="1">
                  <c:v>0.49231886977981121</c:v>
                </c:pt>
                <c:pt idx="2">
                  <c:v>0.84412849032573301</c:v>
                </c:pt>
                <c:pt idx="3">
                  <c:v>0.43841728968663707</c:v>
                </c:pt>
                <c:pt idx="4">
                  <c:v>0.95738937327188933</c:v>
                </c:pt>
                <c:pt idx="5">
                  <c:v>0.69176126927522608</c:v>
                </c:pt>
                <c:pt idx="6">
                  <c:v>0.88019131898317615</c:v>
                </c:pt>
                <c:pt idx="7">
                  <c:v>0.91680054615346163</c:v>
                </c:pt>
                <c:pt idx="8">
                  <c:v>1.1180460275213605E-2</c:v>
                </c:pt>
              </c:numCache>
            </c:numRef>
          </c:val>
        </c:ser>
        <c:gapWidth val="30"/>
        <c:axId val="101279616"/>
        <c:axId val="101281152"/>
      </c:barChart>
      <c:catAx>
        <c:axId val="101279616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>
                <a:solidFill>
                  <a:schemeClr val="bg1">
                    <a:lumMod val="95000"/>
                  </a:schemeClr>
                </a:solidFill>
              </a:defRPr>
            </a:pPr>
            <a:endParaRPr lang="es-CO"/>
          </a:p>
        </c:txPr>
        <c:crossAx val="101281152"/>
        <c:crosses val="autoZero"/>
        <c:auto val="1"/>
        <c:lblAlgn val="ctr"/>
        <c:lblOffset val="100"/>
      </c:catAx>
      <c:valAx>
        <c:axId val="101281152"/>
        <c:scaling>
          <c:orientation val="minMax"/>
        </c:scaling>
        <c:delete val="1"/>
        <c:axPos val="t"/>
        <c:numFmt formatCode="###0%" sourceLinked="1"/>
        <c:tickLblPos val="none"/>
        <c:crossAx val="1012796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>
          <a:solidFill>
            <a:schemeClr val="tx2"/>
          </a:solidFill>
        </a:defRPr>
      </a:pPr>
      <a:endParaRPr lang="es-CO"/>
    </a:p>
  </c:txPr>
  <c:externalData r:id="rId1"/>
</c:chartSpace>
</file>

<file path=ppt/charts/chart8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Hoja1!$B$2:$B$15</c:f>
              <c:numCache>
                <c:formatCode>###0%</c:formatCode>
                <c:ptCount val="14"/>
                <c:pt idx="0">
                  <c:v>0.7207121678970656</c:v>
                </c:pt>
                <c:pt idx="1">
                  <c:v>0.75983205558198563</c:v>
                </c:pt>
                <c:pt idx="3">
                  <c:v>0.5811470671127611</c:v>
                </c:pt>
                <c:pt idx="4">
                  <c:v>0.53241721472661008</c:v>
                </c:pt>
                <c:pt idx="6">
                  <c:v>0.66183940135920516</c:v>
                </c:pt>
                <c:pt idx="7">
                  <c:v>0.72812104587248971</c:v>
                </c:pt>
                <c:pt idx="9">
                  <c:v>0.71120173707556422</c:v>
                </c:pt>
                <c:pt idx="10">
                  <c:v>0.69672295931167905</c:v>
                </c:pt>
                <c:pt idx="12">
                  <c:v>0.69736725727029669</c:v>
                </c:pt>
                <c:pt idx="13">
                  <c:v>0.60417078740637264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0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Hoja1!$C$2:$C$15</c:f>
              <c:numCache>
                <c:formatCode>###0%</c:formatCode>
                <c:ptCount val="14"/>
                <c:pt idx="0">
                  <c:v>0.27928783210293384</c:v>
                </c:pt>
                <c:pt idx="1">
                  <c:v>0.24016794441801456</c:v>
                </c:pt>
                <c:pt idx="3">
                  <c:v>0.41885293288723874</c:v>
                </c:pt>
                <c:pt idx="4">
                  <c:v>0.46758278527338926</c:v>
                </c:pt>
                <c:pt idx="6">
                  <c:v>0.33816059864079612</c:v>
                </c:pt>
                <c:pt idx="7">
                  <c:v>0.27187895412751045</c:v>
                </c:pt>
                <c:pt idx="9">
                  <c:v>0.28879826292443717</c:v>
                </c:pt>
                <c:pt idx="10">
                  <c:v>0.30327704068832029</c:v>
                </c:pt>
                <c:pt idx="12">
                  <c:v>0.30263274272970381</c:v>
                </c:pt>
                <c:pt idx="13">
                  <c:v>0.39582921259362774</c:v>
                </c:pt>
              </c:numCache>
            </c:numRef>
          </c:val>
        </c:ser>
        <c:gapWidth val="10"/>
        <c:overlap val="100"/>
        <c:axId val="129702528"/>
        <c:axId val="129716608"/>
      </c:barChart>
      <c:catAx>
        <c:axId val="12970252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29716608"/>
        <c:crosses val="autoZero"/>
        <c:auto val="1"/>
        <c:lblAlgn val="ctr"/>
        <c:lblOffset val="100"/>
      </c:catAx>
      <c:valAx>
        <c:axId val="129716608"/>
        <c:scaling>
          <c:orientation val="minMax"/>
        </c:scaling>
        <c:delete val="1"/>
        <c:axPos val="t"/>
        <c:numFmt formatCode="0%" sourceLinked="1"/>
        <c:tickLblPos val="none"/>
        <c:crossAx val="1297025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8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Hoja1!$B$2:$B$15</c:f>
              <c:numCache>
                <c:formatCode>###0%</c:formatCode>
                <c:ptCount val="14"/>
                <c:pt idx="0">
                  <c:v>0.97532869174508263</c:v>
                </c:pt>
                <c:pt idx="1">
                  <c:v>0.94587899058618108</c:v>
                </c:pt>
                <c:pt idx="3">
                  <c:v>1</c:v>
                </c:pt>
                <c:pt idx="4">
                  <c:v>0.97293949529309121</c:v>
                </c:pt>
                <c:pt idx="6">
                  <c:v>0.82901997219198464</c:v>
                </c:pt>
                <c:pt idx="7">
                  <c:v>0.50762615899637586</c:v>
                </c:pt>
                <c:pt idx="9">
                  <c:v>0.76756873117327962</c:v>
                </c:pt>
                <c:pt idx="10">
                  <c:v>0.65884478716780148</c:v>
                </c:pt>
                <c:pt idx="12">
                  <c:v>0.89174095340118731</c:v>
                </c:pt>
                <c:pt idx="13">
                  <c:v>0.91469068058959313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dLbl>
              <c:idx val="12"/>
              <c:layout>
                <c:manualLayout>
                  <c:x val="-3.8484848484848587E-2"/>
                  <c:y val="3.9200617283950759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Hoja1!$C$2:$C$15</c:f>
              <c:numCache>
                <c:formatCode>###0%</c:formatCode>
                <c:ptCount val="14"/>
                <c:pt idx="0">
                  <c:v>2.4671308254917701E-2</c:v>
                </c:pt>
                <c:pt idx="1">
                  <c:v>5.4121009413820177E-2</c:v>
                </c:pt>
                <c:pt idx="4">
                  <c:v>2.7060504706910089E-2</c:v>
                </c:pt>
                <c:pt idx="6">
                  <c:v>0.17098002780801561</c:v>
                </c:pt>
                <c:pt idx="7">
                  <c:v>0.49237384100362436</c:v>
                </c:pt>
                <c:pt idx="9">
                  <c:v>0.23243126882672083</c:v>
                </c:pt>
                <c:pt idx="10">
                  <c:v>0.34115521283219929</c:v>
                </c:pt>
                <c:pt idx="12">
                  <c:v>0.10825904659881402</c:v>
                </c:pt>
                <c:pt idx="13">
                  <c:v>8.5309319410408493E-2</c:v>
                </c:pt>
              </c:numCache>
            </c:numRef>
          </c:val>
        </c:ser>
        <c:gapWidth val="10"/>
        <c:overlap val="100"/>
        <c:axId val="129746048"/>
        <c:axId val="129747584"/>
      </c:barChart>
      <c:catAx>
        <c:axId val="12974604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29747584"/>
        <c:crosses val="autoZero"/>
        <c:auto val="1"/>
        <c:lblAlgn val="ctr"/>
        <c:lblOffset val="100"/>
      </c:catAx>
      <c:valAx>
        <c:axId val="129747584"/>
        <c:scaling>
          <c:orientation val="minMax"/>
        </c:scaling>
        <c:delete val="1"/>
        <c:axPos val="t"/>
        <c:numFmt formatCode="0%" sourceLinked="1"/>
        <c:tickLblPos val="none"/>
        <c:crossAx val="1297460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8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Hoja1!$B$2:$B$15</c:f>
              <c:numCache>
                <c:formatCode>###0%</c:formatCode>
                <c:ptCount val="14"/>
                <c:pt idx="0">
                  <c:v>0.8322085708549255</c:v>
                </c:pt>
                <c:pt idx="1">
                  <c:v>0.70370326400297789</c:v>
                </c:pt>
                <c:pt idx="3">
                  <c:v>0.87958015483961349</c:v>
                </c:pt>
                <c:pt idx="4">
                  <c:v>0.77495907475132464</c:v>
                </c:pt>
                <c:pt idx="6">
                  <c:v>0.53131130377493907</c:v>
                </c:pt>
                <c:pt idx="7">
                  <c:v>0.57345873237670475</c:v>
                </c:pt>
                <c:pt idx="9">
                  <c:v>0.63986322928520933</c:v>
                </c:pt>
                <c:pt idx="10">
                  <c:v>0.60666355305711595</c:v>
                </c:pt>
                <c:pt idx="12">
                  <c:v>0.73411267646085554</c:v>
                </c:pt>
                <c:pt idx="13">
                  <c:v>0.72090957935377575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Hoja1!$C$2:$C$15</c:f>
              <c:numCache>
                <c:formatCode>###0%</c:formatCode>
                <c:ptCount val="14"/>
                <c:pt idx="0">
                  <c:v>0.16779142914507394</c:v>
                </c:pt>
                <c:pt idx="1">
                  <c:v>0.296296735997023</c:v>
                </c:pt>
                <c:pt idx="3">
                  <c:v>0.12041984516038598</c:v>
                </c:pt>
                <c:pt idx="4">
                  <c:v>0.22504092524867567</c:v>
                </c:pt>
                <c:pt idx="6">
                  <c:v>0.46868869622506026</c:v>
                </c:pt>
                <c:pt idx="7">
                  <c:v>0.42654126762329542</c:v>
                </c:pt>
                <c:pt idx="9">
                  <c:v>0.36013677071479078</c:v>
                </c:pt>
                <c:pt idx="10">
                  <c:v>0.39333644694288517</c:v>
                </c:pt>
                <c:pt idx="12">
                  <c:v>0.2658873235391454</c:v>
                </c:pt>
                <c:pt idx="13">
                  <c:v>0.27909042064622563</c:v>
                </c:pt>
              </c:numCache>
            </c:numRef>
          </c:val>
        </c:ser>
        <c:gapWidth val="10"/>
        <c:overlap val="100"/>
        <c:axId val="130196224"/>
        <c:axId val="130197760"/>
      </c:barChart>
      <c:catAx>
        <c:axId val="130196224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30197760"/>
        <c:crosses val="autoZero"/>
        <c:auto val="1"/>
        <c:lblAlgn val="ctr"/>
        <c:lblOffset val="100"/>
      </c:catAx>
      <c:valAx>
        <c:axId val="130197760"/>
        <c:scaling>
          <c:orientation val="minMax"/>
        </c:scaling>
        <c:delete val="1"/>
        <c:axPos val="t"/>
        <c:numFmt formatCode="0%" sourceLinked="1"/>
        <c:tickLblPos val="none"/>
        <c:crossAx val="1301962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8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Hoja1!$B$2:$B$15</c:f>
              <c:numCache>
                <c:formatCode>###0%</c:formatCode>
                <c:ptCount val="14"/>
                <c:pt idx="0">
                  <c:v>0.80122186901535686</c:v>
                </c:pt>
                <c:pt idx="1">
                  <c:v>0.71163507145897931</c:v>
                </c:pt>
                <c:pt idx="3">
                  <c:v>0.84911682837973412</c:v>
                </c:pt>
                <c:pt idx="4">
                  <c:v>0.78555461528948389</c:v>
                </c:pt>
                <c:pt idx="6">
                  <c:v>0.49845959159220216</c:v>
                </c:pt>
                <c:pt idx="7">
                  <c:v>0.46970431055585982</c:v>
                </c:pt>
                <c:pt idx="9">
                  <c:v>0.63339024200796945</c:v>
                </c:pt>
                <c:pt idx="10">
                  <c:v>0.65886647405908139</c:v>
                </c:pt>
                <c:pt idx="12">
                  <c:v>0.62573481515162577</c:v>
                </c:pt>
                <c:pt idx="13">
                  <c:v>0.72560794210501389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Hoja1!$C$2:$C$15</c:f>
              <c:numCache>
                <c:formatCode>###0%</c:formatCode>
                <c:ptCount val="14"/>
                <c:pt idx="0">
                  <c:v>0.19877813098464323</c:v>
                </c:pt>
                <c:pt idx="1">
                  <c:v>0.28836492854102158</c:v>
                </c:pt>
                <c:pt idx="3">
                  <c:v>0.15088317162026599</c:v>
                </c:pt>
                <c:pt idx="4">
                  <c:v>0.21444538471051719</c:v>
                </c:pt>
                <c:pt idx="6">
                  <c:v>0.50154040840779823</c:v>
                </c:pt>
                <c:pt idx="7">
                  <c:v>0.53029568944414063</c:v>
                </c:pt>
                <c:pt idx="9">
                  <c:v>0.36660975799203083</c:v>
                </c:pt>
                <c:pt idx="10">
                  <c:v>0.34113352594091917</c:v>
                </c:pt>
                <c:pt idx="12">
                  <c:v>0.37426518484837484</c:v>
                </c:pt>
                <c:pt idx="13">
                  <c:v>0.27439205789498688</c:v>
                </c:pt>
              </c:numCache>
            </c:numRef>
          </c:val>
        </c:ser>
        <c:gapWidth val="10"/>
        <c:overlap val="100"/>
        <c:axId val="130124416"/>
        <c:axId val="130142592"/>
      </c:barChart>
      <c:catAx>
        <c:axId val="13012441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30142592"/>
        <c:crosses val="autoZero"/>
        <c:auto val="1"/>
        <c:lblAlgn val="ctr"/>
        <c:lblOffset val="100"/>
      </c:catAx>
      <c:valAx>
        <c:axId val="130142592"/>
        <c:scaling>
          <c:orientation val="minMax"/>
        </c:scaling>
        <c:delete val="1"/>
        <c:axPos val="t"/>
        <c:numFmt formatCode="0%" sourceLinked="1"/>
        <c:tickLblPos val="none"/>
        <c:crossAx val="1301244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8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Hoja1!$B$2:$B$15</c:f>
              <c:numCache>
                <c:formatCode>###0%</c:formatCode>
                <c:ptCount val="14"/>
                <c:pt idx="0">
                  <c:v>0.89174095340118731</c:v>
                </c:pt>
                <c:pt idx="1">
                  <c:v>0.74444524981913462</c:v>
                </c:pt>
                <c:pt idx="3">
                  <c:v>1</c:v>
                </c:pt>
                <c:pt idx="4">
                  <c:v>0.895985438677528</c:v>
                </c:pt>
                <c:pt idx="6">
                  <c:v>1</c:v>
                </c:pt>
                <c:pt idx="7">
                  <c:v>0.97293949529309121</c:v>
                </c:pt>
                <c:pt idx="9">
                  <c:v>0.82901997219198464</c:v>
                </c:pt>
                <c:pt idx="10">
                  <c:v>0.92696237028171746</c:v>
                </c:pt>
                <c:pt idx="12">
                  <c:v>0.89174095340118731</c:v>
                </c:pt>
                <c:pt idx="13">
                  <c:v>0.68873584182351222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-1.9242424242424325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9242424242424325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Hoja1!$C$2:$C$15</c:f>
              <c:numCache>
                <c:formatCode>###0%</c:formatCode>
                <c:ptCount val="14"/>
                <c:pt idx="0">
                  <c:v>0.10825904659881402</c:v>
                </c:pt>
                <c:pt idx="1">
                  <c:v>0.25555475018086582</c:v>
                </c:pt>
                <c:pt idx="4">
                  <c:v>0.10401456132247271</c:v>
                </c:pt>
                <c:pt idx="7">
                  <c:v>2.7060504706910089E-2</c:v>
                </c:pt>
                <c:pt idx="9">
                  <c:v>0.17098002780801561</c:v>
                </c:pt>
                <c:pt idx="10">
                  <c:v>7.3037629718282482E-2</c:v>
                </c:pt>
                <c:pt idx="12">
                  <c:v>0.10825904659881402</c:v>
                </c:pt>
                <c:pt idx="13">
                  <c:v>0.31126415817648839</c:v>
                </c:pt>
              </c:numCache>
            </c:numRef>
          </c:val>
        </c:ser>
        <c:gapWidth val="10"/>
        <c:overlap val="100"/>
        <c:axId val="130259200"/>
        <c:axId val="129507328"/>
      </c:barChart>
      <c:catAx>
        <c:axId val="13025920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29507328"/>
        <c:crosses val="autoZero"/>
        <c:auto val="1"/>
        <c:lblAlgn val="ctr"/>
        <c:lblOffset val="100"/>
      </c:catAx>
      <c:valAx>
        <c:axId val="129507328"/>
        <c:scaling>
          <c:orientation val="minMax"/>
        </c:scaling>
        <c:delete val="1"/>
        <c:axPos val="t"/>
        <c:numFmt formatCode="0%" sourceLinked="1"/>
        <c:tickLblPos val="none"/>
        <c:crossAx val="1302592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8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Hoja1!$B$2:$B$15</c:f>
              <c:numCache>
                <c:formatCode>###0%</c:formatCode>
                <c:ptCount val="14"/>
                <c:pt idx="0">
                  <c:v>0.79943365211013062</c:v>
                </c:pt>
                <c:pt idx="1">
                  <c:v>0.75733573036652779</c:v>
                </c:pt>
                <c:pt idx="3">
                  <c:v>0.58969726401960043</c:v>
                </c:pt>
                <c:pt idx="4">
                  <c:v>0.51122582152208862</c:v>
                </c:pt>
                <c:pt idx="6">
                  <c:v>0.69042736943823546</c:v>
                </c:pt>
                <c:pt idx="7">
                  <c:v>0.71365811345565344</c:v>
                </c:pt>
                <c:pt idx="9">
                  <c:v>0.70168615270228829</c:v>
                </c:pt>
                <c:pt idx="10">
                  <c:v>0.70970978513681204</c:v>
                </c:pt>
                <c:pt idx="12">
                  <c:v>0.73830641380999162</c:v>
                </c:pt>
                <c:pt idx="13">
                  <c:v>0.61295003009332005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Hoja1!$C$2:$C$15</c:f>
              <c:numCache>
                <c:formatCode>###0%</c:formatCode>
                <c:ptCount val="14"/>
                <c:pt idx="0">
                  <c:v>0.20056634788987032</c:v>
                </c:pt>
                <c:pt idx="1">
                  <c:v>0.24266426963347321</c:v>
                </c:pt>
                <c:pt idx="3">
                  <c:v>0.41030273598039962</c:v>
                </c:pt>
                <c:pt idx="4">
                  <c:v>0.48877417847791232</c:v>
                </c:pt>
                <c:pt idx="6">
                  <c:v>0.30957263056176432</c:v>
                </c:pt>
                <c:pt idx="7">
                  <c:v>0.28634188654434811</c:v>
                </c:pt>
                <c:pt idx="9">
                  <c:v>0.29831384729771226</c:v>
                </c:pt>
                <c:pt idx="10">
                  <c:v>0.29029021486318829</c:v>
                </c:pt>
                <c:pt idx="12">
                  <c:v>0.26169358619000843</c:v>
                </c:pt>
                <c:pt idx="13">
                  <c:v>0.38704996990668167</c:v>
                </c:pt>
              </c:numCache>
            </c:numRef>
          </c:val>
        </c:ser>
        <c:gapWidth val="10"/>
        <c:overlap val="100"/>
        <c:axId val="129570688"/>
        <c:axId val="129572224"/>
      </c:barChart>
      <c:catAx>
        <c:axId val="12957068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29572224"/>
        <c:crosses val="autoZero"/>
        <c:auto val="1"/>
        <c:lblAlgn val="ctr"/>
        <c:lblOffset val="100"/>
      </c:catAx>
      <c:valAx>
        <c:axId val="129572224"/>
        <c:scaling>
          <c:orientation val="minMax"/>
        </c:scaling>
        <c:delete val="1"/>
        <c:axPos val="t"/>
        <c:numFmt formatCode="0%" sourceLinked="1"/>
        <c:tickLblPos val="none"/>
        <c:crossAx val="1295706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8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Hoja1!$B$2:$B$15</c:f>
              <c:numCache>
                <c:formatCode>###0%</c:formatCode>
                <c:ptCount val="14"/>
                <c:pt idx="0">
                  <c:v>0.6222410318784074</c:v>
                </c:pt>
                <c:pt idx="1">
                  <c:v>0.76418181335319402</c:v>
                </c:pt>
                <c:pt idx="3">
                  <c:v>0.4820316201479965</c:v>
                </c:pt>
                <c:pt idx="4">
                  <c:v>0.50287442267632765</c:v>
                </c:pt>
                <c:pt idx="6">
                  <c:v>0.56510032128655896</c:v>
                </c:pt>
                <c:pt idx="7">
                  <c:v>0.70840403065177149</c:v>
                </c:pt>
                <c:pt idx="9">
                  <c:v>0.69251214101509306</c:v>
                </c:pt>
                <c:pt idx="10">
                  <c:v>0.65389317787411461</c:v>
                </c:pt>
                <c:pt idx="12">
                  <c:v>0.62286804288168263</c:v>
                </c:pt>
                <c:pt idx="13">
                  <c:v>0.58477752439968733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Hoja1!$C$2:$C$15</c:f>
              <c:numCache>
                <c:formatCode>###0%</c:formatCode>
                <c:ptCount val="14"/>
                <c:pt idx="0">
                  <c:v>0.37775896812159382</c:v>
                </c:pt>
                <c:pt idx="1">
                  <c:v>0.23581818664680784</c:v>
                </c:pt>
                <c:pt idx="3">
                  <c:v>0.51796837985200272</c:v>
                </c:pt>
                <c:pt idx="4">
                  <c:v>0.49712557732367352</c:v>
                </c:pt>
                <c:pt idx="6">
                  <c:v>0.43489967871344154</c:v>
                </c:pt>
                <c:pt idx="7">
                  <c:v>0.29159596934822946</c:v>
                </c:pt>
                <c:pt idx="9">
                  <c:v>0.30748785898490677</c:v>
                </c:pt>
                <c:pt idx="10">
                  <c:v>0.34610682212588634</c:v>
                </c:pt>
                <c:pt idx="12">
                  <c:v>0.37713195711831804</c:v>
                </c:pt>
                <c:pt idx="13">
                  <c:v>0.41522247560031295</c:v>
                </c:pt>
              </c:numCache>
            </c:numRef>
          </c:val>
        </c:ser>
        <c:gapWidth val="10"/>
        <c:overlap val="100"/>
        <c:axId val="130449408"/>
        <c:axId val="130450944"/>
      </c:barChart>
      <c:catAx>
        <c:axId val="13044940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30450944"/>
        <c:crosses val="autoZero"/>
        <c:auto val="1"/>
        <c:lblAlgn val="ctr"/>
        <c:lblOffset val="100"/>
      </c:catAx>
      <c:valAx>
        <c:axId val="130450944"/>
        <c:scaling>
          <c:orientation val="minMax"/>
        </c:scaling>
        <c:delete val="1"/>
        <c:axPos val="t"/>
        <c:numFmt formatCode="0%" sourceLinked="1"/>
        <c:tickLblPos val="none"/>
        <c:crossAx val="1304494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8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Hoja1!$B$2:$B$15</c:f>
              <c:numCache>
                <c:formatCode>###0%</c:formatCode>
                <c:ptCount val="14"/>
                <c:pt idx="0">
                  <c:v>0.83034161922328242</c:v>
                </c:pt>
                <c:pt idx="1">
                  <c:v>0.74003438747045969</c:v>
                </c:pt>
                <c:pt idx="3">
                  <c:v>0.88324361814482255</c:v>
                </c:pt>
                <c:pt idx="4">
                  <c:v>0.83707674662805265</c:v>
                </c:pt>
                <c:pt idx="6">
                  <c:v>0.58866345347424376</c:v>
                </c:pt>
                <c:pt idx="7">
                  <c:v>0.53287778799700447</c:v>
                </c:pt>
                <c:pt idx="9">
                  <c:v>0.70045968319000262</c:v>
                </c:pt>
                <c:pt idx="10">
                  <c:v>0.68158404442348164</c:v>
                </c:pt>
                <c:pt idx="12">
                  <c:v>0.75687948747595435</c:v>
                </c:pt>
                <c:pt idx="13">
                  <c:v>0.7791031894107936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-3.2070707070707208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2070707070707208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Hoja1!$C$2:$C$15</c:f>
              <c:numCache>
                <c:formatCode>###0%</c:formatCode>
                <c:ptCount val="14"/>
                <c:pt idx="0">
                  <c:v>0.16965838077671871</c:v>
                </c:pt>
                <c:pt idx="1">
                  <c:v>0.25996561252954137</c:v>
                </c:pt>
                <c:pt idx="3">
                  <c:v>0.11675638185517817</c:v>
                </c:pt>
                <c:pt idx="4">
                  <c:v>0.16292325337194871</c:v>
                </c:pt>
                <c:pt idx="6">
                  <c:v>0.41133654652575607</c:v>
                </c:pt>
                <c:pt idx="7">
                  <c:v>0.46712221200299597</c:v>
                </c:pt>
                <c:pt idx="9">
                  <c:v>0.29954031680999782</c:v>
                </c:pt>
                <c:pt idx="10">
                  <c:v>0.31841595557651931</c:v>
                </c:pt>
                <c:pt idx="12">
                  <c:v>0.24312051252404618</c:v>
                </c:pt>
                <c:pt idx="13">
                  <c:v>0.22089681058920699</c:v>
                </c:pt>
              </c:numCache>
            </c:numRef>
          </c:val>
        </c:ser>
        <c:gapWidth val="10"/>
        <c:overlap val="100"/>
        <c:axId val="127108608"/>
        <c:axId val="127280256"/>
      </c:barChart>
      <c:catAx>
        <c:axId val="12710860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27280256"/>
        <c:crosses val="autoZero"/>
        <c:auto val="1"/>
        <c:lblAlgn val="ctr"/>
        <c:lblOffset val="100"/>
      </c:catAx>
      <c:valAx>
        <c:axId val="127280256"/>
        <c:scaling>
          <c:orientation val="minMax"/>
        </c:scaling>
        <c:delete val="1"/>
        <c:axPos val="t"/>
        <c:numFmt formatCode="0%" sourceLinked="1"/>
        <c:tickLblPos val="none"/>
        <c:crossAx val="1271086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8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Hoja1!$B$2:$B$15</c:f>
              <c:numCache>
                <c:formatCode>###0%</c:formatCode>
                <c:ptCount val="14"/>
                <c:pt idx="0">
                  <c:v>0.86714111360797652</c:v>
                </c:pt>
                <c:pt idx="1">
                  <c:v>0.70628925806842935</c:v>
                </c:pt>
                <c:pt idx="3">
                  <c:v>0.95536410776480152</c:v>
                </c:pt>
                <c:pt idx="4">
                  <c:v>0.77071174980754154</c:v>
                </c:pt>
                <c:pt idx="6">
                  <c:v>0.66021874330607611</c:v>
                </c:pt>
                <c:pt idx="7">
                  <c:v>0.55370044314336364</c:v>
                </c:pt>
                <c:pt idx="9">
                  <c:v>0.67400483000589795</c:v>
                </c:pt>
                <c:pt idx="10">
                  <c:v>0.6678168975979526</c:v>
                </c:pt>
                <c:pt idx="12">
                  <c:v>0.7673913272565136</c:v>
                </c:pt>
                <c:pt idx="13">
                  <c:v>0.61056268859313234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-5.7727272727272724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Hoja1!$C$2:$C$15</c:f>
              <c:numCache>
                <c:formatCode>###0%</c:formatCode>
                <c:ptCount val="14"/>
                <c:pt idx="0">
                  <c:v>0.13285888639202476</c:v>
                </c:pt>
                <c:pt idx="1">
                  <c:v>0.29371074193157182</c:v>
                </c:pt>
                <c:pt idx="3">
                  <c:v>4.4635892235198329E-2</c:v>
                </c:pt>
                <c:pt idx="4">
                  <c:v>0.22928825019245902</c:v>
                </c:pt>
                <c:pt idx="6">
                  <c:v>0.33978125669392434</c:v>
                </c:pt>
                <c:pt idx="7">
                  <c:v>0.44629955685663636</c:v>
                </c:pt>
                <c:pt idx="9">
                  <c:v>0.32599516999410416</c:v>
                </c:pt>
                <c:pt idx="10">
                  <c:v>0.33218310240204818</c:v>
                </c:pt>
                <c:pt idx="12">
                  <c:v>0.23260867274348687</c:v>
                </c:pt>
                <c:pt idx="13">
                  <c:v>0.38943731140686838</c:v>
                </c:pt>
              </c:numCache>
            </c:numRef>
          </c:val>
        </c:ser>
        <c:gapWidth val="10"/>
        <c:overlap val="100"/>
        <c:axId val="128258816"/>
        <c:axId val="128260352"/>
      </c:barChart>
      <c:catAx>
        <c:axId val="12825881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28260352"/>
        <c:crosses val="autoZero"/>
        <c:auto val="1"/>
        <c:lblAlgn val="ctr"/>
        <c:lblOffset val="100"/>
      </c:catAx>
      <c:valAx>
        <c:axId val="128260352"/>
        <c:scaling>
          <c:orientation val="minMax"/>
        </c:scaling>
        <c:delete val="1"/>
        <c:axPos val="t"/>
        <c:numFmt formatCode="0%" sourceLinked="1"/>
        <c:tickLblPos val="none"/>
        <c:crossAx val="1282588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8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Hoja1!$B$2:$B$15</c:f>
              <c:numCache>
                <c:formatCode>###0%</c:formatCode>
                <c:ptCount val="14"/>
                <c:pt idx="0">
                  <c:v>0.81114564650835475</c:v>
                </c:pt>
                <c:pt idx="1">
                  <c:v>0.65814135474825952</c:v>
                </c:pt>
                <c:pt idx="3">
                  <c:v>0.76025741135707881</c:v>
                </c:pt>
                <c:pt idx="4">
                  <c:v>0.61108649264694193</c:v>
                </c:pt>
                <c:pt idx="6">
                  <c:v>0.16189006333766279</c:v>
                </c:pt>
                <c:pt idx="7">
                  <c:v>0.44302020205935233</c:v>
                </c:pt>
                <c:pt idx="9">
                  <c:v>0.29852682670023373</c:v>
                </c:pt>
                <c:pt idx="10">
                  <c:v>0.42435757356250453</c:v>
                </c:pt>
                <c:pt idx="12">
                  <c:v>0.23020844501894824</c:v>
                </c:pt>
                <c:pt idx="13">
                  <c:v>0.59533874394364983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Hoja1!$C$2:$C$15</c:f>
              <c:numCache>
                <c:formatCode>###0%</c:formatCode>
                <c:ptCount val="14"/>
                <c:pt idx="0">
                  <c:v>0.18885435349164675</c:v>
                </c:pt>
                <c:pt idx="1">
                  <c:v>0.34185864525174148</c:v>
                </c:pt>
                <c:pt idx="3">
                  <c:v>0.23974258864292247</c:v>
                </c:pt>
                <c:pt idx="4">
                  <c:v>0.38891350735305841</c:v>
                </c:pt>
                <c:pt idx="6">
                  <c:v>0.83810993666233791</c:v>
                </c:pt>
                <c:pt idx="7">
                  <c:v>0.55697979794064767</c:v>
                </c:pt>
                <c:pt idx="9">
                  <c:v>0.70147317329976655</c:v>
                </c:pt>
                <c:pt idx="10">
                  <c:v>0.57564242643749708</c:v>
                </c:pt>
                <c:pt idx="12">
                  <c:v>0.76979155498105256</c:v>
                </c:pt>
                <c:pt idx="13">
                  <c:v>0.40466125605634873</c:v>
                </c:pt>
              </c:numCache>
            </c:numRef>
          </c:val>
        </c:ser>
        <c:gapWidth val="10"/>
        <c:overlap val="100"/>
        <c:axId val="129578880"/>
        <c:axId val="130009344"/>
      </c:barChart>
      <c:catAx>
        <c:axId val="12957888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30009344"/>
        <c:crosses val="autoZero"/>
        <c:auto val="1"/>
        <c:lblAlgn val="ctr"/>
        <c:lblOffset val="100"/>
      </c:catAx>
      <c:valAx>
        <c:axId val="130009344"/>
        <c:scaling>
          <c:orientation val="minMax"/>
        </c:scaling>
        <c:delete val="1"/>
        <c:axPos val="t"/>
        <c:numFmt formatCode="0%" sourceLinked="1"/>
        <c:tickLblPos val="none"/>
        <c:crossAx val="1295788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8"/>
              <c:spPr/>
              <c:txPr>
                <a:bodyPr/>
                <a:lstStyle/>
                <a:p>
                  <a:pPr>
                    <a:defRPr lang="es-CO" sz="900" b="0">
                      <a:solidFill>
                        <a:schemeClr val="tx2">
                          <a:lumMod val="75000"/>
                        </a:schemeClr>
                      </a:solidFill>
                    </a:defRPr>
                  </a:pPr>
                  <a:endParaRPr lang="es-CO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Hoja1!$A$2:$A$10</c:f>
              <c:strCache>
                <c:ptCount val="9"/>
                <c:pt idx="0">
                  <c:v>Internet</c:v>
                </c:pt>
                <c:pt idx="1">
                  <c:v>Prensa / periódicos</c:v>
                </c:pt>
                <c:pt idx="2">
                  <c:v>Radio</c:v>
                </c:pt>
                <c:pt idx="3">
                  <c:v>Revistas</c:v>
                </c:pt>
                <c:pt idx="4">
                  <c:v>Teléfono Celular</c:v>
                </c:pt>
                <c:pt idx="5">
                  <c:v>Teléfono Fijo</c:v>
                </c:pt>
                <c:pt idx="6">
                  <c:v>Televisión Nacional</c:v>
                </c:pt>
                <c:pt idx="7">
                  <c:v>Televisión por cable</c:v>
                </c:pt>
                <c:pt idx="8">
                  <c:v>Ninguno </c:v>
                </c:pt>
              </c:strCache>
            </c:strRef>
          </c:cat>
          <c:val>
            <c:numRef>
              <c:f>Hoja1!$B$2:$B$10</c:f>
              <c:numCache>
                <c:formatCode>###0%</c:formatCode>
                <c:ptCount val="9"/>
                <c:pt idx="0">
                  <c:v>0.47898243003797347</c:v>
                </c:pt>
                <c:pt idx="1">
                  <c:v>0.2729964211521918</c:v>
                </c:pt>
                <c:pt idx="2">
                  <c:v>0.80408564675486061</c:v>
                </c:pt>
                <c:pt idx="3">
                  <c:v>0.25157733020631579</c:v>
                </c:pt>
                <c:pt idx="4">
                  <c:v>0.89119854317416869</c:v>
                </c:pt>
                <c:pt idx="5">
                  <c:v>0.43237946828558227</c:v>
                </c:pt>
                <c:pt idx="6">
                  <c:v>0.6987589680527363</c:v>
                </c:pt>
                <c:pt idx="7">
                  <c:v>0.72173806764745063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dLbl>
              <c:idx val="8"/>
              <c:spPr/>
              <c:txPr>
                <a:bodyPr/>
                <a:lstStyle/>
                <a:p>
                  <a:pPr>
                    <a:defRPr lang="es-CO" sz="900" b="0">
                      <a:solidFill>
                        <a:schemeClr val="tx2">
                          <a:lumMod val="75000"/>
                        </a:schemeClr>
                      </a:solidFill>
                    </a:defRPr>
                  </a:pPr>
                  <a:endParaRPr lang="es-CO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900" b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CO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Hoja1!$A$2:$A$10</c:f>
              <c:strCache>
                <c:ptCount val="9"/>
                <c:pt idx="0">
                  <c:v>Internet</c:v>
                </c:pt>
                <c:pt idx="1">
                  <c:v>Prensa / periódicos</c:v>
                </c:pt>
                <c:pt idx="2">
                  <c:v>Radio</c:v>
                </c:pt>
                <c:pt idx="3">
                  <c:v>Revistas</c:v>
                </c:pt>
                <c:pt idx="4">
                  <c:v>Teléfono Celular</c:v>
                </c:pt>
                <c:pt idx="5">
                  <c:v>Teléfono Fijo</c:v>
                </c:pt>
                <c:pt idx="6">
                  <c:v>Televisión Nacional</c:v>
                </c:pt>
                <c:pt idx="7">
                  <c:v>Televisión por cable</c:v>
                </c:pt>
                <c:pt idx="8">
                  <c:v>Ninguno </c:v>
                </c:pt>
              </c:strCache>
            </c:strRef>
          </c:cat>
          <c:val>
            <c:numRef>
              <c:f>Hoja1!$C$2:$C$10</c:f>
              <c:numCache>
                <c:formatCode>###0%</c:formatCode>
                <c:ptCount val="9"/>
                <c:pt idx="0">
                  <c:v>0.6261308294380129</c:v>
                </c:pt>
                <c:pt idx="1">
                  <c:v>0.37607699696771113</c:v>
                </c:pt>
                <c:pt idx="2">
                  <c:v>0.7787800861766917</c:v>
                </c:pt>
                <c:pt idx="3">
                  <c:v>0.30970519030371091</c:v>
                </c:pt>
                <c:pt idx="4">
                  <c:v>0.93619308316757366</c:v>
                </c:pt>
                <c:pt idx="5">
                  <c:v>0.43230843779613531</c:v>
                </c:pt>
                <c:pt idx="6">
                  <c:v>0.81798050239767095</c:v>
                </c:pt>
                <c:pt idx="7">
                  <c:v>0.73131376684865357</c:v>
                </c:pt>
                <c:pt idx="8">
                  <c:v>5.4686600324517637E-3</c:v>
                </c:pt>
              </c:numCache>
            </c:numRef>
          </c:val>
        </c:ser>
        <c:gapWidth val="30"/>
        <c:axId val="96810880"/>
        <c:axId val="96812416"/>
      </c:barChart>
      <c:catAx>
        <c:axId val="96810880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lang="es-CO"/>
            </a:pPr>
            <a:endParaRPr lang="es-CO"/>
          </a:p>
        </c:txPr>
        <c:crossAx val="96812416"/>
        <c:crosses val="autoZero"/>
        <c:auto val="1"/>
        <c:lblAlgn val="ctr"/>
        <c:lblOffset val="100"/>
      </c:catAx>
      <c:valAx>
        <c:axId val="96812416"/>
        <c:scaling>
          <c:orientation val="minMax"/>
        </c:scaling>
        <c:delete val="1"/>
        <c:axPos val="t"/>
        <c:numFmt formatCode="###0%" sourceLinked="1"/>
        <c:tickLblPos val="none"/>
        <c:crossAx val="968108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>
          <a:solidFill>
            <a:schemeClr val="tx2"/>
          </a:solidFill>
        </a:defRPr>
      </a:pPr>
      <a:endParaRPr lang="es-CO"/>
    </a:p>
  </c:txPr>
  <c:externalData r:id="rId1"/>
</c:chartSpace>
</file>

<file path=ppt/charts/chart9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Hoja1!$B$2:$B$15</c:f>
              <c:numCache>
                <c:formatCode>###0%</c:formatCode>
                <c:ptCount val="14"/>
                <c:pt idx="0">
                  <c:v>0.69457532937436051</c:v>
                </c:pt>
                <c:pt idx="1">
                  <c:v>0.79981742347922169</c:v>
                </c:pt>
                <c:pt idx="3">
                  <c:v>0.64586556603756895</c:v>
                </c:pt>
                <c:pt idx="4">
                  <c:v>0.56012941967248431</c:v>
                </c:pt>
                <c:pt idx="6">
                  <c:v>0.69858998205167244</c:v>
                </c:pt>
                <c:pt idx="7">
                  <c:v>0.76413415445613964</c:v>
                </c:pt>
                <c:pt idx="9">
                  <c:v>0.7321047044169281</c:v>
                </c:pt>
                <c:pt idx="10">
                  <c:v>0.70851704883060973</c:v>
                </c:pt>
                <c:pt idx="12">
                  <c:v>0.74643805019655463</c:v>
                </c:pt>
                <c:pt idx="13">
                  <c:v>0.6104741698491355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Hoja1!$C$2:$C$15</c:f>
              <c:numCache>
                <c:formatCode>###0%</c:formatCode>
                <c:ptCount val="14"/>
                <c:pt idx="0">
                  <c:v>0.30542467062564038</c:v>
                </c:pt>
                <c:pt idx="1">
                  <c:v>0.20018257652077917</c:v>
                </c:pt>
                <c:pt idx="3">
                  <c:v>0.35413443396243138</c:v>
                </c:pt>
                <c:pt idx="4">
                  <c:v>0.43987058032751808</c:v>
                </c:pt>
                <c:pt idx="6">
                  <c:v>0.30141001794832795</c:v>
                </c:pt>
                <c:pt idx="7">
                  <c:v>0.23586584554386186</c:v>
                </c:pt>
                <c:pt idx="9">
                  <c:v>0.26789529558307212</c:v>
                </c:pt>
                <c:pt idx="10">
                  <c:v>0.29148295116939088</c:v>
                </c:pt>
                <c:pt idx="12">
                  <c:v>0.25356194980344632</c:v>
                </c:pt>
                <c:pt idx="13">
                  <c:v>0.38952583015086539</c:v>
                </c:pt>
              </c:numCache>
            </c:numRef>
          </c:val>
        </c:ser>
        <c:gapWidth val="10"/>
        <c:overlap val="100"/>
        <c:axId val="130595840"/>
        <c:axId val="130601728"/>
      </c:barChart>
      <c:catAx>
        <c:axId val="13059584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30601728"/>
        <c:crosses val="autoZero"/>
        <c:auto val="1"/>
        <c:lblAlgn val="ctr"/>
        <c:lblOffset val="100"/>
      </c:catAx>
      <c:valAx>
        <c:axId val="130601728"/>
        <c:scaling>
          <c:orientation val="minMax"/>
        </c:scaling>
        <c:delete val="1"/>
        <c:axPos val="t"/>
        <c:numFmt formatCode="0%" sourceLinked="1"/>
        <c:tickLblPos val="none"/>
        <c:crossAx val="1305958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9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Hoja1!$B$2:$B$15</c:f>
              <c:numCache>
                <c:formatCode>###0%</c:formatCode>
                <c:ptCount val="14"/>
                <c:pt idx="0">
                  <c:v>0.77581979359125064</c:v>
                </c:pt>
                <c:pt idx="1">
                  <c:v>0.68153512188236531</c:v>
                </c:pt>
                <c:pt idx="3">
                  <c:v>0.50705186404783908</c:v>
                </c:pt>
                <c:pt idx="4">
                  <c:v>0.5557420125554281</c:v>
                </c:pt>
                <c:pt idx="6">
                  <c:v>0.68790407278140764</c:v>
                </c:pt>
                <c:pt idx="7">
                  <c:v>0.66077965768255686</c:v>
                </c:pt>
                <c:pt idx="9">
                  <c:v>0.69262597572565354</c:v>
                </c:pt>
                <c:pt idx="10">
                  <c:v>0.72771715981657281</c:v>
                </c:pt>
                <c:pt idx="12">
                  <c:v>0.73929512603850656</c:v>
                </c:pt>
                <c:pt idx="13">
                  <c:v>0.69661528598407274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dLbl>
              <c:idx val="1"/>
              <c:layout>
                <c:manualLayout>
                  <c:x val="-3.2070707070707208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Hoja1!$C$2:$C$15</c:f>
              <c:numCache>
                <c:formatCode>###0%</c:formatCode>
                <c:ptCount val="14"/>
                <c:pt idx="0">
                  <c:v>0.22418020640874917</c:v>
                </c:pt>
                <c:pt idx="1">
                  <c:v>0.31846487811763435</c:v>
                </c:pt>
                <c:pt idx="3">
                  <c:v>0.49294813595216092</c:v>
                </c:pt>
                <c:pt idx="4">
                  <c:v>0.44425798744457351</c:v>
                </c:pt>
                <c:pt idx="6">
                  <c:v>0.31209592721859231</c:v>
                </c:pt>
                <c:pt idx="7">
                  <c:v>0.33922034231744652</c:v>
                </c:pt>
                <c:pt idx="9">
                  <c:v>0.30737402427434674</c:v>
                </c:pt>
                <c:pt idx="10">
                  <c:v>0.27228284018342735</c:v>
                </c:pt>
                <c:pt idx="12">
                  <c:v>0.260704873961495</c:v>
                </c:pt>
                <c:pt idx="13">
                  <c:v>0.30338471401592826</c:v>
                </c:pt>
              </c:numCache>
            </c:numRef>
          </c:val>
        </c:ser>
        <c:gapWidth val="10"/>
        <c:overlap val="100"/>
        <c:axId val="133338624"/>
        <c:axId val="133340160"/>
      </c:barChart>
      <c:catAx>
        <c:axId val="133338624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33340160"/>
        <c:crosses val="autoZero"/>
        <c:auto val="1"/>
        <c:lblAlgn val="ctr"/>
        <c:lblOffset val="100"/>
      </c:catAx>
      <c:valAx>
        <c:axId val="133340160"/>
        <c:scaling>
          <c:orientation val="minMax"/>
        </c:scaling>
        <c:delete val="1"/>
        <c:axPos val="t"/>
        <c:numFmt formatCode="0%" sourceLinked="1"/>
        <c:tickLblPos val="none"/>
        <c:crossAx val="1333386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9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plotArea>
      <c:layout/>
      <c:barChart>
        <c:barDir val="bar"/>
        <c:grouping val="percentStacked"/>
        <c:ser>
          <c:idx val="0"/>
          <c:order val="0"/>
          <c:tx>
            <c:strRef>
              <c:f>Hoja1!$B$1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Hoja1!$B$2:$B$15</c:f>
              <c:numCache>
                <c:formatCode>###0%</c:formatCode>
                <c:ptCount val="14"/>
                <c:pt idx="0">
                  <c:v>0.83639894648344648</c:v>
                </c:pt>
                <c:pt idx="1">
                  <c:v>0.61561438635249355</c:v>
                </c:pt>
                <c:pt idx="3">
                  <c:v>0.23020844501894824</c:v>
                </c:pt>
                <c:pt idx="4">
                  <c:v>0.40372946422042638</c:v>
                </c:pt>
                <c:pt idx="6">
                  <c:v>0.39209850835661136</c:v>
                </c:pt>
                <c:pt idx="7">
                  <c:v>0.59705359803393776</c:v>
                </c:pt>
                <c:pt idx="9">
                  <c:v>0.59231653219025626</c:v>
                </c:pt>
                <c:pt idx="10">
                  <c:v>0.63415184867313856</c:v>
                </c:pt>
                <c:pt idx="12">
                  <c:v>0.32983094250448397</c:v>
                </c:pt>
                <c:pt idx="13">
                  <c:v>0.54262622196468402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7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es-CO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Hoja1!$A$2:$A$15</c:f>
              <c:numCache>
                <c:formatCode>General</c:formatCode>
                <c:ptCount val="14"/>
                <c:pt idx="0">
                  <c:v>2013</c:v>
                </c:pt>
                <c:pt idx="1">
                  <c:v>2014</c:v>
                </c:pt>
                <c:pt idx="3">
                  <c:v>2013</c:v>
                </c:pt>
                <c:pt idx="4">
                  <c:v>2014</c:v>
                </c:pt>
                <c:pt idx="6">
                  <c:v>2013</c:v>
                </c:pt>
                <c:pt idx="7">
                  <c:v>2014</c:v>
                </c:pt>
                <c:pt idx="9">
                  <c:v>2013</c:v>
                </c:pt>
                <c:pt idx="10">
                  <c:v>2014</c:v>
                </c:pt>
                <c:pt idx="12">
                  <c:v>2013</c:v>
                </c:pt>
                <c:pt idx="13">
                  <c:v>2014</c:v>
                </c:pt>
              </c:numCache>
            </c:numRef>
          </c:cat>
          <c:val>
            <c:numRef>
              <c:f>Hoja1!$C$2:$C$15</c:f>
              <c:numCache>
                <c:formatCode>###0%</c:formatCode>
                <c:ptCount val="14"/>
                <c:pt idx="0">
                  <c:v>0.16360105351655435</c:v>
                </c:pt>
                <c:pt idx="1">
                  <c:v>0.3843856136475074</c:v>
                </c:pt>
                <c:pt idx="3">
                  <c:v>0.76979155498105256</c:v>
                </c:pt>
                <c:pt idx="4">
                  <c:v>0.59627053577957367</c:v>
                </c:pt>
                <c:pt idx="6">
                  <c:v>0.60790149164339069</c:v>
                </c:pt>
                <c:pt idx="7">
                  <c:v>0.40294640196606163</c:v>
                </c:pt>
                <c:pt idx="9">
                  <c:v>0.40768346780974346</c:v>
                </c:pt>
                <c:pt idx="10">
                  <c:v>0.36584815132686294</c:v>
                </c:pt>
                <c:pt idx="12">
                  <c:v>0.67016905749551814</c:v>
                </c:pt>
                <c:pt idx="13">
                  <c:v>0.45737377803531581</c:v>
                </c:pt>
              </c:numCache>
            </c:numRef>
          </c:val>
        </c:ser>
        <c:gapWidth val="10"/>
        <c:overlap val="100"/>
        <c:axId val="133408256"/>
        <c:axId val="133409792"/>
      </c:barChart>
      <c:catAx>
        <c:axId val="13340825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lang="es-CO" sz="1100" b="1">
                <a:solidFill>
                  <a:schemeClr val="tx2"/>
                </a:solidFill>
              </a:defRPr>
            </a:pPr>
            <a:endParaRPr lang="es-CO"/>
          </a:p>
        </c:txPr>
        <c:crossAx val="133409792"/>
        <c:crosses val="autoZero"/>
        <c:auto val="1"/>
        <c:lblAlgn val="ctr"/>
        <c:lblOffset val="100"/>
      </c:catAx>
      <c:valAx>
        <c:axId val="133409792"/>
        <c:scaling>
          <c:orientation val="minMax"/>
        </c:scaling>
        <c:delete val="1"/>
        <c:axPos val="t"/>
        <c:numFmt formatCode="0%" sourceLinked="1"/>
        <c:tickLblPos val="none"/>
        <c:crossAx val="1334082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es-CO"/>
    </a:p>
  </c:txPr>
  <c:externalData r:id="rId1"/>
</c:chartSpace>
</file>

<file path=ppt/charts/chart9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0.24358260908120249</c:v>
                </c:pt>
                <c:pt idx="1">
                  <c:v>0.75641739091879701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9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0%</c:formatCode>
                <c:ptCount val="2"/>
                <c:pt idx="0">
                  <c:v>0.41200000000000031</c:v>
                </c:pt>
                <c:pt idx="1">
                  <c:v>0.58799999999999997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9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0.24847541687848743</c:v>
                </c:pt>
                <c:pt idx="1">
                  <c:v>0.7515245831215126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9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0.21466256693654312</c:v>
                </c:pt>
                <c:pt idx="1">
                  <c:v>0.7853374330634576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9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0.40361159767390331</c:v>
                </c:pt>
                <c:pt idx="1">
                  <c:v>0.59638840232609669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9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0.41900000000000032</c:v>
                </c:pt>
                <c:pt idx="1">
                  <c:v>0.58099999999999996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charts/chart9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800"/>
                </a:pPr>
                <a:endParaRPr lang="es-CO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Hoja1!$B$2:$B$3</c:f>
              <c:numCache>
                <c:formatCode>###0%</c:formatCode>
                <c:ptCount val="2"/>
                <c:pt idx="0">
                  <c:v>0.27800000000000002</c:v>
                </c:pt>
                <c:pt idx="1">
                  <c:v>0.72200000000000064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200" b="1" i="0">
          <a:solidFill>
            <a:schemeClr val="bg1"/>
          </a:solidFill>
        </a:defRPr>
      </a:pPr>
      <a:endParaRPr lang="es-CO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D31F17-988A-454C-A747-7FABDEABF3F9}" type="datetimeFigureOut">
              <a:rPr lang="es-CO" smtClean="0"/>
              <a:pPr/>
              <a:t>31/01/2015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2245C7-830D-4727-AEAB-E5756E08F16E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3367150836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0922C8-8404-4B5D-85EC-63A4C29412CC}" type="datetimeFigureOut">
              <a:rPr lang="es-CO" smtClean="0"/>
              <a:pPr/>
              <a:t>31/01/2015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4E68F1-29D8-4840-8789-F3FFDDBE72B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284654901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4E68F1-29D8-4840-8789-F3FFDDBE72B8}" type="slidenum">
              <a:rPr lang="es-CO" smtClean="0"/>
              <a:pPr/>
              <a:t>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8007022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16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106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107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108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109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110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111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112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113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114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115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17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116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117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118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119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120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121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122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123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124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125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18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126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127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>
                <a:solidFill>
                  <a:prstClr val="black"/>
                </a:solidFill>
              </a:rPr>
              <a:pPr/>
              <a:t>128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>
                <a:solidFill>
                  <a:prstClr val="black"/>
                </a:solidFill>
              </a:rPr>
              <a:pPr/>
              <a:t>129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>
                <a:solidFill>
                  <a:prstClr val="black"/>
                </a:solidFill>
              </a:rPr>
              <a:pPr/>
              <a:t>130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131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132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133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134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135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19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136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137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138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139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140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141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142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143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144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145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20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146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147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148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149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150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151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152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153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154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155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21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156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157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22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23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24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25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/>
              <a:pPr/>
              <a:t>4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3992932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26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27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28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29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/>
              <a:pPr/>
              <a:t>30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31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32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/>
              <a:pPr/>
              <a:t>33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34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35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9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/>
              <a:pPr/>
              <a:t>36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37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38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39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40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41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/>
              <a:pPr/>
              <a:t>42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/>
              <a:pPr/>
              <a:t>43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/>
              <a:pPr/>
              <a:t>44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/>
              <a:pPr/>
              <a:t>45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10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/>
              <a:pPr/>
              <a:t>46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/>
              <a:pPr/>
              <a:t>47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48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/>
              <a:pPr/>
              <a:t>49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50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51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52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53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/>
              <a:pPr/>
              <a:t>54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55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11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56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57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58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59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60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61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249503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62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63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628615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64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670967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65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13788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12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66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67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68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69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70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71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72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73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74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75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/>
              <a:pPr/>
              <a:t>13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76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77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78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79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80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81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82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83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84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85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14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86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87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88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89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90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91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92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93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94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95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15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96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97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98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99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100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101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102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103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104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>
              <a:solidFill>
                <a:prstClr val="black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4E68F1-29D8-4840-8789-F3FFDDBE72B8}" type="slidenum">
              <a:rPr lang="es-CO" smtClean="0">
                <a:solidFill>
                  <a:prstClr val="black"/>
                </a:solidFill>
              </a:rPr>
              <a:pPr/>
              <a:t>105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734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D013562F-FC38-419B-898D-89A4D2EBF9C6}" type="datetime1">
              <a:rPr lang="es-CO" smtClean="0"/>
              <a:pPr/>
              <a:t>31/01/2015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118920" y="5414706"/>
            <a:ext cx="2133600" cy="304271"/>
          </a:xfrm>
          <a:prstGeom prst="rect">
            <a:avLst/>
          </a:prstGeom>
        </p:spPr>
        <p:txBody>
          <a:bodyPr/>
          <a:lstStyle/>
          <a:p>
            <a:fld id="{62F6D429-5B7F-4D92-8A61-2D03DF31274D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468654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F87CDBD7-6224-4ABF-908B-45BDD83044FA}" type="datetime1">
              <a:rPr lang="es-CO" smtClean="0"/>
              <a:pPr/>
              <a:t>31/01/2015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118920" y="5414706"/>
            <a:ext cx="2133600" cy="304271"/>
          </a:xfrm>
          <a:prstGeom prst="rect">
            <a:avLst/>
          </a:prstGeom>
        </p:spPr>
        <p:txBody>
          <a:bodyPr/>
          <a:lstStyle/>
          <a:p>
            <a:fld id="{62F6D429-5B7F-4D92-8A61-2D03DF31274D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2368871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F87CDBD7-6224-4ABF-908B-45BDD83044FA}" type="datetime1">
              <a:rPr lang="es-CO" smtClean="0"/>
              <a:pPr/>
              <a:t>31/01/2015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118920" y="5414706"/>
            <a:ext cx="2133600" cy="304271"/>
          </a:xfrm>
          <a:prstGeom prst="rect">
            <a:avLst/>
          </a:prstGeom>
        </p:spPr>
        <p:txBody>
          <a:bodyPr/>
          <a:lstStyle/>
          <a:p>
            <a:fld id="{62F6D429-5B7F-4D92-8A61-2D03DF31274D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711846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D013562F-FC38-419B-898D-89A4D2EBF9C6}" type="datetime1">
              <a:rPr lang="es-CO" smtClean="0"/>
              <a:pPr/>
              <a:t>31/01/2015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118920" y="5414706"/>
            <a:ext cx="2133600" cy="304271"/>
          </a:xfrm>
          <a:prstGeom prst="rect">
            <a:avLst/>
          </a:prstGeom>
        </p:spPr>
        <p:txBody>
          <a:bodyPr/>
          <a:lstStyle/>
          <a:p>
            <a:fld id="{62F6D429-5B7F-4D92-8A61-2D03DF31274D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3813347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D013562F-FC38-419B-898D-89A4D2EBF9C6}" type="datetime1">
              <a:rPr lang="es-CO" smtClean="0"/>
              <a:pPr/>
              <a:t>31/01/2015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2536075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F87CDBD7-6224-4ABF-908B-45BDD83044FA}" type="datetime1">
              <a:rPr lang="es-CO" smtClean="0"/>
              <a:pPr/>
              <a:t>31/01/2015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2928843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2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3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5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6940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037032" y="5401058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F6D429-5B7F-4D92-8A61-2D03DF31274D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8 Imagen" descr="Urna.jpg"/>
          <p:cNvPicPr>
            <a:picLocks noChangeAspect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688" y="625252"/>
            <a:ext cx="610417" cy="576064"/>
          </a:xfrm>
          <a:prstGeom prst="rect">
            <a:avLst/>
          </a:prstGeom>
        </p:spPr>
      </p:pic>
      <p:grpSp>
        <p:nvGrpSpPr>
          <p:cNvPr id="10" name="9 Grupo"/>
          <p:cNvGrpSpPr>
            <a:grpSpLocks noChangeAspect="1"/>
          </p:cNvGrpSpPr>
          <p:nvPr userDrawn="1"/>
        </p:nvGrpSpPr>
        <p:grpSpPr>
          <a:xfrm>
            <a:off x="-23750" y="-47500"/>
            <a:ext cx="3744000" cy="980301"/>
            <a:chOff x="631825" y="3063488"/>
            <a:chExt cx="3952777" cy="1007452"/>
          </a:xfrm>
        </p:grpSpPr>
        <p:pic>
          <p:nvPicPr>
            <p:cNvPr id="11" name="Picture 5" descr="todos-por-un-nuevo-pais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6486" y="3207816"/>
              <a:ext cx="1588116" cy="59647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7" descr="MinTIC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825" y="3063488"/>
              <a:ext cx="2644566" cy="100745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7" name="1 Imagen"/>
          <p:cNvPicPr>
            <a:picLocks noChangeAspect="1"/>
          </p:cNvPicPr>
          <p:nvPr userDrawn="1"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4922" b="5943"/>
          <a:stretch/>
        </p:blipFill>
        <p:spPr bwMode="auto">
          <a:xfrm>
            <a:off x="7219203" y="142856"/>
            <a:ext cx="1924797" cy="423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619632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5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" y="0"/>
            <a:ext cx="926940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12 Rectángulo redondeado"/>
          <p:cNvSpPr/>
          <p:nvPr userDrawn="1"/>
        </p:nvSpPr>
        <p:spPr>
          <a:xfrm rot="10800000">
            <a:off x="3312541" y="984274"/>
            <a:ext cx="5795963" cy="73025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73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14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037032" y="5401058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F6D429-5B7F-4D92-8A61-2D03DF31274D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22" name="21 Imagen" descr="Urna.jpg"/>
          <p:cNvPicPr>
            <a:picLocks noChangeAspect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688" y="625252"/>
            <a:ext cx="610417" cy="576064"/>
          </a:xfrm>
          <a:prstGeom prst="rect">
            <a:avLst/>
          </a:prstGeom>
        </p:spPr>
      </p:pic>
      <p:grpSp>
        <p:nvGrpSpPr>
          <p:cNvPr id="10" name="9 Grupo"/>
          <p:cNvGrpSpPr>
            <a:grpSpLocks noChangeAspect="1"/>
          </p:cNvGrpSpPr>
          <p:nvPr userDrawn="1"/>
        </p:nvGrpSpPr>
        <p:grpSpPr>
          <a:xfrm>
            <a:off x="-23750" y="-47500"/>
            <a:ext cx="3744000" cy="980301"/>
            <a:chOff x="631825" y="3063488"/>
            <a:chExt cx="3952777" cy="1007452"/>
          </a:xfrm>
        </p:grpSpPr>
        <p:pic>
          <p:nvPicPr>
            <p:cNvPr id="15" name="Picture 5" descr="todos-por-un-nuevo-pais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6486" y="3207816"/>
              <a:ext cx="1588116" cy="59647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7" descr="MinTIC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825" y="3063488"/>
              <a:ext cx="2644566" cy="100745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7" name="1 Imagen"/>
          <p:cNvPicPr>
            <a:picLocks noChangeAspect="1"/>
          </p:cNvPicPr>
          <p:nvPr userDrawn="1"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4922" b="5943"/>
          <a:stretch/>
        </p:blipFill>
        <p:spPr bwMode="auto">
          <a:xfrm>
            <a:off x="7219203" y="142856"/>
            <a:ext cx="1924797" cy="423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093092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2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1274"/>
          <a:stretch/>
        </p:blipFill>
        <p:spPr bwMode="auto">
          <a:xfrm flipH="1">
            <a:off x="-2" y="0"/>
            <a:ext cx="9269403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037032" y="5401058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F6D429-5B7F-4D92-8A61-2D03DF31274D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3" name="12 Rectángulo redondeado"/>
          <p:cNvSpPr/>
          <p:nvPr userDrawn="1"/>
        </p:nvSpPr>
        <p:spPr>
          <a:xfrm rot="10800000">
            <a:off x="3312541" y="984274"/>
            <a:ext cx="5795963" cy="73025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73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pic>
        <p:nvPicPr>
          <p:cNvPr id="20" name="19 Imagen" descr="Urna.jpg"/>
          <p:cNvPicPr>
            <a:picLocks noChangeAspect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688" y="625252"/>
            <a:ext cx="610417" cy="576064"/>
          </a:xfrm>
          <a:prstGeom prst="rect">
            <a:avLst/>
          </a:prstGeom>
        </p:spPr>
      </p:pic>
      <p:grpSp>
        <p:nvGrpSpPr>
          <p:cNvPr id="10" name="9 Grupo"/>
          <p:cNvGrpSpPr>
            <a:grpSpLocks noChangeAspect="1"/>
          </p:cNvGrpSpPr>
          <p:nvPr userDrawn="1"/>
        </p:nvGrpSpPr>
        <p:grpSpPr>
          <a:xfrm>
            <a:off x="-23750" y="-47500"/>
            <a:ext cx="3744000" cy="980301"/>
            <a:chOff x="631825" y="3063488"/>
            <a:chExt cx="3952777" cy="1007452"/>
          </a:xfrm>
        </p:grpSpPr>
        <p:pic>
          <p:nvPicPr>
            <p:cNvPr id="11" name="Picture 5" descr="todos-por-un-nuevo-pais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6486" y="3207816"/>
              <a:ext cx="1588116" cy="59647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7" descr="MinTIC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825" y="3063488"/>
              <a:ext cx="2644566" cy="100745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5" name="1 Imagen"/>
          <p:cNvPicPr>
            <a:picLocks noChangeAspect="1"/>
          </p:cNvPicPr>
          <p:nvPr userDrawn="1"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4922" b="5943"/>
          <a:stretch/>
        </p:blipFill>
        <p:spPr bwMode="auto">
          <a:xfrm>
            <a:off x="7219203" y="142856"/>
            <a:ext cx="1924797" cy="423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657639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39.xml"/><Relationship Id="rId18" Type="http://schemas.openxmlformats.org/officeDocument/2006/relationships/slide" Target="slide158.xml"/><Relationship Id="rId3" Type="http://schemas.openxmlformats.org/officeDocument/2006/relationships/chart" Target="../charts/chart7.xml"/><Relationship Id="rId7" Type="http://schemas.openxmlformats.org/officeDocument/2006/relationships/chart" Target="../charts/chart9.xml"/><Relationship Id="rId12" Type="http://schemas.openxmlformats.org/officeDocument/2006/relationships/slide" Target="slide7.xml"/><Relationship Id="rId17" Type="http://schemas.openxmlformats.org/officeDocument/2006/relationships/slide" Target="slide3.xml"/><Relationship Id="rId2" Type="http://schemas.openxmlformats.org/officeDocument/2006/relationships/notesSlide" Target="../notesSlides/notesSlide4.xml"/><Relationship Id="rId16" Type="http://schemas.openxmlformats.org/officeDocument/2006/relationships/slide" Target="slide2.xml"/><Relationship Id="rId20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slide" Target="slide11.xml"/><Relationship Id="rId5" Type="http://schemas.openxmlformats.org/officeDocument/2006/relationships/chart" Target="../charts/chart8.xml"/><Relationship Id="rId15" Type="http://schemas.openxmlformats.org/officeDocument/2006/relationships/slide" Target="slide137.xml"/><Relationship Id="rId10" Type="http://schemas.openxmlformats.org/officeDocument/2006/relationships/slide" Target="slide10.xml"/><Relationship Id="rId19" Type="http://schemas.openxmlformats.org/officeDocument/2006/relationships/image" Target="../media/image10.jpeg"/><Relationship Id="rId4" Type="http://schemas.openxmlformats.org/officeDocument/2006/relationships/image" Target="../media/image26.png"/><Relationship Id="rId9" Type="http://schemas.openxmlformats.org/officeDocument/2006/relationships/slide" Target="slide9.xml"/><Relationship Id="rId14" Type="http://schemas.openxmlformats.org/officeDocument/2006/relationships/slide" Target="slide81.xml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92.xml"/><Relationship Id="rId18" Type="http://schemas.openxmlformats.org/officeDocument/2006/relationships/slide" Target="slide39.xml"/><Relationship Id="rId3" Type="http://schemas.openxmlformats.org/officeDocument/2006/relationships/slide" Target="slide2.xml"/><Relationship Id="rId21" Type="http://schemas.openxmlformats.org/officeDocument/2006/relationships/slide" Target="slide101.xml"/><Relationship Id="rId7" Type="http://schemas.openxmlformats.org/officeDocument/2006/relationships/image" Target="../media/image11.png"/><Relationship Id="rId12" Type="http://schemas.openxmlformats.org/officeDocument/2006/relationships/chart" Target="../charts/chart194.xml"/><Relationship Id="rId17" Type="http://schemas.openxmlformats.org/officeDocument/2006/relationships/slide" Target="slide9.xml"/><Relationship Id="rId2" Type="http://schemas.openxmlformats.org/officeDocument/2006/relationships/notesSlide" Target="../notesSlides/notesSlide94.xml"/><Relationship Id="rId16" Type="http://schemas.openxmlformats.org/officeDocument/2006/relationships/slide" Target="slide7.xml"/><Relationship Id="rId20" Type="http://schemas.openxmlformats.org/officeDocument/2006/relationships/slide" Target="slide13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chart" Target="../charts/chart193.xml"/><Relationship Id="rId24" Type="http://schemas.openxmlformats.org/officeDocument/2006/relationships/slide" Target="slide99.xml"/><Relationship Id="rId5" Type="http://schemas.openxmlformats.org/officeDocument/2006/relationships/slide" Target="slide158.xml"/><Relationship Id="rId15" Type="http://schemas.openxmlformats.org/officeDocument/2006/relationships/slide" Target="slide100.xml"/><Relationship Id="rId23" Type="http://schemas.openxmlformats.org/officeDocument/2006/relationships/slide" Target="slide103.xml"/><Relationship Id="rId10" Type="http://schemas.openxmlformats.org/officeDocument/2006/relationships/image" Target="../media/image41.png"/><Relationship Id="rId19" Type="http://schemas.openxmlformats.org/officeDocument/2006/relationships/slide" Target="slide81.xml"/><Relationship Id="rId4" Type="http://schemas.openxmlformats.org/officeDocument/2006/relationships/slide" Target="slide3.xml"/><Relationship Id="rId9" Type="http://schemas.openxmlformats.org/officeDocument/2006/relationships/chart" Target="../charts/chart192.xml"/><Relationship Id="rId14" Type="http://schemas.openxmlformats.org/officeDocument/2006/relationships/slide" Target="slide96.xml"/><Relationship Id="rId22" Type="http://schemas.openxmlformats.org/officeDocument/2006/relationships/slide" Target="slide102.xml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9.xml"/><Relationship Id="rId18" Type="http://schemas.openxmlformats.org/officeDocument/2006/relationships/slide" Target="slide103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7.xml"/><Relationship Id="rId17" Type="http://schemas.openxmlformats.org/officeDocument/2006/relationships/slide" Target="slide101.xml"/><Relationship Id="rId2" Type="http://schemas.openxmlformats.org/officeDocument/2006/relationships/notesSlide" Target="../notesSlides/notesSlide95.xml"/><Relationship Id="rId16" Type="http://schemas.openxmlformats.org/officeDocument/2006/relationships/slide" Target="slide13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100.xml"/><Relationship Id="rId5" Type="http://schemas.openxmlformats.org/officeDocument/2006/relationships/slide" Target="slide158.xml"/><Relationship Id="rId15" Type="http://schemas.openxmlformats.org/officeDocument/2006/relationships/slide" Target="slide81.xml"/><Relationship Id="rId10" Type="http://schemas.openxmlformats.org/officeDocument/2006/relationships/slide" Target="slide96.xml"/><Relationship Id="rId19" Type="http://schemas.openxmlformats.org/officeDocument/2006/relationships/slide" Target="slide102.xml"/><Relationship Id="rId4" Type="http://schemas.openxmlformats.org/officeDocument/2006/relationships/slide" Target="slide3.xml"/><Relationship Id="rId9" Type="http://schemas.openxmlformats.org/officeDocument/2006/relationships/slide" Target="slide92.xml"/><Relationship Id="rId14" Type="http://schemas.openxmlformats.org/officeDocument/2006/relationships/slide" Target="slide39.xml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9.xml"/><Relationship Id="rId18" Type="http://schemas.openxmlformats.org/officeDocument/2006/relationships/slide" Target="slide103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7.xml"/><Relationship Id="rId17" Type="http://schemas.openxmlformats.org/officeDocument/2006/relationships/slide" Target="slide101.xml"/><Relationship Id="rId2" Type="http://schemas.openxmlformats.org/officeDocument/2006/relationships/notesSlide" Target="../notesSlides/notesSlide96.xml"/><Relationship Id="rId16" Type="http://schemas.openxmlformats.org/officeDocument/2006/relationships/slide" Target="slide13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100.xml"/><Relationship Id="rId5" Type="http://schemas.openxmlformats.org/officeDocument/2006/relationships/slide" Target="slide158.xml"/><Relationship Id="rId15" Type="http://schemas.openxmlformats.org/officeDocument/2006/relationships/slide" Target="slide81.xml"/><Relationship Id="rId10" Type="http://schemas.openxmlformats.org/officeDocument/2006/relationships/slide" Target="slide96.xml"/><Relationship Id="rId19" Type="http://schemas.openxmlformats.org/officeDocument/2006/relationships/slide" Target="slide102.xml"/><Relationship Id="rId4" Type="http://schemas.openxmlformats.org/officeDocument/2006/relationships/slide" Target="slide3.xml"/><Relationship Id="rId9" Type="http://schemas.openxmlformats.org/officeDocument/2006/relationships/slide" Target="slide92.xml"/><Relationship Id="rId14" Type="http://schemas.openxmlformats.org/officeDocument/2006/relationships/slide" Target="slide39.xml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9.xml"/><Relationship Id="rId18" Type="http://schemas.openxmlformats.org/officeDocument/2006/relationships/slide" Target="slide103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7.xml"/><Relationship Id="rId17" Type="http://schemas.openxmlformats.org/officeDocument/2006/relationships/slide" Target="slide101.xml"/><Relationship Id="rId2" Type="http://schemas.openxmlformats.org/officeDocument/2006/relationships/notesSlide" Target="../notesSlides/notesSlide97.xml"/><Relationship Id="rId16" Type="http://schemas.openxmlformats.org/officeDocument/2006/relationships/slide" Target="slide137.xml"/><Relationship Id="rId20" Type="http://schemas.openxmlformats.org/officeDocument/2006/relationships/slide" Target="slide10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100.xml"/><Relationship Id="rId5" Type="http://schemas.openxmlformats.org/officeDocument/2006/relationships/slide" Target="slide158.xml"/><Relationship Id="rId15" Type="http://schemas.openxmlformats.org/officeDocument/2006/relationships/slide" Target="slide81.xml"/><Relationship Id="rId10" Type="http://schemas.openxmlformats.org/officeDocument/2006/relationships/slide" Target="slide96.xml"/><Relationship Id="rId19" Type="http://schemas.openxmlformats.org/officeDocument/2006/relationships/slide" Target="slide102.xml"/><Relationship Id="rId4" Type="http://schemas.openxmlformats.org/officeDocument/2006/relationships/slide" Target="slide3.xml"/><Relationship Id="rId9" Type="http://schemas.openxmlformats.org/officeDocument/2006/relationships/slide" Target="slide92.xml"/><Relationship Id="rId14" Type="http://schemas.openxmlformats.org/officeDocument/2006/relationships/slide" Target="slide39.xml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7.xml"/><Relationship Id="rId18" Type="http://schemas.openxmlformats.org/officeDocument/2006/relationships/slide" Target="slide103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107.xml"/><Relationship Id="rId17" Type="http://schemas.openxmlformats.org/officeDocument/2006/relationships/slide" Target="slide137.xml"/><Relationship Id="rId2" Type="http://schemas.openxmlformats.org/officeDocument/2006/relationships/notesSlide" Target="../notesSlides/notesSlide98.xml"/><Relationship Id="rId16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105.xml"/><Relationship Id="rId5" Type="http://schemas.openxmlformats.org/officeDocument/2006/relationships/slide" Target="slide158.xml"/><Relationship Id="rId15" Type="http://schemas.openxmlformats.org/officeDocument/2006/relationships/slide" Target="slide39.xml"/><Relationship Id="rId10" Type="http://schemas.openxmlformats.org/officeDocument/2006/relationships/slide" Target="slide104.xml"/><Relationship Id="rId4" Type="http://schemas.openxmlformats.org/officeDocument/2006/relationships/slide" Target="slide3.xml"/><Relationship Id="rId9" Type="http://schemas.openxmlformats.org/officeDocument/2006/relationships/chart" Target="../charts/chart195.xml"/><Relationship Id="rId14" Type="http://schemas.openxmlformats.org/officeDocument/2006/relationships/slide" Target="slide9.xml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105.xml"/><Relationship Id="rId18" Type="http://schemas.openxmlformats.org/officeDocument/2006/relationships/slide" Target="slide81.xml"/><Relationship Id="rId3" Type="http://schemas.openxmlformats.org/officeDocument/2006/relationships/slide" Target="slide2.xml"/><Relationship Id="rId21" Type="http://schemas.openxmlformats.org/officeDocument/2006/relationships/slide" Target="slide106.xml"/><Relationship Id="rId7" Type="http://schemas.openxmlformats.org/officeDocument/2006/relationships/image" Target="../media/image11.png"/><Relationship Id="rId12" Type="http://schemas.openxmlformats.org/officeDocument/2006/relationships/slide" Target="slide104.xml"/><Relationship Id="rId17" Type="http://schemas.openxmlformats.org/officeDocument/2006/relationships/slide" Target="slide39.xml"/><Relationship Id="rId2" Type="http://schemas.openxmlformats.org/officeDocument/2006/relationships/notesSlide" Target="../notesSlides/notesSlide99.xml"/><Relationship Id="rId16" Type="http://schemas.openxmlformats.org/officeDocument/2006/relationships/slide" Target="slide9.xml"/><Relationship Id="rId20" Type="http://schemas.openxmlformats.org/officeDocument/2006/relationships/slide" Target="slide10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chart" Target="../charts/chart197.xml"/><Relationship Id="rId5" Type="http://schemas.openxmlformats.org/officeDocument/2006/relationships/slide" Target="slide158.xml"/><Relationship Id="rId15" Type="http://schemas.openxmlformats.org/officeDocument/2006/relationships/slide" Target="slide7.xml"/><Relationship Id="rId10" Type="http://schemas.openxmlformats.org/officeDocument/2006/relationships/image" Target="../media/image42.png"/><Relationship Id="rId19" Type="http://schemas.openxmlformats.org/officeDocument/2006/relationships/slide" Target="slide137.xml"/><Relationship Id="rId4" Type="http://schemas.openxmlformats.org/officeDocument/2006/relationships/slide" Target="slide3.xml"/><Relationship Id="rId9" Type="http://schemas.openxmlformats.org/officeDocument/2006/relationships/chart" Target="../charts/chart196.xml"/><Relationship Id="rId14" Type="http://schemas.openxmlformats.org/officeDocument/2006/relationships/slide" Target="slide107.xml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107.xml"/><Relationship Id="rId18" Type="http://schemas.openxmlformats.org/officeDocument/2006/relationships/slide" Target="slide137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105.xml"/><Relationship Id="rId17" Type="http://schemas.openxmlformats.org/officeDocument/2006/relationships/slide" Target="slide81.xml"/><Relationship Id="rId2" Type="http://schemas.openxmlformats.org/officeDocument/2006/relationships/notesSlide" Target="../notesSlides/notesSlide100.xml"/><Relationship Id="rId16" Type="http://schemas.openxmlformats.org/officeDocument/2006/relationships/slide" Target="slide3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104.xml"/><Relationship Id="rId5" Type="http://schemas.openxmlformats.org/officeDocument/2006/relationships/slide" Target="slide158.xml"/><Relationship Id="rId15" Type="http://schemas.openxmlformats.org/officeDocument/2006/relationships/slide" Target="slide9.xml"/><Relationship Id="rId10" Type="http://schemas.openxmlformats.org/officeDocument/2006/relationships/image" Target="../media/image42.png"/><Relationship Id="rId4" Type="http://schemas.openxmlformats.org/officeDocument/2006/relationships/slide" Target="slide3.xml"/><Relationship Id="rId9" Type="http://schemas.openxmlformats.org/officeDocument/2006/relationships/chart" Target="../charts/chart198.xml"/><Relationship Id="rId14" Type="http://schemas.openxmlformats.org/officeDocument/2006/relationships/slide" Target="slide7.xml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105.xml"/><Relationship Id="rId18" Type="http://schemas.openxmlformats.org/officeDocument/2006/relationships/slide" Target="slide81.xml"/><Relationship Id="rId3" Type="http://schemas.openxmlformats.org/officeDocument/2006/relationships/slide" Target="slide2.xml"/><Relationship Id="rId21" Type="http://schemas.openxmlformats.org/officeDocument/2006/relationships/slide" Target="slide108.xml"/><Relationship Id="rId7" Type="http://schemas.openxmlformats.org/officeDocument/2006/relationships/image" Target="../media/image11.png"/><Relationship Id="rId12" Type="http://schemas.openxmlformats.org/officeDocument/2006/relationships/slide" Target="slide104.xml"/><Relationship Id="rId17" Type="http://schemas.openxmlformats.org/officeDocument/2006/relationships/slide" Target="slide39.xml"/><Relationship Id="rId2" Type="http://schemas.openxmlformats.org/officeDocument/2006/relationships/notesSlide" Target="../notesSlides/notesSlide101.xml"/><Relationship Id="rId16" Type="http://schemas.openxmlformats.org/officeDocument/2006/relationships/slide" Target="slide9.xml"/><Relationship Id="rId20" Type="http://schemas.openxmlformats.org/officeDocument/2006/relationships/slide" Target="slide10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chart" Target="../charts/chart200.xml"/><Relationship Id="rId5" Type="http://schemas.openxmlformats.org/officeDocument/2006/relationships/slide" Target="slide158.xml"/><Relationship Id="rId15" Type="http://schemas.openxmlformats.org/officeDocument/2006/relationships/slide" Target="slide7.xml"/><Relationship Id="rId10" Type="http://schemas.openxmlformats.org/officeDocument/2006/relationships/image" Target="../media/image42.png"/><Relationship Id="rId19" Type="http://schemas.openxmlformats.org/officeDocument/2006/relationships/slide" Target="slide137.xml"/><Relationship Id="rId4" Type="http://schemas.openxmlformats.org/officeDocument/2006/relationships/slide" Target="slide3.xml"/><Relationship Id="rId9" Type="http://schemas.openxmlformats.org/officeDocument/2006/relationships/chart" Target="../charts/chart199.xml"/><Relationship Id="rId14" Type="http://schemas.openxmlformats.org/officeDocument/2006/relationships/slide" Target="slide107.xml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107.xml"/><Relationship Id="rId18" Type="http://schemas.openxmlformats.org/officeDocument/2006/relationships/slide" Target="slide137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105.xml"/><Relationship Id="rId17" Type="http://schemas.openxmlformats.org/officeDocument/2006/relationships/slide" Target="slide81.xml"/><Relationship Id="rId2" Type="http://schemas.openxmlformats.org/officeDocument/2006/relationships/notesSlide" Target="../notesSlides/notesSlide102.xml"/><Relationship Id="rId16" Type="http://schemas.openxmlformats.org/officeDocument/2006/relationships/slide" Target="slide3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104.xml"/><Relationship Id="rId5" Type="http://schemas.openxmlformats.org/officeDocument/2006/relationships/slide" Target="slide158.xml"/><Relationship Id="rId15" Type="http://schemas.openxmlformats.org/officeDocument/2006/relationships/slide" Target="slide9.xml"/><Relationship Id="rId10" Type="http://schemas.openxmlformats.org/officeDocument/2006/relationships/image" Target="../media/image42.png"/><Relationship Id="rId19" Type="http://schemas.openxmlformats.org/officeDocument/2006/relationships/slide" Target="slide109.xml"/><Relationship Id="rId4" Type="http://schemas.openxmlformats.org/officeDocument/2006/relationships/slide" Target="slide3.xml"/><Relationship Id="rId9" Type="http://schemas.openxmlformats.org/officeDocument/2006/relationships/chart" Target="../charts/chart201.xml"/><Relationship Id="rId14" Type="http://schemas.openxmlformats.org/officeDocument/2006/relationships/slide" Target="slide7.xml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7.xml"/><Relationship Id="rId18" Type="http://schemas.openxmlformats.org/officeDocument/2006/relationships/slide" Target="slide108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111.xml"/><Relationship Id="rId17" Type="http://schemas.openxmlformats.org/officeDocument/2006/relationships/slide" Target="slide137.xml"/><Relationship Id="rId2" Type="http://schemas.openxmlformats.org/officeDocument/2006/relationships/notesSlide" Target="../notesSlides/notesSlide103.xml"/><Relationship Id="rId16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110.xml"/><Relationship Id="rId5" Type="http://schemas.openxmlformats.org/officeDocument/2006/relationships/slide" Target="slide158.xml"/><Relationship Id="rId15" Type="http://schemas.openxmlformats.org/officeDocument/2006/relationships/slide" Target="slide39.xml"/><Relationship Id="rId10" Type="http://schemas.openxmlformats.org/officeDocument/2006/relationships/slide" Target="slide109.xml"/><Relationship Id="rId4" Type="http://schemas.openxmlformats.org/officeDocument/2006/relationships/slide" Target="slide3.xml"/><Relationship Id="rId9" Type="http://schemas.openxmlformats.org/officeDocument/2006/relationships/chart" Target="../charts/chart202.xml"/><Relationship Id="rId1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39.xml"/><Relationship Id="rId18" Type="http://schemas.openxmlformats.org/officeDocument/2006/relationships/slide" Target="slide158.xml"/><Relationship Id="rId3" Type="http://schemas.openxmlformats.org/officeDocument/2006/relationships/chart" Target="../charts/chart10.xml"/><Relationship Id="rId21" Type="http://schemas.openxmlformats.org/officeDocument/2006/relationships/slide" Target="slide12.xml"/><Relationship Id="rId7" Type="http://schemas.openxmlformats.org/officeDocument/2006/relationships/chart" Target="../charts/chart12.xml"/><Relationship Id="rId12" Type="http://schemas.openxmlformats.org/officeDocument/2006/relationships/slide" Target="slide7.xml"/><Relationship Id="rId17" Type="http://schemas.openxmlformats.org/officeDocument/2006/relationships/slide" Target="slide3.xml"/><Relationship Id="rId2" Type="http://schemas.openxmlformats.org/officeDocument/2006/relationships/notesSlide" Target="../notesSlides/notesSlide5.xml"/><Relationship Id="rId16" Type="http://schemas.openxmlformats.org/officeDocument/2006/relationships/slide" Target="slide2.xml"/><Relationship Id="rId20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slide" Target="slide11.xml"/><Relationship Id="rId5" Type="http://schemas.openxmlformats.org/officeDocument/2006/relationships/chart" Target="../charts/chart11.xml"/><Relationship Id="rId15" Type="http://schemas.openxmlformats.org/officeDocument/2006/relationships/slide" Target="slide137.xml"/><Relationship Id="rId10" Type="http://schemas.openxmlformats.org/officeDocument/2006/relationships/slide" Target="slide10.xml"/><Relationship Id="rId19" Type="http://schemas.openxmlformats.org/officeDocument/2006/relationships/image" Target="../media/image10.jpeg"/><Relationship Id="rId4" Type="http://schemas.openxmlformats.org/officeDocument/2006/relationships/image" Target="../media/image26.png"/><Relationship Id="rId9" Type="http://schemas.openxmlformats.org/officeDocument/2006/relationships/slide" Target="slide9.xml"/><Relationship Id="rId14" Type="http://schemas.openxmlformats.org/officeDocument/2006/relationships/slide" Target="slide81.xml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9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7.xml"/><Relationship Id="rId2" Type="http://schemas.openxmlformats.org/officeDocument/2006/relationships/notesSlide" Target="../notesSlides/notesSlide104.xml"/><Relationship Id="rId16" Type="http://schemas.openxmlformats.org/officeDocument/2006/relationships/slide" Target="slide13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111.xml"/><Relationship Id="rId5" Type="http://schemas.openxmlformats.org/officeDocument/2006/relationships/slide" Target="slide158.xml"/><Relationship Id="rId15" Type="http://schemas.openxmlformats.org/officeDocument/2006/relationships/slide" Target="slide81.xml"/><Relationship Id="rId10" Type="http://schemas.openxmlformats.org/officeDocument/2006/relationships/slide" Target="slide110.xml"/><Relationship Id="rId4" Type="http://schemas.openxmlformats.org/officeDocument/2006/relationships/slide" Target="slide3.xml"/><Relationship Id="rId9" Type="http://schemas.openxmlformats.org/officeDocument/2006/relationships/slide" Target="slide109.xml"/><Relationship Id="rId14" Type="http://schemas.openxmlformats.org/officeDocument/2006/relationships/slide" Target="slide39.xml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9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7.xml"/><Relationship Id="rId17" Type="http://schemas.openxmlformats.org/officeDocument/2006/relationships/slide" Target="slide112.xml"/><Relationship Id="rId2" Type="http://schemas.openxmlformats.org/officeDocument/2006/relationships/notesSlide" Target="../notesSlides/notesSlide105.xml"/><Relationship Id="rId16" Type="http://schemas.openxmlformats.org/officeDocument/2006/relationships/slide" Target="slide13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111.xml"/><Relationship Id="rId5" Type="http://schemas.openxmlformats.org/officeDocument/2006/relationships/slide" Target="slide158.xml"/><Relationship Id="rId15" Type="http://schemas.openxmlformats.org/officeDocument/2006/relationships/slide" Target="slide81.xml"/><Relationship Id="rId10" Type="http://schemas.openxmlformats.org/officeDocument/2006/relationships/slide" Target="slide110.xml"/><Relationship Id="rId4" Type="http://schemas.openxmlformats.org/officeDocument/2006/relationships/slide" Target="slide3.xml"/><Relationship Id="rId9" Type="http://schemas.openxmlformats.org/officeDocument/2006/relationships/slide" Target="slide109.xml"/><Relationship Id="rId14" Type="http://schemas.openxmlformats.org/officeDocument/2006/relationships/slide" Target="slide39.xml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slide" Target="slide7.xml"/><Relationship Id="rId18" Type="http://schemas.openxmlformats.org/officeDocument/2006/relationships/slide" Target="slide111.xml"/><Relationship Id="rId3" Type="http://schemas.openxmlformats.org/officeDocument/2006/relationships/slide" Target="slide113.xml"/><Relationship Id="rId7" Type="http://schemas.openxmlformats.org/officeDocument/2006/relationships/image" Target="../media/image10.jpeg"/><Relationship Id="rId12" Type="http://schemas.openxmlformats.org/officeDocument/2006/relationships/slide" Target="slide114.xml"/><Relationship Id="rId17" Type="http://schemas.openxmlformats.org/officeDocument/2006/relationships/slide" Target="slide137.xml"/><Relationship Id="rId2" Type="http://schemas.openxmlformats.org/officeDocument/2006/relationships/notesSlide" Target="../notesSlides/notesSlide106.xml"/><Relationship Id="rId16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8.xml"/><Relationship Id="rId11" Type="http://schemas.openxmlformats.org/officeDocument/2006/relationships/slide" Target="slide112.xml"/><Relationship Id="rId5" Type="http://schemas.openxmlformats.org/officeDocument/2006/relationships/slide" Target="slide3.xml"/><Relationship Id="rId15" Type="http://schemas.openxmlformats.org/officeDocument/2006/relationships/slide" Target="slide39.xml"/><Relationship Id="rId10" Type="http://schemas.openxmlformats.org/officeDocument/2006/relationships/chart" Target="../charts/chart203.xml"/><Relationship Id="rId4" Type="http://schemas.openxmlformats.org/officeDocument/2006/relationships/slide" Target="slide2.xml"/><Relationship Id="rId9" Type="http://schemas.openxmlformats.org/officeDocument/2006/relationships/image" Target="../media/image19.png"/><Relationship Id="rId14" Type="http://schemas.openxmlformats.org/officeDocument/2006/relationships/slide" Target="slide9.xml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slide" Target="slide112.xml"/><Relationship Id="rId13" Type="http://schemas.openxmlformats.org/officeDocument/2006/relationships/slide" Target="slide39.xml"/><Relationship Id="rId3" Type="http://schemas.openxmlformats.org/officeDocument/2006/relationships/slide" Target="slide2.xml"/><Relationship Id="rId7" Type="http://schemas.openxmlformats.org/officeDocument/2006/relationships/image" Target="../media/image19.png"/><Relationship Id="rId12" Type="http://schemas.openxmlformats.org/officeDocument/2006/relationships/slide" Target="slide9.xml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slide" Target="slide7.xml"/><Relationship Id="rId5" Type="http://schemas.openxmlformats.org/officeDocument/2006/relationships/image" Target="../media/image10.jpeg"/><Relationship Id="rId15" Type="http://schemas.openxmlformats.org/officeDocument/2006/relationships/slide" Target="slide137.xml"/><Relationship Id="rId10" Type="http://schemas.openxmlformats.org/officeDocument/2006/relationships/slide" Target="slide114.xml"/><Relationship Id="rId4" Type="http://schemas.openxmlformats.org/officeDocument/2006/relationships/slide" Target="slide3.xml"/><Relationship Id="rId9" Type="http://schemas.openxmlformats.org/officeDocument/2006/relationships/slide" Target="slide113.xml"/><Relationship Id="rId14" Type="http://schemas.openxmlformats.org/officeDocument/2006/relationships/slide" Target="slide81.xml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9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7.xml"/><Relationship Id="rId17" Type="http://schemas.openxmlformats.org/officeDocument/2006/relationships/slide" Target="slide115.xml"/><Relationship Id="rId2" Type="http://schemas.openxmlformats.org/officeDocument/2006/relationships/notesSlide" Target="../notesSlides/notesSlide108.xml"/><Relationship Id="rId16" Type="http://schemas.openxmlformats.org/officeDocument/2006/relationships/slide" Target="slide13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114.xml"/><Relationship Id="rId5" Type="http://schemas.openxmlformats.org/officeDocument/2006/relationships/slide" Target="slide158.xml"/><Relationship Id="rId15" Type="http://schemas.openxmlformats.org/officeDocument/2006/relationships/slide" Target="slide81.xml"/><Relationship Id="rId10" Type="http://schemas.openxmlformats.org/officeDocument/2006/relationships/slide" Target="slide113.xml"/><Relationship Id="rId4" Type="http://schemas.openxmlformats.org/officeDocument/2006/relationships/slide" Target="slide3.xml"/><Relationship Id="rId9" Type="http://schemas.openxmlformats.org/officeDocument/2006/relationships/slide" Target="slide112.xml"/><Relationship Id="rId14" Type="http://schemas.openxmlformats.org/officeDocument/2006/relationships/slide" Target="slide39.xml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43.png"/><Relationship Id="rId18" Type="http://schemas.openxmlformats.org/officeDocument/2006/relationships/image" Target="../media/image44.png"/><Relationship Id="rId26" Type="http://schemas.openxmlformats.org/officeDocument/2006/relationships/slide" Target="slide137.xml"/><Relationship Id="rId3" Type="http://schemas.openxmlformats.org/officeDocument/2006/relationships/slide" Target="slide2.xml"/><Relationship Id="rId21" Type="http://schemas.openxmlformats.org/officeDocument/2006/relationships/slide" Target="slide117.xml"/><Relationship Id="rId7" Type="http://schemas.openxmlformats.org/officeDocument/2006/relationships/image" Target="../media/image11.png"/><Relationship Id="rId12" Type="http://schemas.openxmlformats.org/officeDocument/2006/relationships/chart" Target="../charts/chart207.xml"/><Relationship Id="rId17" Type="http://schemas.openxmlformats.org/officeDocument/2006/relationships/chart" Target="../charts/chart211.xml"/><Relationship Id="rId25" Type="http://schemas.openxmlformats.org/officeDocument/2006/relationships/slide" Target="slide81.xml"/><Relationship Id="rId2" Type="http://schemas.openxmlformats.org/officeDocument/2006/relationships/notesSlide" Target="../notesSlides/notesSlide109.xml"/><Relationship Id="rId16" Type="http://schemas.openxmlformats.org/officeDocument/2006/relationships/chart" Target="../charts/chart210.xml"/><Relationship Id="rId20" Type="http://schemas.openxmlformats.org/officeDocument/2006/relationships/slide" Target="slide1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chart" Target="../charts/chart206.xml"/><Relationship Id="rId24" Type="http://schemas.openxmlformats.org/officeDocument/2006/relationships/slide" Target="slide39.xml"/><Relationship Id="rId5" Type="http://schemas.openxmlformats.org/officeDocument/2006/relationships/slide" Target="slide158.xml"/><Relationship Id="rId15" Type="http://schemas.openxmlformats.org/officeDocument/2006/relationships/chart" Target="../charts/chart209.xml"/><Relationship Id="rId23" Type="http://schemas.openxmlformats.org/officeDocument/2006/relationships/slide" Target="slide9.xml"/><Relationship Id="rId10" Type="http://schemas.openxmlformats.org/officeDocument/2006/relationships/chart" Target="../charts/chart205.xml"/><Relationship Id="rId19" Type="http://schemas.openxmlformats.org/officeDocument/2006/relationships/slide" Target="slide115.xml"/><Relationship Id="rId4" Type="http://schemas.openxmlformats.org/officeDocument/2006/relationships/slide" Target="slide3.xml"/><Relationship Id="rId9" Type="http://schemas.openxmlformats.org/officeDocument/2006/relationships/chart" Target="../charts/chart204.xml"/><Relationship Id="rId14" Type="http://schemas.openxmlformats.org/officeDocument/2006/relationships/chart" Target="../charts/chart208.xml"/><Relationship Id="rId22" Type="http://schemas.openxmlformats.org/officeDocument/2006/relationships/slide" Target="slide7.xml"/><Relationship Id="rId27" Type="http://schemas.openxmlformats.org/officeDocument/2006/relationships/slide" Target="slide114.xml"/></Relationships>
</file>

<file path=ppt/slides/_rels/slide1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116.xml"/><Relationship Id="rId18" Type="http://schemas.openxmlformats.org/officeDocument/2006/relationships/slide" Target="slide81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115.xml"/><Relationship Id="rId17" Type="http://schemas.openxmlformats.org/officeDocument/2006/relationships/slide" Target="slide39.xml"/><Relationship Id="rId2" Type="http://schemas.openxmlformats.org/officeDocument/2006/relationships/notesSlide" Target="../notesSlides/notesSlide110.xml"/><Relationship Id="rId16" Type="http://schemas.openxmlformats.org/officeDocument/2006/relationships/slide" Target="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chart" Target="../charts/chart214.xml"/><Relationship Id="rId5" Type="http://schemas.openxmlformats.org/officeDocument/2006/relationships/slide" Target="slide158.xml"/><Relationship Id="rId15" Type="http://schemas.openxmlformats.org/officeDocument/2006/relationships/slide" Target="slide7.xml"/><Relationship Id="rId10" Type="http://schemas.openxmlformats.org/officeDocument/2006/relationships/chart" Target="../charts/chart213.xml"/><Relationship Id="rId19" Type="http://schemas.openxmlformats.org/officeDocument/2006/relationships/slide" Target="slide137.xml"/><Relationship Id="rId4" Type="http://schemas.openxmlformats.org/officeDocument/2006/relationships/slide" Target="slide3.xml"/><Relationship Id="rId9" Type="http://schemas.openxmlformats.org/officeDocument/2006/relationships/chart" Target="../charts/chart212.xml"/><Relationship Id="rId14" Type="http://schemas.openxmlformats.org/officeDocument/2006/relationships/slide" Target="slide117.xml"/></Relationships>
</file>

<file path=ppt/slides/_rels/slide1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116.xml"/><Relationship Id="rId18" Type="http://schemas.openxmlformats.org/officeDocument/2006/relationships/slide" Target="slide81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115.xml"/><Relationship Id="rId17" Type="http://schemas.openxmlformats.org/officeDocument/2006/relationships/slide" Target="slide39.xml"/><Relationship Id="rId2" Type="http://schemas.openxmlformats.org/officeDocument/2006/relationships/notesSlide" Target="../notesSlides/notesSlide111.xml"/><Relationship Id="rId16" Type="http://schemas.openxmlformats.org/officeDocument/2006/relationships/slide" Target="slide9.xml"/><Relationship Id="rId20" Type="http://schemas.openxmlformats.org/officeDocument/2006/relationships/slide" Target="slide11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chart" Target="../charts/chart217.xml"/><Relationship Id="rId5" Type="http://schemas.openxmlformats.org/officeDocument/2006/relationships/slide" Target="slide158.xml"/><Relationship Id="rId15" Type="http://schemas.openxmlformats.org/officeDocument/2006/relationships/slide" Target="slide7.xml"/><Relationship Id="rId10" Type="http://schemas.openxmlformats.org/officeDocument/2006/relationships/chart" Target="../charts/chart216.xml"/><Relationship Id="rId19" Type="http://schemas.openxmlformats.org/officeDocument/2006/relationships/slide" Target="slide137.xml"/><Relationship Id="rId4" Type="http://schemas.openxmlformats.org/officeDocument/2006/relationships/slide" Target="slide3.xml"/><Relationship Id="rId9" Type="http://schemas.openxmlformats.org/officeDocument/2006/relationships/chart" Target="../charts/chart215.xml"/><Relationship Id="rId14" Type="http://schemas.openxmlformats.org/officeDocument/2006/relationships/slide" Target="slide117.xml"/></Relationships>
</file>

<file path=ppt/slides/_rels/slide1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slide" Target="slide118.xml"/><Relationship Id="rId18" Type="http://schemas.openxmlformats.org/officeDocument/2006/relationships/slide" Target="slide81.xml"/><Relationship Id="rId3" Type="http://schemas.openxmlformats.org/officeDocument/2006/relationships/slide" Target="slide2.xml"/><Relationship Id="rId7" Type="http://schemas.openxmlformats.org/officeDocument/2006/relationships/image" Target="../media/image19.png"/><Relationship Id="rId12" Type="http://schemas.openxmlformats.org/officeDocument/2006/relationships/slide" Target="slide115.xml"/><Relationship Id="rId17" Type="http://schemas.openxmlformats.org/officeDocument/2006/relationships/slide" Target="slide39.xml"/><Relationship Id="rId2" Type="http://schemas.openxmlformats.org/officeDocument/2006/relationships/notesSlide" Target="../notesSlides/notesSlide112.xml"/><Relationship Id="rId16" Type="http://schemas.openxmlformats.org/officeDocument/2006/relationships/slide" Target="slide9.xml"/><Relationship Id="rId20" Type="http://schemas.openxmlformats.org/officeDocument/2006/relationships/slide" Target="slide11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chart" Target="../charts/chart220.xml"/><Relationship Id="rId5" Type="http://schemas.openxmlformats.org/officeDocument/2006/relationships/image" Target="../media/image10.jpeg"/><Relationship Id="rId15" Type="http://schemas.openxmlformats.org/officeDocument/2006/relationships/slide" Target="slide7.xml"/><Relationship Id="rId10" Type="http://schemas.openxmlformats.org/officeDocument/2006/relationships/chart" Target="../charts/chart219.xml"/><Relationship Id="rId19" Type="http://schemas.openxmlformats.org/officeDocument/2006/relationships/slide" Target="slide137.xml"/><Relationship Id="rId4" Type="http://schemas.openxmlformats.org/officeDocument/2006/relationships/slide" Target="slide3.xml"/><Relationship Id="rId9" Type="http://schemas.openxmlformats.org/officeDocument/2006/relationships/chart" Target="../charts/chart218.xml"/><Relationship Id="rId14" Type="http://schemas.openxmlformats.org/officeDocument/2006/relationships/slide" Target="slide119.xml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21.xml"/><Relationship Id="rId13" Type="http://schemas.openxmlformats.org/officeDocument/2006/relationships/slide" Target="slide118.xml"/><Relationship Id="rId18" Type="http://schemas.openxmlformats.org/officeDocument/2006/relationships/slide" Target="slide81.xml"/><Relationship Id="rId3" Type="http://schemas.openxmlformats.org/officeDocument/2006/relationships/slide" Target="slide2.xml"/><Relationship Id="rId7" Type="http://schemas.openxmlformats.org/officeDocument/2006/relationships/image" Target="../media/image19.png"/><Relationship Id="rId12" Type="http://schemas.openxmlformats.org/officeDocument/2006/relationships/slide" Target="slide115.xml"/><Relationship Id="rId17" Type="http://schemas.openxmlformats.org/officeDocument/2006/relationships/slide" Target="slide39.xml"/><Relationship Id="rId2" Type="http://schemas.openxmlformats.org/officeDocument/2006/relationships/notesSlide" Target="../notesSlides/notesSlide113.xml"/><Relationship Id="rId16" Type="http://schemas.openxmlformats.org/officeDocument/2006/relationships/slide" Target="slide9.xml"/><Relationship Id="rId20" Type="http://schemas.openxmlformats.org/officeDocument/2006/relationships/slide" Target="slide12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45.png"/><Relationship Id="rId5" Type="http://schemas.openxmlformats.org/officeDocument/2006/relationships/image" Target="../media/image10.jpeg"/><Relationship Id="rId15" Type="http://schemas.openxmlformats.org/officeDocument/2006/relationships/slide" Target="slide7.xml"/><Relationship Id="rId10" Type="http://schemas.openxmlformats.org/officeDocument/2006/relationships/chart" Target="../charts/chart223.xml"/><Relationship Id="rId19" Type="http://schemas.openxmlformats.org/officeDocument/2006/relationships/slide" Target="slide137.xml"/><Relationship Id="rId4" Type="http://schemas.openxmlformats.org/officeDocument/2006/relationships/slide" Target="slide3.xml"/><Relationship Id="rId9" Type="http://schemas.openxmlformats.org/officeDocument/2006/relationships/chart" Target="../charts/chart222.xml"/><Relationship Id="rId14" Type="http://schemas.openxmlformats.org/officeDocument/2006/relationships/slide" Target="slide11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slide" Target="slide14.xml"/><Relationship Id="rId18" Type="http://schemas.openxmlformats.org/officeDocument/2006/relationships/slide" Target="slide81.xml"/><Relationship Id="rId26" Type="http://schemas.openxmlformats.org/officeDocument/2006/relationships/slide" Target="slide11.xml"/><Relationship Id="rId3" Type="http://schemas.openxmlformats.org/officeDocument/2006/relationships/image" Target="../media/image11.png"/><Relationship Id="rId21" Type="http://schemas.openxmlformats.org/officeDocument/2006/relationships/slide" Target="slide2.xml"/><Relationship Id="rId7" Type="http://schemas.openxmlformats.org/officeDocument/2006/relationships/hyperlink" Target="http://www.google.com.co/url?sa=i&amp;rct=j&amp;q=&amp;esrc=s&amp;source=images&amp;cd=&amp;cad=rja&amp;uact=8&amp;ved=0CAcQjRw&amp;url=http://cocos-seo.blogspot.com/2014/03/radio-post-7.html&amp;ei=Lnh7VJWqLYKqgwSm_oGwDw&amp;bvm=bv.80642063,d.eXY&amp;psig=AFQjCNFpUCkmXHjY3FxubRKynpNe_TC4bw&amp;ust=1417464180860727" TargetMode="External"/><Relationship Id="rId12" Type="http://schemas.openxmlformats.org/officeDocument/2006/relationships/slide" Target="slide12.xml"/><Relationship Id="rId17" Type="http://schemas.openxmlformats.org/officeDocument/2006/relationships/slide" Target="slide39.xml"/><Relationship Id="rId25" Type="http://schemas.openxmlformats.org/officeDocument/2006/relationships/slide" Target="slide6.xml"/><Relationship Id="rId2" Type="http://schemas.openxmlformats.org/officeDocument/2006/relationships/notesSlide" Target="../notesSlides/notesSlide6.xml"/><Relationship Id="rId16" Type="http://schemas.openxmlformats.org/officeDocument/2006/relationships/slide" Target="slide9.xml"/><Relationship Id="rId20" Type="http://schemas.openxmlformats.org/officeDocument/2006/relationships/slide" Target="slide1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jpeg"/><Relationship Id="rId11" Type="http://schemas.openxmlformats.org/officeDocument/2006/relationships/image" Target="../media/image28.png"/><Relationship Id="rId24" Type="http://schemas.openxmlformats.org/officeDocument/2006/relationships/image" Target="../media/image10.jpeg"/><Relationship Id="rId5" Type="http://schemas.openxmlformats.org/officeDocument/2006/relationships/chart" Target="../charts/chart13.xml"/><Relationship Id="rId15" Type="http://schemas.openxmlformats.org/officeDocument/2006/relationships/slide" Target="slide7.xml"/><Relationship Id="rId23" Type="http://schemas.openxmlformats.org/officeDocument/2006/relationships/slide" Target="slide158.xml"/><Relationship Id="rId10" Type="http://schemas.openxmlformats.org/officeDocument/2006/relationships/image" Target="../media/image19.png"/><Relationship Id="rId19" Type="http://schemas.openxmlformats.org/officeDocument/2006/relationships/slide" Target="slide137.xml"/><Relationship Id="rId4" Type="http://schemas.openxmlformats.org/officeDocument/2006/relationships/image" Target="../media/image27.png"/><Relationship Id="rId9" Type="http://schemas.openxmlformats.org/officeDocument/2006/relationships/image" Target="../media/image23.jpeg"/><Relationship Id="rId14" Type="http://schemas.openxmlformats.org/officeDocument/2006/relationships/slide" Target="slide16.xml"/><Relationship Id="rId22" Type="http://schemas.openxmlformats.org/officeDocument/2006/relationships/slide" Target="slide3.xml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115.xml"/><Relationship Id="rId18" Type="http://schemas.openxmlformats.org/officeDocument/2006/relationships/slide" Target="slide39.xml"/><Relationship Id="rId3" Type="http://schemas.openxmlformats.org/officeDocument/2006/relationships/slide" Target="slide2.xml"/><Relationship Id="rId21" Type="http://schemas.openxmlformats.org/officeDocument/2006/relationships/slide" Target="slide119.xml"/><Relationship Id="rId7" Type="http://schemas.openxmlformats.org/officeDocument/2006/relationships/image" Target="../media/image11.png"/><Relationship Id="rId12" Type="http://schemas.openxmlformats.org/officeDocument/2006/relationships/chart" Target="../charts/chart226.xml"/><Relationship Id="rId17" Type="http://schemas.openxmlformats.org/officeDocument/2006/relationships/slide" Target="slide9.xml"/><Relationship Id="rId2" Type="http://schemas.openxmlformats.org/officeDocument/2006/relationships/notesSlide" Target="../notesSlides/notesSlide114.xml"/><Relationship Id="rId16" Type="http://schemas.openxmlformats.org/officeDocument/2006/relationships/slide" Target="slide7.xml"/><Relationship Id="rId20" Type="http://schemas.openxmlformats.org/officeDocument/2006/relationships/slide" Target="slide13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chart" Target="../charts/chart225.xml"/><Relationship Id="rId5" Type="http://schemas.openxmlformats.org/officeDocument/2006/relationships/slide" Target="slide158.xml"/><Relationship Id="rId15" Type="http://schemas.openxmlformats.org/officeDocument/2006/relationships/slide" Target="slide121.xml"/><Relationship Id="rId10" Type="http://schemas.openxmlformats.org/officeDocument/2006/relationships/image" Target="../media/image46.png"/><Relationship Id="rId19" Type="http://schemas.openxmlformats.org/officeDocument/2006/relationships/slide" Target="slide81.xml"/><Relationship Id="rId4" Type="http://schemas.openxmlformats.org/officeDocument/2006/relationships/slide" Target="slide3.xml"/><Relationship Id="rId9" Type="http://schemas.openxmlformats.org/officeDocument/2006/relationships/chart" Target="../charts/chart224.xml"/><Relationship Id="rId14" Type="http://schemas.openxmlformats.org/officeDocument/2006/relationships/slide" Target="slide120.xml"/></Relationships>
</file>

<file path=ppt/slides/_rels/slide1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115.xml"/><Relationship Id="rId18" Type="http://schemas.openxmlformats.org/officeDocument/2006/relationships/slide" Target="slide39.xml"/><Relationship Id="rId3" Type="http://schemas.openxmlformats.org/officeDocument/2006/relationships/slide" Target="slide2.xml"/><Relationship Id="rId21" Type="http://schemas.openxmlformats.org/officeDocument/2006/relationships/slide" Target="slide122.xml"/><Relationship Id="rId7" Type="http://schemas.openxmlformats.org/officeDocument/2006/relationships/image" Target="../media/image11.png"/><Relationship Id="rId12" Type="http://schemas.openxmlformats.org/officeDocument/2006/relationships/chart" Target="../charts/chart229.xml"/><Relationship Id="rId17" Type="http://schemas.openxmlformats.org/officeDocument/2006/relationships/slide" Target="slide9.xml"/><Relationship Id="rId2" Type="http://schemas.openxmlformats.org/officeDocument/2006/relationships/notesSlide" Target="../notesSlides/notesSlide115.xml"/><Relationship Id="rId16" Type="http://schemas.openxmlformats.org/officeDocument/2006/relationships/slide" Target="slide7.xml"/><Relationship Id="rId20" Type="http://schemas.openxmlformats.org/officeDocument/2006/relationships/slide" Target="slide13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chart" Target="../charts/chart228.xml"/><Relationship Id="rId5" Type="http://schemas.openxmlformats.org/officeDocument/2006/relationships/slide" Target="slide158.xml"/><Relationship Id="rId15" Type="http://schemas.openxmlformats.org/officeDocument/2006/relationships/slide" Target="slide121.xml"/><Relationship Id="rId10" Type="http://schemas.openxmlformats.org/officeDocument/2006/relationships/chart" Target="../charts/chart227.xml"/><Relationship Id="rId19" Type="http://schemas.openxmlformats.org/officeDocument/2006/relationships/slide" Target="slide81.xml"/><Relationship Id="rId4" Type="http://schemas.openxmlformats.org/officeDocument/2006/relationships/slide" Target="slide3.xml"/><Relationship Id="rId9" Type="http://schemas.openxmlformats.org/officeDocument/2006/relationships/image" Target="../media/image46.png"/><Relationship Id="rId14" Type="http://schemas.openxmlformats.org/officeDocument/2006/relationships/slide" Target="slide120.xml"/></Relationships>
</file>

<file path=ppt/slides/_rels/slide1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slide" Target="slide122.xml"/><Relationship Id="rId18" Type="http://schemas.openxmlformats.org/officeDocument/2006/relationships/slide" Target="slide39.xml"/><Relationship Id="rId3" Type="http://schemas.openxmlformats.org/officeDocument/2006/relationships/chart" Target="../charts/chart230.xml"/><Relationship Id="rId21" Type="http://schemas.openxmlformats.org/officeDocument/2006/relationships/slide" Target="slide121.xml"/><Relationship Id="rId7" Type="http://schemas.openxmlformats.org/officeDocument/2006/relationships/image" Target="../media/image10.jpeg"/><Relationship Id="rId12" Type="http://schemas.openxmlformats.org/officeDocument/2006/relationships/image" Target="../media/image47.png"/><Relationship Id="rId17" Type="http://schemas.openxmlformats.org/officeDocument/2006/relationships/slide" Target="slide9.xml"/><Relationship Id="rId2" Type="http://schemas.openxmlformats.org/officeDocument/2006/relationships/notesSlide" Target="../notesSlides/notesSlide116.xml"/><Relationship Id="rId16" Type="http://schemas.openxmlformats.org/officeDocument/2006/relationships/slide" Target="slide7.xml"/><Relationship Id="rId20" Type="http://schemas.openxmlformats.org/officeDocument/2006/relationships/slide" Target="slide13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8.xml"/><Relationship Id="rId11" Type="http://schemas.openxmlformats.org/officeDocument/2006/relationships/hyperlink" Target="http://www.google.com.co/url?sa=i&amp;rct=j&amp;q=&amp;esrc=s&amp;source=images&amp;cd=&amp;cad=rja&amp;uact=8&amp;ved=0CAcQjRw&amp;url=http://www.marketingdirecto.com/actualidad/medios/aumenta-la-importancia-del-papel-de-los-medios-segun-los-anunciantes/&amp;ei=NEGzVImEBombNsTWg6AK&amp;bvm=bv.83339334,d.eXY&amp;psig=AFQjCNGHl4CePLpx1t82kGOegI2q9q6y6g&amp;ust=1421120158073518" TargetMode="External"/><Relationship Id="rId5" Type="http://schemas.openxmlformats.org/officeDocument/2006/relationships/slide" Target="slide3.xml"/><Relationship Id="rId15" Type="http://schemas.openxmlformats.org/officeDocument/2006/relationships/slide" Target="slide124.xml"/><Relationship Id="rId10" Type="http://schemas.openxmlformats.org/officeDocument/2006/relationships/image" Target="../media/image19.png"/><Relationship Id="rId19" Type="http://schemas.openxmlformats.org/officeDocument/2006/relationships/slide" Target="slide81.xml"/><Relationship Id="rId4" Type="http://schemas.openxmlformats.org/officeDocument/2006/relationships/slide" Target="slide2.xml"/><Relationship Id="rId9" Type="http://schemas.openxmlformats.org/officeDocument/2006/relationships/chart" Target="../charts/chart231.xml"/><Relationship Id="rId14" Type="http://schemas.openxmlformats.org/officeDocument/2006/relationships/slide" Target="slide123.xml"/></Relationships>
</file>

<file path=ppt/slides/_rels/slide123.xml.rels><?xml version="1.0" encoding="UTF-8" standalone="yes"?>
<Relationships xmlns="http://schemas.openxmlformats.org/package/2006/relationships"><Relationship Id="rId8" Type="http://schemas.openxmlformats.org/officeDocument/2006/relationships/slide" Target="slide158.xml"/><Relationship Id="rId13" Type="http://schemas.openxmlformats.org/officeDocument/2006/relationships/image" Target="../media/image48.png"/><Relationship Id="rId18" Type="http://schemas.openxmlformats.org/officeDocument/2006/relationships/slide" Target="slide123.xml"/><Relationship Id="rId3" Type="http://schemas.openxmlformats.org/officeDocument/2006/relationships/chart" Target="../charts/chart232.xml"/><Relationship Id="rId21" Type="http://schemas.openxmlformats.org/officeDocument/2006/relationships/slide" Target="slide9.xml"/><Relationship Id="rId7" Type="http://schemas.openxmlformats.org/officeDocument/2006/relationships/slide" Target="slide3.xml"/><Relationship Id="rId12" Type="http://schemas.openxmlformats.org/officeDocument/2006/relationships/hyperlink" Target="http://www.google.com.co/url?sa=i&amp;rct=j&amp;q=&amp;esrc=s&amp;source=images&amp;cd=&amp;cad=rja&amp;uact=8&amp;ved=0CAcQjRw&amp;url=http://www.marketingdirecto.com/actualidad/medios/aumenta-la-importancia-del-papel-de-los-medios-segun-los-anunciantes/&amp;ei=NEGzVImEBombNsTWg6AK&amp;bvm=bv.83339334,d.eXY&amp;psig=AFQjCNGHl4CePLpx1t82kGOegI2q9q6y6g&amp;ust=1421120158073518" TargetMode="External"/><Relationship Id="rId17" Type="http://schemas.openxmlformats.org/officeDocument/2006/relationships/slide" Target="slide122.xml"/><Relationship Id="rId25" Type="http://schemas.openxmlformats.org/officeDocument/2006/relationships/chart" Target="../charts/chart237.xml"/><Relationship Id="rId2" Type="http://schemas.openxmlformats.org/officeDocument/2006/relationships/notesSlide" Target="../notesSlides/notesSlide117.xml"/><Relationship Id="rId16" Type="http://schemas.openxmlformats.org/officeDocument/2006/relationships/image" Target="../media/image49.jpeg"/><Relationship Id="rId20" Type="http://schemas.openxmlformats.org/officeDocument/2006/relationships/slide" Target="slide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.xml"/><Relationship Id="rId11" Type="http://schemas.openxmlformats.org/officeDocument/2006/relationships/image" Target="../media/image19.png"/><Relationship Id="rId24" Type="http://schemas.openxmlformats.org/officeDocument/2006/relationships/slide" Target="slide137.xml"/><Relationship Id="rId5" Type="http://schemas.openxmlformats.org/officeDocument/2006/relationships/chart" Target="../charts/chart234.xml"/><Relationship Id="rId15" Type="http://schemas.openxmlformats.org/officeDocument/2006/relationships/chart" Target="../charts/chart236.xml"/><Relationship Id="rId23" Type="http://schemas.openxmlformats.org/officeDocument/2006/relationships/slide" Target="slide81.xml"/><Relationship Id="rId10" Type="http://schemas.openxmlformats.org/officeDocument/2006/relationships/image" Target="../media/image11.png"/><Relationship Id="rId19" Type="http://schemas.openxmlformats.org/officeDocument/2006/relationships/slide" Target="slide124.xml"/><Relationship Id="rId4" Type="http://schemas.openxmlformats.org/officeDocument/2006/relationships/chart" Target="../charts/chart233.xml"/><Relationship Id="rId9" Type="http://schemas.openxmlformats.org/officeDocument/2006/relationships/image" Target="../media/image10.jpeg"/><Relationship Id="rId14" Type="http://schemas.openxmlformats.org/officeDocument/2006/relationships/chart" Target="../charts/chart235.xml"/><Relationship Id="rId22" Type="http://schemas.openxmlformats.org/officeDocument/2006/relationships/slide" Target="slide39.xml"/></Relationships>
</file>

<file path=ppt/slides/_rels/slide1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hyperlink" Target="http://www.google.com.co/url?sa=i&amp;rct=j&amp;q=&amp;esrc=s&amp;source=images&amp;cd=&amp;cad=rja&amp;uact=8&amp;ved=0CAcQjRw&amp;url=http://www.marketingdirecto.com/actualidad/medios/aumenta-la-importancia-del-papel-de-los-medios-segun-los-anunciantes/&amp;ei=NEGzVImEBombNsTWg6AK&amp;bvm=bv.83339334,d.eXY&amp;psig=AFQjCNGHl4CePLpx1t82kGOegI2q9q6y6g&amp;ust=1421120158073518" TargetMode="External"/><Relationship Id="rId18" Type="http://schemas.openxmlformats.org/officeDocument/2006/relationships/slide" Target="slide124.xml"/><Relationship Id="rId3" Type="http://schemas.openxmlformats.org/officeDocument/2006/relationships/slide" Target="slide2.xml"/><Relationship Id="rId21" Type="http://schemas.openxmlformats.org/officeDocument/2006/relationships/slide" Target="slide39.xml"/><Relationship Id="rId7" Type="http://schemas.openxmlformats.org/officeDocument/2006/relationships/image" Target="../media/image11.png"/><Relationship Id="rId12" Type="http://schemas.openxmlformats.org/officeDocument/2006/relationships/chart" Target="../charts/chart241.xml"/><Relationship Id="rId17" Type="http://schemas.openxmlformats.org/officeDocument/2006/relationships/slide" Target="slide123.xml"/><Relationship Id="rId2" Type="http://schemas.openxmlformats.org/officeDocument/2006/relationships/notesSlide" Target="../notesSlides/notesSlide118.xml"/><Relationship Id="rId16" Type="http://schemas.openxmlformats.org/officeDocument/2006/relationships/slide" Target="slide122.xml"/><Relationship Id="rId20" Type="http://schemas.openxmlformats.org/officeDocument/2006/relationships/slide" Target="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chart" Target="../charts/chart240.xml"/><Relationship Id="rId24" Type="http://schemas.openxmlformats.org/officeDocument/2006/relationships/slide" Target="slide125.xml"/><Relationship Id="rId5" Type="http://schemas.openxmlformats.org/officeDocument/2006/relationships/slide" Target="slide158.xml"/><Relationship Id="rId15" Type="http://schemas.openxmlformats.org/officeDocument/2006/relationships/chart" Target="../charts/chart242.xml"/><Relationship Id="rId23" Type="http://schemas.openxmlformats.org/officeDocument/2006/relationships/slide" Target="slide137.xml"/><Relationship Id="rId10" Type="http://schemas.openxmlformats.org/officeDocument/2006/relationships/chart" Target="../charts/chart239.xml"/><Relationship Id="rId19" Type="http://schemas.openxmlformats.org/officeDocument/2006/relationships/slide" Target="slide7.xml"/><Relationship Id="rId4" Type="http://schemas.openxmlformats.org/officeDocument/2006/relationships/slide" Target="slide3.xml"/><Relationship Id="rId9" Type="http://schemas.openxmlformats.org/officeDocument/2006/relationships/chart" Target="../charts/chart238.xml"/><Relationship Id="rId14" Type="http://schemas.openxmlformats.org/officeDocument/2006/relationships/image" Target="../media/image48.png"/><Relationship Id="rId22" Type="http://schemas.openxmlformats.org/officeDocument/2006/relationships/slide" Target="slide81.xml"/></Relationships>
</file>

<file path=ppt/slides/_rels/slide1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slide" Target="slide126.xml"/><Relationship Id="rId18" Type="http://schemas.openxmlformats.org/officeDocument/2006/relationships/slide" Target="slide81.xml"/><Relationship Id="rId3" Type="http://schemas.openxmlformats.org/officeDocument/2006/relationships/chart" Target="../charts/chart243.xml"/><Relationship Id="rId7" Type="http://schemas.openxmlformats.org/officeDocument/2006/relationships/image" Target="../media/image10.jpeg"/><Relationship Id="rId12" Type="http://schemas.openxmlformats.org/officeDocument/2006/relationships/slide" Target="slide125.xml"/><Relationship Id="rId17" Type="http://schemas.openxmlformats.org/officeDocument/2006/relationships/slide" Target="slide39.xml"/><Relationship Id="rId2" Type="http://schemas.openxmlformats.org/officeDocument/2006/relationships/notesSlide" Target="../notesSlides/notesSlide119.xml"/><Relationship Id="rId16" Type="http://schemas.openxmlformats.org/officeDocument/2006/relationships/slide" Target="slide9.xml"/><Relationship Id="rId20" Type="http://schemas.openxmlformats.org/officeDocument/2006/relationships/slide" Target="slide124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8.xml"/><Relationship Id="rId11" Type="http://schemas.openxmlformats.org/officeDocument/2006/relationships/image" Target="../media/image50.png"/><Relationship Id="rId5" Type="http://schemas.openxmlformats.org/officeDocument/2006/relationships/slide" Target="slide3.xml"/><Relationship Id="rId15" Type="http://schemas.openxmlformats.org/officeDocument/2006/relationships/slide" Target="slide7.xml"/><Relationship Id="rId10" Type="http://schemas.openxmlformats.org/officeDocument/2006/relationships/image" Target="../media/image19.png"/><Relationship Id="rId19" Type="http://schemas.openxmlformats.org/officeDocument/2006/relationships/slide" Target="slide137.xml"/><Relationship Id="rId4" Type="http://schemas.openxmlformats.org/officeDocument/2006/relationships/slide" Target="slide2.xml"/><Relationship Id="rId9" Type="http://schemas.openxmlformats.org/officeDocument/2006/relationships/chart" Target="../charts/chart244.xml"/><Relationship Id="rId14" Type="http://schemas.openxmlformats.org/officeDocument/2006/relationships/slide" Target="slide127.xml"/></Relationships>
</file>

<file path=ppt/slides/_rels/slide126.xml.rels><?xml version="1.0" encoding="UTF-8" standalone="yes"?>
<Relationships xmlns="http://schemas.openxmlformats.org/package/2006/relationships"><Relationship Id="rId8" Type="http://schemas.openxmlformats.org/officeDocument/2006/relationships/slide" Target="slide158.xml"/><Relationship Id="rId13" Type="http://schemas.openxmlformats.org/officeDocument/2006/relationships/chart" Target="../charts/chart249.xml"/><Relationship Id="rId18" Type="http://schemas.openxmlformats.org/officeDocument/2006/relationships/slide" Target="slide7.xml"/><Relationship Id="rId3" Type="http://schemas.openxmlformats.org/officeDocument/2006/relationships/chart" Target="../charts/chart245.xml"/><Relationship Id="rId21" Type="http://schemas.openxmlformats.org/officeDocument/2006/relationships/slide" Target="slide81.xml"/><Relationship Id="rId7" Type="http://schemas.openxmlformats.org/officeDocument/2006/relationships/slide" Target="slide3.xml"/><Relationship Id="rId12" Type="http://schemas.openxmlformats.org/officeDocument/2006/relationships/chart" Target="../charts/chart248.xml"/><Relationship Id="rId17" Type="http://schemas.openxmlformats.org/officeDocument/2006/relationships/slide" Target="slide127.xml"/><Relationship Id="rId2" Type="http://schemas.openxmlformats.org/officeDocument/2006/relationships/notesSlide" Target="../notesSlides/notesSlide120.xml"/><Relationship Id="rId16" Type="http://schemas.openxmlformats.org/officeDocument/2006/relationships/slide" Target="slide126.xml"/><Relationship Id="rId20" Type="http://schemas.openxmlformats.org/officeDocument/2006/relationships/slide" Target="slide39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.xml"/><Relationship Id="rId11" Type="http://schemas.openxmlformats.org/officeDocument/2006/relationships/image" Target="../media/image19.png"/><Relationship Id="rId5" Type="http://schemas.openxmlformats.org/officeDocument/2006/relationships/chart" Target="../charts/chart247.xml"/><Relationship Id="rId15" Type="http://schemas.openxmlformats.org/officeDocument/2006/relationships/slide" Target="slide125.xml"/><Relationship Id="rId10" Type="http://schemas.openxmlformats.org/officeDocument/2006/relationships/image" Target="../media/image11.png"/><Relationship Id="rId19" Type="http://schemas.openxmlformats.org/officeDocument/2006/relationships/slide" Target="slide9.xml"/><Relationship Id="rId4" Type="http://schemas.openxmlformats.org/officeDocument/2006/relationships/chart" Target="../charts/chart246.xml"/><Relationship Id="rId9" Type="http://schemas.openxmlformats.org/officeDocument/2006/relationships/image" Target="../media/image10.jpeg"/><Relationship Id="rId14" Type="http://schemas.openxmlformats.org/officeDocument/2006/relationships/chart" Target="../charts/chart250.xml"/><Relationship Id="rId22" Type="http://schemas.openxmlformats.org/officeDocument/2006/relationships/slide" Target="slide137.xml"/></Relationships>
</file>

<file path=ppt/slides/_rels/slide1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chart" Target="../charts/chart255.xml"/><Relationship Id="rId18" Type="http://schemas.openxmlformats.org/officeDocument/2006/relationships/slide" Target="slide9.xml"/><Relationship Id="rId3" Type="http://schemas.openxmlformats.org/officeDocument/2006/relationships/slide" Target="slide2.xml"/><Relationship Id="rId21" Type="http://schemas.openxmlformats.org/officeDocument/2006/relationships/slide" Target="slide137.xml"/><Relationship Id="rId7" Type="http://schemas.openxmlformats.org/officeDocument/2006/relationships/image" Target="../media/image11.png"/><Relationship Id="rId12" Type="http://schemas.openxmlformats.org/officeDocument/2006/relationships/chart" Target="../charts/chart254.xml"/><Relationship Id="rId17" Type="http://schemas.openxmlformats.org/officeDocument/2006/relationships/slide" Target="slide7.xml"/><Relationship Id="rId2" Type="http://schemas.openxmlformats.org/officeDocument/2006/relationships/notesSlide" Target="../notesSlides/notesSlide121.xml"/><Relationship Id="rId16" Type="http://schemas.openxmlformats.org/officeDocument/2006/relationships/slide" Target="slide127.xml"/><Relationship Id="rId20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chart" Target="../charts/chart253.xml"/><Relationship Id="rId5" Type="http://schemas.openxmlformats.org/officeDocument/2006/relationships/slide" Target="slide158.xml"/><Relationship Id="rId15" Type="http://schemas.openxmlformats.org/officeDocument/2006/relationships/slide" Target="slide126.xml"/><Relationship Id="rId23" Type="http://schemas.openxmlformats.org/officeDocument/2006/relationships/slide" Target="slide128.xml"/><Relationship Id="rId10" Type="http://schemas.openxmlformats.org/officeDocument/2006/relationships/chart" Target="../charts/chart252.xml"/><Relationship Id="rId19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chart" Target="../charts/chart251.xml"/><Relationship Id="rId14" Type="http://schemas.openxmlformats.org/officeDocument/2006/relationships/slide" Target="slide125.xml"/><Relationship Id="rId22" Type="http://schemas.openxmlformats.org/officeDocument/2006/relationships/chart" Target="../charts/chart256.xml"/></Relationships>
</file>

<file path=ppt/slides/_rels/slide1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9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7.xml"/><Relationship Id="rId17" Type="http://schemas.openxmlformats.org/officeDocument/2006/relationships/slide" Target="slide127.xml"/><Relationship Id="rId2" Type="http://schemas.openxmlformats.org/officeDocument/2006/relationships/notesSlide" Target="../notesSlides/notesSlide122.xml"/><Relationship Id="rId16" Type="http://schemas.openxmlformats.org/officeDocument/2006/relationships/slide" Target="slide13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130.xml"/><Relationship Id="rId5" Type="http://schemas.openxmlformats.org/officeDocument/2006/relationships/slide" Target="slide158.xml"/><Relationship Id="rId15" Type="http://schemas.openxmlformats.org/officeDocument/2006/relationships/slide" Target="slide81.xml"/><Relationship Id="rId10" Type="http://schemas.openxmlformats.org/officeDocument/2006/relationships/slide" Target="slide129.xml"/><Relationship Id="rId4" Type="http://schemas.openxmlformats.org/officeDocument/2006/relationships/slide" Target="slide3.xml"/><Relationship Id="rId9" Type="http://schemas.openxmlformats.org/officeDocument/2006/relationships/slide" Target="slide128.xml"/><Relationship Id="rId14" Type="http://schemas.openxmlformats.org/officeDocument/2006/relationships/slide" Target="slide39.xml"/></Relationships>
</file>

<file path=ppt/slides/_rels/slide1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9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7.xml"/><Relationship Id="rId2" Type="http://schemas.openxmlformats.org/officeDocument/2006/relationships/notesSlide" Target="../notesSlides/notesSlide123.xml"/><Relationship Id="rId16" Type="http://schemas.openxmlformats.org/officeDocument/2006/relationships/slide" Target="slide13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130.xml"/><Relationship Id="rId5" Type="http://schemas.openxmlformats.org/officeDocument/2006/relationships/slide" Target="slide158.xml"/><Relationship Id="rId15" Type="http://schemas.openxmlformats.org/officeDocument/2006/relationships/slide" Target="slide81.xml"/><Relationship Id="rId10" Type="http://schemas.openxmlformats.org/officeDocument/2006/relationships/slide" Target="slide129.xml"/><Relationship Id="rId4" Type="http://schemas.openxmlformats.org/officeDocument/2006/relationships/slide" Target="slide3.xml"/><Relationship Id="rId9" Type="http://schemas.openxmlformats.org/officeDocument/2006/relationships/slide" Target="slide128.xml"/><Relationship Id="rId14" Type="http://schemas.openxmlformats.org/officeDocument/2006/relationships/slide" Target="slide3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7.xml"/><Relationship Id="rId18" Type="http://schemas.openxmlformats.org/officeDocument/2006/relationships/slide" Target="slide12.xml"/><Relationship Id="rId3" Type="http://schemas.openxmlformats.org/officeDocument/2006/relationships/image" Target="../media/image11.png"/><Relationship Id="rId21" Type="http://schemas.openxmlformats.org/officeDocument/2006/relationships/slide" Target="slide158.xml"/><Relationship Id="rId7" Type="http://schemas.openxmlformats.org/officeDocument/2006/relationships/image" Target="../media/image30.jpeg"/><Relationship Id="rId12" Type="http://schemas.openxmlformats.org/officeDocument/2006/relationships/slide" Target="slide17.xml"/><Relationship Id="rId17" Type="http://schemas.openxmlformats.org/officeDocument/2006/relationships/slide" Target="slide137.xml"/><Relationship Id="rId2" Type="http://schemas.openxmlformats.org/officeDocument/2006/relationships/notesSlide" Target="../notesSlides/notesSlide7.xml"/><Relationship Id="rId16" Type="http://schemas.openxmlformats.org/officeDocument/2006/relationships/slide" Target="slide81.xml"/><Relationship Id="rId20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jpeg"/><Relationship Id="rId11" Type="http://schemas.openxmlformats.org/officeDocument/2006/relationships/slide" Target="slide15.xml"/><Relationship Id="rId24" Type="http://schemas.openxmlformats.org/officeDocument/2006/relationships/slide" Target="slide14.xml"/><Relationship Id="rId5" Type="http://schemas.openxmlformats.org/officeDocument/2006/relationships/hyperlink" Target="http://www.google.com.co/url?sa=i&amp;rct=j&amp;q=&amp;esrc=s&amp;source=images&amp;cd=&amp;cad=rja&amp;uact=8&amp;ved=0CAcQjRw&amp;url=http://pixabay.com/es/iphone-tel%C3%A9fono-celular-apple-160307/&amp;ei=OXl7VOa9NMqpNv-ShAg&amp;psig=AFQjCNFcvpK_JkRLIrrlkAuEWIHNeL7ryA&amp;ust=1417464439862830" TargetMode="External"/><Relationship Id="rId15" Type="http://schemas.openxmlformats.org/officeDocument/2006/relationships/slide" Target="slide39.xml"/><Relationship Id="rId23" Type="http://schemas.openxmlformats.org/officeDocument/2006/relationships/slide" Target="slide6.xml"/><Relationship Id="rId10" Type="http://schemas.openxmlformats.org/officeDocument/2006/relationships/slide" Target="slide13.xml"/><Relationship Id="rId19" Type="http://schemas.openxmlformats.org/officeDocument/2006/relationships/slide" Target="slide2.xml"/><Relationship Id="rId4" Type="http://schemas.openxmlformats.org/officeDocument/2006/relationships/chart" Target="../charts/chart14.xml"/><Relationship Id="rId9" Type="http://schemas.openxmlformats.org/officeDocument/2006/relationships/image" Target="../media/image28.png"/><Relationship Id="rId14" Type="http://schemas.openxmlformats.org/officeDocument/2006/relationships/slide" Target="slide9.xml"/><Relationship Id="rId22" Type="http://schemas.openxmlformats.org/officeDocument/2006/relationships/image" Target="../media/image10.jpeg"/></Relationships>
</file>

<file path=ppt/slides/_rels/slide1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9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7.xml"/><Relationship Id="rId17" Type="http://schemas.openxmlformats.org/officeDocument/2006/relationships/slide" Target="slide131.xml"/><Relationship Id="rId2" Type="http://schemas.openxmlformats.org/officeDocument/2006/relationships/notesSlide" Target="../notesSlides/notesSlide124.xml"/><Relationship Id="rId16" Type="http://schemas.openxmlformats.org/officeDocument/2006/relationships/slide" Target="slide13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130.xml"/><Relationship Id="rId5" Type="http://schemas.openxmlformats.org/officeDocument/2006/relationships/slide" Target="slide158.xml"/><Relationship Id="rId15" Type="http://schemas.openxmlformats.org/officeDocument/2006/relationships/slide" Target="slide81.xml"/><Relationship Id="rId10" Type="http://schemas.openxmlformats.org/officeDocument/2006/relationships/slide" Target="slide129.xml"/><Relationship Id="rId4" Type="http://schemas.openxmlformats.org/officeDocument/2006/relationships/slide" Target="slide3.xml"/><Relationship Id="rId9" Type="http://schemas.openxmlformats.org/officeDocument/2006/relationships/slide" Target="slide128.xml"/><Relationship Id="rId14" Type="http://schemas.openxmlformats.org/officeDocument/2006/relationships/slide" Target="slide39.xml"/></Relationships>
</file>

<file path=ppt/slides/_rels/slide1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slide" Target="slide132.xml"/><Relationship Id="rId18" Type="http://schemas.openxmlformats.org/officeDocument/2006/relationships/slide" Target="slide81.xml"/><Relationship Id="rId3" Type="http://schemas.openxmlformats.org/officeDocument/2006/relationships/chart" Target="../charts/chart257.xml"/><Relationship Id="rId7" Type="http://schemas.openxmlformats.org/officeDocument/2006/relationships/image" Target="../media/image10.jpeg"/><Relationship Id="rId12" Type="http://schemas.openxmlformats.org/officeDocument/2006/relationships/slide" Target="slide131.xml"/><Relationship Id="rId17" Type="http://schemas.openxmlformats.org/officeDocument/2006/relationships/slide" Target="slide39.xml"/><Relationship Id="rId2" Type="http://schemas.openxmlformats.org/officeDocument/2006/relationships/notesSlide" Target="../notesSlides/notesSlide125.xml"/><Relationship Id="rId16" Type="http://schemas.openxmlformats.org/officeDocument/2006/relationships/slide" Target="slide9.xml"/><Relationship Id="rId20" Type="http://schemas.openxmlformats.org/officeDocument/2006/relationships/slide" Target="slide13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8.xml"/><Relationship Id="rId11" Type="http://schemas.openxmlformats.org/officeDocument/2006/relationships/image" Target="../media/image51.jpeg"/><Relationship Id="rId5" Type="http://schemas.openxmlformats.org/officeDocument/2006/relationships/slide" Target="slide3.xml"/><Relationship Id="rId15" Type="http://schemas.openxmlformats.org/officeDocument/2006/relationships/slide" Target="slide7.xml"/><Relationship Id="rId10" Type="http://schemas.openxmlformats.org/officeDocument/2006/relationships/image" Target="../media/image19.png"/><Relationship Id="rId19" Type="http://schemas.openxmlformats.org/officeDocument/2006/relationships/slide" Target="slide137.xml"/><Relationship Id="rId4" Type="http://schemas.openxmlformats.org/officeDocument/2006/relationships/slide" Target="slide2.xml"/><Relationship Id="rId9" Type="http://schemas.openxmlformats.org/officeDocument/2006/relationships/chart" Target="../charts/chart258.xml"/><Relationship Id="rId14" Type="http://schemas.openxmlformats.org/officeDocument/2006/relationships/slide" Target="slide133.xml"/></Relationships>
</file>

<file path=ppt/slides/_rels/slide132.xml.rels><?xml version="1.0" encoding="UTF-8" standalone="yes"?>
<Relationships xmlns="http://schemas.openxmlformats.org/package/2006/relationships"><Relationship Id="rId8" Type="http://schemas.openxmlformats.org/officeDocument/2006/relationships/slide" Target="slide158.xml"/><Relationship Id="rId13" Type="http://schemas.openxmlformats.org/officeDocument/2006/relationships/chart" Target="../charts/chart263.xml"/><Relationship Id="rId18" Type="http://schemas.openxmlformats.org/officeDocument/2006/relationships/slide" Target="slide7.xml"/><Relationship Id="rId3" Type="http://schemas.openxmlformats.org/officeDocument/2006/relationships/chart" Target="../charts/chart259.xml"/><Relationship Id="rId21" Type="http://schemas.openxmlformats.org/officeDocument/2006/relationships/slide" Target="slide81.xml"/><Relationship Id="rId7" Type="http://schemas.openxmlformats.org/officeDocument/2006/relationships/slide" Target="slide3.xml"/><Relationship Id="rId12" Type="http://schemas.openxmlformats.org/officeDocument/2006/relationships/chart" Target="../charts/chart262.xml"/><Relationship Id="rId17" Type="http://schemas.openxmlformats.org/officeDocument/2006/relationships/slide" Target="slide133.xml"/><Relationship Id="rId2" Type="http://schemas.openxmlformats.org/officeDocument/2006/relationships/notesSlide" Target="../notesSlides/notesSlide126.xml"/><Relationship Id="rId16" Type="http://schemas.openxmlformats.org/officeDocument/2006/relationships/slide" Target="slide132.xml"/><Relationship Id="rId20" Type="http://schemas.openxmlformats.org/officeDocument/2006/relationships/slide" Target="slide39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.xml"/><Relationship Id="rId11" Type="http://schemas.openxmlformats.org/officeDocument/2006/relationships/image" Target="../media/image19.png"/><Relationship Id="rId5" Type="http://schemas.openxmlformats.org/officeDocument/2006/relationships/chart" Target="../charts/chart261.xml"/><Relationship Id="rId15" Type="http://schemas.openxmlformats.org/officeDocument/2006/relationships/slide" Target="slide131.xml"/><Relationship Id="rId10" Type="http://schemas.openxmlformats.org/officeDocument/2006/relationships/image" Target="../media/image11.png"/><Relationship Id="rId19" Type="http://schemas.openxmlformats.org/officeDocument/2006/relationships/slide" Target="slide9.xml"/><Relationship Id="rId4" Type="http://schemas.openxmlformats.org/officeDocument/2006/relationships/chart" Target="../charts/chart260.xml"/><Relationship Id="rId9" Type="http://schemas.openxmlformats.org/officeDocument/2006/relationships/image" Target="../media/image10.jpeg"/><Relationship Id="rId14" Type="http://schemas.openxmlformats.org/officeDocument/2006/relationships/chart" Target="../charts/chart264.xml"/><Relationship Id="rId22" Type="http://schemas.openxmlformats.org/officeDocument/2006/relationships/slide" Target="slide137.xml"/></Relationships>
</file>

<file path=ppt/slides/_rels/slide1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chart" Target="../charts/chart269.xml"/><Relationship Id="rId18" Type="http://schemas.openxmlformats.org/officeDocument/2006/relationships/slide" Target="slide9.xml"/><Relationship Id="rId3" Type="http://schemas.openxmlformats.org/officeDocument/2006/relationships/slide" Target="slide2.xml"/><Relationship Id="rId21" Type="http://schemas.openxmlformats.org/officeDocument/2006/relationships/slide" Target="slide137.xml"/><Relationship Id="rId7" Type="http://schemas.openxmlformats.org/officeDocument/2006/relationships/image" Target="../media/image11.png"/><Relationship Id="rId12" Type="http://schemas.openxmlformats.org/officeDocument/2006/relationships/chart" Target="../charts/chart268.xml"/><Relationship Id="rId17" Type="http://schemas.openxmlformats.org/officeDocument/2006/relationships/slide" Target="slide7.xml"/><Relationship Id="rId2" Type="http://schemas.openxmlformats.org/officeDocument/2006/relationships/notesSlide" Target="../notesSlides/notesSlide127.xml"/><Relationship Id="rId16" Type="http://schemas.openxmlformats.org/officeDocument/2006/relationships/slide" Target="slide133.xml"/><Relationship Id="rId20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chart" Target="../charts/chart267.xml"/><Relationship Id="rId5" Type="http://schemas.openxmlformats.org/officeDocument/2006/relationships/slide" Target="slide158.xml"/><Relationship Id="rId15" Type="http://schemas.openxmlformats.org/officeDocument/2006/relationships/slide" Target="slide132.xml"/><Relationship Id="rId23" Type="http://schemas.openxmlformats.org/officeDocument/2006/relationships/slide" Target="slide134.xml"/><Relationship Id="rId10" Type="http://schemas.openxmlformats.org/officeDocument/2006/relationships/chart" Target="../charts/chart266.xml"/><Relationship Id="rId19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chart" Target="../charts/chart265.xml"/><Relationship Id="rId14" Type="http://schemas.openxmlformats.org/officeDocument/2006/relationships/slide" Target="slide131.xml"/><Relationship Id="rId22" Type="http://schemas.openxmlformats.org/officeDocument/2006/relationships/chart" Target="../charts/chart270.xml"/></Relationships>
</file>

<file path=ppt/slides/_rels/slide134.xml.rels><?xml version="1.0" encoding="UTF-8" standalone="yes"?>
<Relationships xmlns="http://schemas.openxmlformats.org/package/2006/relationships"><Relationship Id="rId8" Type="http://schemas.openxmlformats.org/officeDocument/2006/relationships/slide" Target="slide134.xml"/><Relationship Id="rId13" Type="http://schemas.openxmlformats.org/officeDocument/2006/relationships/slide" Target="slide39.xml"/><Relationship Id="rId3" Type="http://schemas.openxmlformats.org/officeDocument/2006/relationships/slide" Target="slide2.xml"/><Relationship Id="rId7" Type="http://schemas.openxmlformats.org/officeDocument/2006/relationships/image" Target="../media/image19.png"/><Relationship Id="rId12" Type="http://schemas.openxmlformats.org/officeDocument/2006/relationships/slide" Target="slide9.xml"/><Relationship Id="rId2" Type="http://schemas.openxmlformats.org/officeDocument/2006/relationships/notesSlide" Target="../notesSlides/notesSlide128.xml"/><Relationship Id="rId16" Type="http://schemas.openxmlformats.org/officeDocument/2006/relationships/slide" Target="slide13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slide" Target="slide7.xml"/><Relationship Id="rId5" Type="http://schemas.openxmlformats.org/officeDocument/2006/relationships/image" Target="../media/image10.jpeg"/><Relationship Id="rId15" Type="http://schemas.openxmlformats.org/officeDocument/2006/relationships/slide" Target="slide137.xml"/><Relationship Id="rId10" Type="http://schemas.openxmlformats.org/officeDocument/2006/relationships/slide" Target="slide136.xml"/><Relationship Id="rId4" Type="http://schemas.openxmlformats.org/officeDocument/2006/relationships/slide" Target="slide3.xml"/><Relationship Id="rId9" Type="http://schemas.openxmlformats.org/officeDocument/2006/relationships/slide" Target="slide135.xml"/><Relationship Id="rId14" Type="http://schemas.openxmlformats.org/officeDocument/2006/relationships/slide" Target="slide81.xml"/></Relationships>
</file>

<file path=ppt/slides/_rels/slide1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9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7.xml"/><Relationship Id="rId2" Type="http://schemas.openxmlformats.org/officeDocument/2006/relationships/notesSlide" Target="../notesSlides/notesSlide129.xml"/><Relationship Id="rId16" Type="http://schemas.openxmlformats.org/officeDocument/2006/relationships/slide" Target="slide13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136.xml"/><Relationship Id="rId5" Type="http://schemas.openxmlformats.org/officeDocument/2006/relationships/slide" Target="slide158.xml"/><Relationship Id="rId15" Type="http://schemas.openxmlformats.org/officeDocument/2006/relationships/slide" Target="slide81.xml"/><Relationship Id="rId10" Type="http://schemas.openxmlformats.org/officeDocument/2006/relationships/slide" Target="slide135.xml"/><Relationship Id="rId4" Type="http://schemas.openxmlformats.org/officeDocument/2006/relationships/slide" Target="slide3.xml"/><Relationship Id="rId9" Type="http://schemas.openxmlformats.org/officeDocument/2006/relationships/slide" Target="slide134.xml"/><Relationship Id="rId14" Type="http://schemas.openxmlformats.org/officeDocument/2006/relationships/slide" Target="slide39.xml"/></Relationships>
</file>

<file path=ppt/slides/_rels/slide1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9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7.xml"/><Relationship Id="rId2" Type="http://schemas.openxmlformats.org/officeDocument/2006/relationships/notesSlide" Target="../notesSlides/notesSlide130.xml"/><Relationship Id="rId16" Type="http://schemas.openxmlformats.org/officeDocument/2006/relationships/slide" Target="slide13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136.xml"/><Relationship Id="rId5" Type="http://schemas.openxmlformats.org/officeDocument/2006/relationships/slide" Target="slide158.xml"/><Relationship Id="rId15" Type="http://schemas.openxmlformats.org/officeDocument/2006/relationships/slide" Target="slide81.xml"/><Relationship Id="rId10" Type="http://schemas.openxmlformats.org/officeDocument/2006/relationships/slide" Target="slide135.xml"/><Relationship Id="rId4" Type="http://schemas.openxmlformats.org/officeDocument/2006/relationships/slide" Target="slide3.xml"/><Relationship Id="rId9" Type="http://schemas.openxmlformats.org/officeDocument/2006/relationships/slide" Target="slide134.xml"/><Relationship Id="rId14" Type="http://schemas.openxmlformats.org/officeDocument/2006/relationships/slide" Target="slide39.xml"/></Relationships>
</file>

<file path=ppt/slides/_rels/slide137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39.xml"/><Relationship Id="rId18" Type="http://schemas.openxmlformats.org/officeDocument/2006/relationships/slide" Target="slide136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138.xml"/><Relationship Id="rId17" Type="http://schemas.openxmlformats.org/officeDocument/2006/relationships/slide" Target="slide81.xml"/><Relationship Id="rId2" Type="http://schemas.openxmlformats.org/officeDocument/2006/relationships/notesSlide" Target="../notesSlides/notesSlide131.xml"/><Relationship Id="rId16" Type="http://schemas.openxmlformats.org/officeDocument/2006/relationships/slide" Target="slide3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137.xml"/><Relationship Id="rId5" Type="http://schemas.openxmlformats.org/officeDocument/2006/relationships/slide" Target="slide158.xml"/><Relationship Id="rId15" Type="http://schemas.openxmlformats.org/officeDocument/2006/relationships/slide" Target="slide9.xml"/><Relationship Id="rId10" Type="http://schemas.openxmlformats.org/officeDocument/2006/relationships/chart" Target="../charts/chart271.xml"/><Relationship Id="rId4" Type="http://schemas.openxmlformats.org/officeDocument/2006/relationships/slide" Target="slide3.xml"/><Relationship Id="rId9" Type="http://schemas.openxmlformats.org/officeDocument/2006/relationships/image" Target="../media/image19.png"/><Relationship Id="rId14" Type="http://schemas.openxmlformats.org/officeDocument/2006/relationships/slide" Target="slide7.xml"/></Relationships>
</file>

<file path=ppt/slides/_rels/slide138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139.xml"/><Relationship Id="rId2" Type="http://schemas.openxmlformats.org/officeDocument/2006/relationships/notesSlide" Target="../notesSlides/notesSlide132.xml"/><Relationship Id="rId16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138.xml"/><Relationship Id="rId5" Type="http://schemas.openxmlformats.org/officeDocument/2006/relationships/slide" Target="slide158.xml"/><Relationship Id="rId15" Type="http://schemas.openxmlformats.org/officeDocument/2006/relationships/slide" Target="slide39.xml"/><Relationship Id="rId10" Type="http://schemas.openxmlformats.org/officeDocument/2006/relationships/slide" Target="slide137.xml"/><Relationship Id="rId4" Type="http://schemas.openxmlformats.org/officeDocument/2006/relationships/slide" Target="slide3.xml"/><Relationship Id="rId9" Type="http://schemas.openxmlformats.org/officeDocument/2006/relationships/image" Target="../media/image19.png"/><Relationship Id="rId14" Type="http://schemas.openxmlformats.org/officeDocument/2006/relationships/slide" Target="slide9.xml"/></Relationships>
</file>

<file path=ppt/slides/_rels/slide139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39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9.xml"/><Relationship Id="rId2" Type="http://schemas.openxmlformats.org/officeDocument/2006/relationships/notesSlide" Target="../notesSlides/notesSlide133.xml"/><Relationship Id="rId16" Type="http://schemas.openxmlformats.org/officeDocument/2006/relationships/slide" Target="slide13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7.xml"/><Relationship Id="rId5" Type="http://schemas.openxmlformats.org/officeDocument/2006/relationships/slide" Target="slide158.xml"/><Relationship Id="rId15" Type="http://schemas.openxmlformats.org/officeDocument/2006/relationships/slide" Target="slide140.xml"/><Relationship Id="rId10" Type="http://schemas.openxmlformats.org/officeDocument/2006/relationships/slide" Target="slide137.xml"/><Relationship Id="rId4" Type="http://schemas.openxmlformats.org/officeDocument/2006/relationships/slide" Target="slide3.xml"/><Relationship Id="rId9" Type="http://schemas.openxmlformats.org/officeDocument/2006/relationships/image" Target="../media/image19.png"/><Relationship Id="rId14" Type="http://schemas.openxmlformats.org/officeDocument/2006/relationships/slide" Target="slide8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7.xml"/><Relationship Id="rId13" Type="http://schemas.openxmlformats.org/officeDocument/2006/relationships/image" Target="../media/image19.png"/><Relationship Id="rId18" Type="http://schemas.openxmlformats.org/officeDocument/2006/relationships/slide" Target="slide7.xml"/><Relationship Id="rId26" Type="http://schemas.openxmlformats.org/officeDocument/2006/relationships/slide" Target="slide158.xml"/><Relationship Id="rId3" Type="http://schemas.openxmlformats.org/officeDocument/2006/relationships/chart" Target="../charts/chart15.xml"/><Relationship Id="rId21" Type="http://schemas.openxmlformats.org/officeDocument/2006/relationships/slide" Target="slide81.xml"/><Relationship Id="rId7" Type="http://schemas.openxmlformats.org/officeDocument/2006/relationships/image" Target="../media/image31.png"/><Relationship Id="rId12" Type="http://schemas.openxmlformats.org/officeDocument/2006/relationships/image" Target="../media/image23.jpeg"/><Relationship Id="rId17" Type="http://schemas.openxmlformats.org/officeDocument/2006/relationships/slide" Target="slide16.xml"/><Relationship Id="rId25" Type="http://schemas.openxmlformats.org/officeDocument/2006/relationships/slide" Target="slide3.xml"/><Relationship Id="rId2" Type="http://schemas.openxmlformats.org/officeDocument/2006/relationships/notesSlide" Target="../notesSlides/notesSlide8.xml"/><Relationship Id="rId16" Type="http://schemas.openxmlformats.org/officeDocument/2006/relationships/slide" Target="slide14.xml"/><Relationship Id="rId20" Type="http://schemas.openxmlformats.org/officeDocument/2006/relationships/slide" Target="slide39.xml"/><Relationship Id="rId29" Type="http://schemas.openxmlformats.org/officeDocument/2006/relationships/slide" Target="slide1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22.jpeg"/><Relationship Id="rId24" Type="http://schemas.openxmlformats.org/officeDocument/2006/relationships/slide" Target="slide2.xml"/><Relationship Id="rId5" Type="http://schemas.openxmlformats.org/officeDocument/2006/relationships/chart" Target="../charts/chart16.xml"/><Relationship Id="rId15" Type="http://schemas.openxmlformats.org/officeDocument/2006/relationships/slide" Target="slide12.xml"/><Relationship Id="rId23" Type="http://schemas.openxmlformats.org/officeDocument/2006/relationships/slide" Target="slide15.xml"/><Relationship Id="rId28" Type="http://schemas.openxmlformats.org/officeDocument/2006/relationships/slide" Target="slide6.xml"/><Relationship Id="rId10" Type="http://schemas.openxmlformats.org/officeDocument/2006/relationships/hyperlink" Target="http://www.google.com.co/url?sa=i&amp;rct=j&amp;q=&amp;esrc=s&amp;source=images&amp;cd=&amp;cad=rja&amp;uact=8&amp;ved=0CAcQjRw&amp;url=http://cocos-seo.blogspot.com/2014/03/radio-post-7.html&amp;ei=Lnh7VJWqLYKqgwSm_oGwDw&amp;bvm=bv.80642063,d.eXY&amp;psig=AFQjCNFpUCkmXHjY3FxubRKynpNe_TC4bw&amp;ust=1417464180860727" TargetMode="External"/><Relationship Id="rId19" Type="http://schemas.openxmlformats.org/officeDocument/2006/relationships/slide" Target="slide9.xml"/><Relationship Id="rId4" Type="http://schemas.openxmlformats.org/officeDocument/2006/relationships/image" Target="../media/image26.png"/><Relationship Id="rId9" Type="http://schemas.openxmlformats.org/officeDocument/2006/relationships/image" Target="../media/image21.jpeg"/><Relationship Id="rId14" Type="http://schemas.openxmlformats.org/officeDocument/2006/relationships/image" Target="../media/image28.png"/><Relationship Id="rId22" Type="http://schemas.openxmlformats.org/officeDocument/2006/relationships/slide" Target="slide137.xml"/><Relationship Id="rId27" Type="http://schemas.openxmlformats.org/officeDocument/2006/relationships/image" Target="../media/image10.jpeg"/></Relationships>
</file>

<file path=ppt/slides/_rels/slide1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slide" Target="slide142.xml"/><Relationship Id="rId18" Type="http://schemas.openxmlformats.org/officeDocument/2006/relationships/slide" Target="slide137.xml"/><Relationship Id="rId3" Type="http://schemas.openxmlformats.org/officeDocument/2006/relationships/chart" Target="../charts/chart272.xml"/><Relationship Id="rId7" Type="http://schemas.openxmlformats.org/officeDocument/2006/relationships/image" Target="../media/image10.jpeg"/><Relationship Id="rId12" Type="http://schemas.openxmlformats.org/officeDocument/2006/relationships/slide" Target="slide141.xml"/><Relationship Id="rId17" Type="http://schemas.openxmlformats.org/officeDocument/2006/relationships/slide" Target="slide81.xml"/><Relationship Id="rId2" Type="http://schemas.openxmlformats.org/officeDocument/2006/relationships/notesSlide" Target="../notesSlides/notesSlide134.xml"/><Relationship Id="rId16" Type="http://schemas.openxmlformats.org/officeDocument/2006/relationships/slide" Target="slide39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8.xml"/><Relationship Id="rId11" Type="http://schemas.openxmlformats.org/officeDocument/2006/relationships/slide" Target="slide140.xml"/><Relationship Id="rId5" Type="http://schemas.openxmlformats.org/officeDocument/2006/relationships/slide" Target="slide3.xml"/><Relationship Id="rId15" Type="http://schemas.openxmlformats.org/officeDocument/2006/relationships/slide" Target="slide9.xml"/><Relationship Id="rId10" Type="http://schemas.openxmlformats.org/officeDocument/2006/relationships/image" Target="../media/image19.png"/><Relationship Id="rId19" Type="http://schemas.openxmlformats.org/officeDocument/2006/relationships/slide" Target="slide139.xml"/><Relationship Id="rId4" Type="http://schemas.openxmlformats.org/officeDocument/2006/relationships/slide" Target="slide2.xml"/><Relationship Id="rId9" Type="http://schemas.openxmlformats.org/officeDocument/2006/relationships/chart" Target="../charts/chart273.xml"/><Relationship Id="rId14" Type="http://schemas.openxmlformats.org/officeDocument/2006/relationships/slide" Target="slide7.xml"/></Relationships>
</file>

<file path=ppt/slides/_rels/slide141.xml.rels><?xml version="1.0" encoding="UTF-8" standalone="yes"?>
<Relationships xmlns="http://schemas.openxmlformats.org/package/2006/relationships"><Relationship Id="rId8" Type="http://schemas.openxmlformats.org/officeDocument/2006/relationships/slide" Target="slide158.xml"/><Relationship Id="rId13" Type="http://schemas.openxmlformats.org/officeDocument/2006/relationships/chart" Target="../charts/chart278.xml"/><Relationship Id="rId18" Type="http://schemas.openxmlformats.org/officeDocument/2006/relationships/slide" Target="slide7.xml"/><Relationship Id="rId3" Type="http://schemas.openxmlformats.org/officeDocument/2006/relationships/chart" Target="../charts/chart274.xml"/><Relationship Id="rId21" Type="http://schemas.openxmlformats.org/officeDocument/2006/relationships/slide" Target="slide81.xml"/><Relationship Id="rId7" Type="http://schemas.openxmlformats.org/officeDocument/2006/relationships/slide" Target="slide3.xml"/><Relationship Id="rId12" Type="http://schemas.openxmlformats.org/officeDocument/2006/relationships/chart" Target="../charts/chart277.xml"/><Relationship Id="rId17" Type="http://schemas.openxmlformats.org/officeDocument/2006/relationships/slide" Target="slide142.xml"/><Relationship Id="rId2" Type="http://schemas.openxmlformats.org/officeDocument/2006/relationships/notesSlide" Target="../notesSlides/notesSlide135.xml"/><Relationship Id="rId16" Type="http://schemas.openxmlformats.org/officeDocument/2006/relationships/slide" Target="slide141.xml"/><Relationship Id="rId20" Type="http://schemas.openxmlformats.org/officeDocument/2006/relationships/slide" Target="slide39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.xml"/><Relationship Id="rId11" Type="http://schemas.openxmlformats.org/officeDocument/2006/relationships/image" Target="../media/image19.png"/><Relationship Id="rId5" Type="http://schemas.openxmlformats.org/officeDocument/2006/relationships/chart" Target="../charts/chart276.xml"/><Relationship Id="rId15" Type="http://schemas.openxmlformats.org/officeDocument/2006/relationships/slide" Target="slide140.xml"/><Relationship Id="rId10" Type="http://schemas.openxmlformats.org/officeDocument/2006/relationships/image" Target="../media/image11.png"/><Relationship Id="rId19" Type="http://schemas.openxmlformats.org/officeDocument/2006/relationships/slide" Target="slide9.xml"/><Relationship Id="rId4" Type="http://schemas.openxmlformats.org/officeDocument/2006/relationships/chart" Target="../charts/chart275.xml"/><Relationship Id="rId9" Type="http://schemas.openxmlformats.org/officeDocument/2006/relationships/image" Target="../media/image10.jpeg"/><Relationship Id="rId14" Type="http://schemas.openxmlformats.org/officeDocument/2006/relationships/chart" Target="../charts/chart279.xml"/><Relationship Id="rId22" Type="http://schemas.openxmlformats.org/officeDocument/2006/relationships/slide" Target="slide137.xml"/></Relationships>
</file>

<file path=ppt/slides/_rels/slide1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chart" Target="../charts/chart284.xml"/><Relationship Id="rId18" Type="http://schemas.openxmlformats.org/officeDocument/2006/relationships/slide" Target="slide7.xml"/><Relationship Id="rId3" Type="http://schemas.openxmlformats.org/officeDocument/2006/relationships/slide" Target="slide2.xml"/><Relationship Id="rId21" Type="http://schemas.openxmlformats.org/officeDocument/2006/relationships/slide" Target="slide81.xml"/><Relationship Id="rId7" Type="http://schemas.openxmlformats.org/officeDocument/2006/relationships/image" Target="../media/image11.png"/><Relationship Id="rId12" Type="http://schemas.openxmlformats.org/officeDocument/2006/relationships/chart" Target="../charts/chart283.xml"/><Relationship Id="rId17" Type="http://schemas.openxmlformats.org/officeDocument/2006/relationships/slide" Target="slide142.xml"/><Relationship Id="rId2" Type="http://schemas.openxmlformats.org/officeDocument/2006/relationships/notesSlide" Target="../notesSlides/notesSlide136.xml"/><Relationship Id="rId16" Type="http://schemas.openxmlformats.org/officeDocument/2006/relationships/slide" Target="slide141.xml"/><Relationship Id="rId20" Type="http://schemas.openxmlformats.org/officeDocument/2006/relationships/slide" Target="slide3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chart" Target="../charts/chart282.xml"/><Relationship Id="rId5" Type="http://schemas.openxmlformats.org/officeDocument/2006/relationships/slide" Target="slide158.xml"/><Relationship Id="rId15" Type="http://schemas.openxmlformats.org/officeDocument/2006/relationships/slide" Target="slide140.xml"/><Relationship Id="rId23" Type="http://schemas.openxmlformats.org/officeDocument/2006/relationships/slide" Target="slide143.xml"/><Relationship Id="rId10" Type="http://schemas.openxmlformats.org/officeDocument/2006/relationships/chart" Target="../charts/chart281.xml"/><Relationship Id="rId19" Type="http://schemas.openxmlformats.org/officeDocument/2006/relationships/slide" Target="slide9.xml"/><Relationship Id="rId4" Type="http://schemas.openxmlformats.org/officeDocument/2006/relationships/slide" Target="slide3.xml"/><Relationship Id="rId9" Type="http://schemas.openxmlformats.org/officeDocument/2006/relationships/chart" Target="../charts/chart280.xml"/><Relationship Id="rId14" Type="http://schemas.openxmlformats.org/officeDocument/2006/relationships/chart" Target="../charts/chart285.xml"/><Relationship Id="rId22" Type="http://schemas.openxmlformats.org/officeDocument/2006/relationships/slide" Target="slide137.xml"/></Relationships>
</file>

<file path=ppt/slides/_rels/slide14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7.xml"/><Relationship Id="rId18" Type="http://schemas.openxmlformats.org/officeDocument/2006/relationships/slide" Target="slide142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145.xml"/><Relationship Id="rId17" Type="http://schemas.openxmlformats.org/officeDocument/2006/relationships/slide" Target="slide137.xml"/><Relationship Id="rId2" Type="http://schemas.openxmlformats.org/officeDocument/2006/relationships/notesSlide" Target="../notesSlides/notesSlide137.xml"/><Relationship Id="rId16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144.xml"/><Relationship Id="rId5" Type="http://schemas.openxmlformats.org/officeDocument/2006/relationships/slide" Target="slide158.xml"/><Relationship Id="rId15" Type="http://schemas.openxmlformats.org/officeDocument/2006/relationships/slide" Target="slide39.xml"/><Relationship Id="rId10" Type="http://schemas.openxmlformats.org/officeDocument/2006/relationships/slide" Target="slide143.xml"/><Relationship Id="rId4" Type="http://schemas.openxmlformats.org/officeDocument/2006/relationships/slide" Target="slide3.xml"/><Relationship Id="rId9" Type="http://schemas.openxmlformats.org/officeDocument/2006/relationships/image" Target="../media/image19.png"/><Relationship Id="rId14" Type="http://schemas.openxmlformats.org/officeDocument/2006/relationships/slide" Target="slide9.xml"/></Relationships>
</file>

<file path=ppt/slides/_rels/slide14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145.xml"/><Relationship Id="rId17" Type="http://schemas.openxmlformats.org/officeDocument/2006/relationships/slide" Target="slide137.xml"/><Relationship Id="rId2" Type="http://schemas.openxmlformats.org/officeDocument/2006/relationships/notesSlide" Target="../notesSlides/notesSlide138.xml"/><Relationship Id="rId16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144.xml"/><Relationship Id="rId5" Type="http://schemas.openxmlformats.org/officeDocument/2006/relationships/slide" Target="slide158.xml"/><Relationship Id="rId15" Type="http://schemas.openxmlformats.org/officeDocument/2006/relationships/slide" Target="slide39.xml"/><Relationship Id="rId10" Type="http://schemas.openxmlformats.org/officeDocument/2006/relationships/slide" Target="slide143.xml"/><Relationship Id="rId4" Type="http://schemas.openxmlformats.org/officeDocument/2006/relationships/slide" Target="slide3.xml"/><Relationship Id="rId9" Type="http://schemas.openxmlformats.org/officeDocument/2006/relationships/image" Target="../media/image19.png"/><Relationship Id="rId14" Type="http://schemas.openxmlformats.org/officeDocument/2006/relationships/slide" Target="slide9.xml"/></Relationships>
</file>

<file path=ppt/slides/_rels/slide145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7.xml"/><Relationship Id="rId18" Type="http://schemas.openxmlformats.org/officeDocument/2006/relationships/slide" Target="slide146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145.xml"/><Relationship Id="rId17" Type="http://schemas.openxmlformats.org/officeDocument/2006/relationships/slide" Target="slide137.xml"/><Relationship Id="rId2" Type="http://schemas.openxmlformats.org/officeDocument/2006/relationships/notesSlide" Target="../notesSlides/notesSlide139.xml"/><Relationship Id="rId16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144.xml"/><Relationship Id="rId5" Type="http://schemas.openxmlformats.org/officeDocument/2006/relationships/slide" Target="slide158.xml"/><Relationship Id="rId15" Type="http://schemas.openxmlformats.org/officeDocument/2006/relationships/slide" Target="slide39.xml"/><Relationship Id="rId10" Type="http://schemas.openxmlformats.org/officeDocument/2006/relationships/slide" Target="slide143.xml"/><Relationship Id="rId4" Type="http://schemas.openxmlformats.org/officeDocument/2006/relationships/slide" Target="slide3.xml"/><Relationship Id="rId9" Type="http://schemas.openxmlformats.org/officeDocument/2006/relationships/image" Target="../media/image19.png"/><Relationship Id="rId14" Type="http://schemas.openxmlformats.org/officeDocument/2006/relationships/slide" Target="slide9.xml"/></Relationships>
</file>

<file path=ppt/slides/_rels/slide146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48.xml"/><Relationship Id="rId18" Type="http://schemas.openxmlformats.org/officeDocument/2006/relationships/slide" Target="slide137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147.xml"/><Relationship Id="rId17" Type="http://schemas.openxmlformats.org/officeDocument/2006/relationships/slide" Target="slide81.xml"/><Relationship Id="rId2" Type="http://schemas.openxmlformats.org/officeDocument/2006/relationships/notesSlide" Target="../notesSlides/notesSlide140.xml"/><Relationship Id="rId16" Type="http://schemas.openxmlformats.org/officeDocument/2006/relationships/slide" Target="slide3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146.xml"/><Relationship Id="rId5" Type="http://schemas.openxmlformats.org/officeDocument/2006/relationships/slide" Target="slide158.xml"/><Relationship Id="rId15" Type="http://schemas.openxmlformats.org/officeDocument/2006/relationships/slide" Target="slide9.xml"/><Relationship Id="rId10" Type="http://schemas.openxmlformats.org/officeDocument/2006/relationships/chart" Target="../charts/chart286.xml"/><Relationship Id="rId19" Type="http://schemas.openxmlformats.org/officeDocument/2006/relationships/slide" Target="slide145.xml"/><Relationship Id="rId4" Type="http://schemas.openxmlformats.org/officeDocument/2006/relationships/slide" Target="slide3.xml"/><Relationship Id="rId9" Type="http://schemas.openxmlformats.org/officeDocument/2006/relationships/image" Target="../media/image19.png"/><Relationship Id="rId14" Type="http://schemas.openxmlformats.org/officeDocument/2006/relationships/slide" Target="slide7.xml"/></Relationships>
</file>

<file path=ppt/slides/_rels/slide147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chart" Target="../charts/chart289.xml"/><Relationship Id="rId18" Type="http://schemas.openxmlformats.org/officeDocument/2006/relationships/slide" Target="slide7.xml"/><Relationship Id="rId3" Type="http://schemas.openxmlformats.org/officeDocument/2006/relationships/slide" Target="slide2.xml"/><Relationship Id="rId21" Type="http://schemas.openxmlformats.org/officeDocument/2006/relationships/slide" Target="slide81.xml"/><Relationship Id="rId7" Type="http://schemas.openxmlformats.org/officeDocument/2006/relationships/image" Target="../media/image11.png"/><Relationship Id="rId12" Type="http://schemas.openxmlformats.org/officeDocument/2006/relationships/chart" Target="../charts/chart288.xml"/><Relationship Id="rId17" Type="http://schemas.openxmlformats.org/officeDocument/2006/relationships/slide" Target="slide148.xml"/><Relationship Id="rId2" Type="http://schemas.openxmlformats.org/officeDocument/2006/relationships/notesSlide" Target="../notesSlides/notesSlide141.xml"/><Relationship Id="rId16" Type="http://schemas.openxmlformats.org/officeDocument/2006/relationships/slide" Target="slide147.xml"/><Relationship Id="rId20" Type="http://schemas.openxmlformats.org/officeDocument/2006/relationships/slide" Target="slide3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image" Target="../media/image26.png"/><Relationship Id="rId5" Type="http://schemas.openxmlformats.org/officeDocument/2006/relationships/slide" Target="slide158.xml"/><Relationship Id="rId15" Type="http://schemas.openxmlformats.org/officeDocument/2006/relationships/slide" Target="slide146.xml"/><Relationship Id="rId10" Type="http://schemas.openxmlformats.org/officeDocument/2006/relationships/chart" Target="../charts/chart287.xml"/><Relationship Id="rId19" Type="http://schemas.openxmlformats.org/officeDocument/2006/relationships/slide" Target="slide9.xml"/><Relationship Id="rId4" Type="http://schemas.openxmlformats.org/officeDocument/2006/relationships/slide" Target="slide3.xml"/><Relationship Id="rId9" Type="http://schemas.openxmlformats.org/officeDocument/2006/relationships/image" Target="../media/image19.png"/><Relationship Id="rId14" Type="http://schemas.openxmlformats.org/officeDocument/2006/relationships/hyperlink" Target="http://www.urnadecristal.gov.co/" TargetMode="External"/><Relationship Id="rId22" Type="http://schemas.openxmlformats.org/officeDocument/2006/relationships/slide" Target="slide137.xml"/></Relationships>
</file>

<file path=ppt/slides/_rels/slide148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chart" Target="../charts/chart292.xml"/><Relationship Id="rId18" Type="http://schemas.openxmlformats.org/officeDocument/2006/relationships/slide" Target="slide9.xml"/><Relationship Id="rId3" Type="http://schemas.openxmlformats.org/officeDocument/2006/relationships/slide" Target="slide2.xml"/><Relationship Id="rId21" Type="http://schemas.openxmlformats.org/officeDocument/2006/relationships/slide" Target="slide137.xml"/><Relationship Id="rId7" Type="http://schemas.openxmlformats.org/officeDocument/2006/relationships/image" Target="../media/image11.png"/><Relationship Id="rId12" Type="http://schemas.openxmlformats.org/officeDocument/2006/relationships/chart" Target="../charts/chart291.xml"/><Relationship Id="rId17" Type="http://schemas.openxmlformats.org/officeDocument/2006/relationships/slide" Target="slide7.xml"/><Relationship Id="rId2" Type="http://schemas.openxmlformats.org/officeDocument/2006/relationships/notesSlide" Target="../notesSlides/notesSlide142.xml"/><Relationship Id="rId16" Type="http://schemas.openxmlformats.org/officeDocument/2006/relationships/slide" Target="slide148.xml"/><Relationship Id="rId20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image" Target="../media/image26.png"/><Relationship Id="rId5" Type="http://schemas.openxmlformats.org/officeDocument/2006/relationships/slide" Target="slide158.xml"/><Relationship Id="rId15" Type="http://schemas.openxmlformats.org/officeDocument/2006/relationships/slide" Target="slide147.xml"/><Relationship Id="rId23" Type="http://schemas.openxmlformats.org/officeDocument/2006/relationships/slide" Target="slide149.xml"/><Relationship Id="rId10" Type="http://schemas.openxmlformats.org/officeDocument/2006/relationships/chart" Target="../charts/chart290.xml"/><Relationship Id="rId19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image" Target="../media/image19.png"/><Relationship Id="rId14" Type="http://schemas.openxmlformats.org/officeDocument/2006/relationships/slide" Target="slide146.xml"/><Relationship Id="rId22" Type="http://schemas.openxmlformats.org/officeDocument/2006/relationships/hyperlink" Target="http://www.urnadecristal.gov.co/" TargetMode="External"/></Relationships>
</file>

<file path=ppt/slides/_rels/slide149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51.xml"/><Relationship Id="rId18" Type="http://schemas.openxmlformats.org/officeDocument/2006/relationships/slide" Target="slide81.xml"/><Relationship Id="rId3" Type="http://schemas.openxmlformats.org/officeDocument/2006/relationships/slide" Target="slide2.xml"/><Relationship Id="rId21" Type="http://schemas.openxmlformats.org/officeDocument/2006/relationships/slide" Target="slide148.xml"/><Relationship Id="rId7" Type="http://schemas.openxmlformats.org/officeDocument/2006/relationships/image" Target="../media/image11.png"/><Relationship Id="rId12" Type="http://schemas.openxmlformats.org/officeDocument/2006/relationships/slide" Target="slide149.xml"/><Relationship Id="rId17" Type="http://schemas.openxmlformats.org/officeDocument/2006/relationships/slide" Target="slide39.xml"/><Relationship Id="rId2" Type="http://schemas.openxmlformats.org/officeDocument/2006/relationships/notesSlide" Target="../notesSlides/notesSlide143.xml"/><Relationship Id="rId16" Type="http://schemas.openxmlformats.org/officeDocument/2006/relationships/slide" Target="slide9.xml"/><Relationship Id="rId20" Type="http://schemas.openxmlformats.org/officeDocument/2006/relationships/slide" Target="slide15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hyperlink" Target="http://www.urnadecristal.gov.co/" TargetMode="External"/><Relationship Id="rId5" Type="http://schemas.openxmlformats.org/officeDocument/2006/relationships/slide" Target="slide158.xml"/><Relationship Id="rId15" Type="http://schemas.openxmlformats.org/officeDocument/2006/relationships/slide" Target="slide7.xml"/><Relationship Id="rId10" Type="http://schemas.openxmlformats.org/officeDocument/2006/relationships/chart" Target="../charts/chart293.xml"/><Relationship Id="rId19" Type="http://schemas.openxmlformats.org/officeDocument/2006/relationships/slide" Target="slide137.xml"/><Relationship Id="rId4" Type="http://schemas.openxmlformats.org/officeDocument/2006/relationships/slide" Target="slide3.xml"/><Relationship Id="rId9" Type="http://schemas.openxmlformats.org/officeDocument/2006/relationships/image" Target="../media/image19.png"/><Relationship Id="rId14" Type="http://schemas.openxmlformats.org/officeDocument/2006/relationships/slide" Target="slide15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co/url?sa=i&amp;rct=j&amp;q=&amp;esrc=s&amp;source=images&amp;cd=&amp;cad=rja&amp;uact=8&amp;ved=0CAcQjRw&amp;url=http://pixabay.com/es/iphone-tel%C3%A9fono-celular-apple-160307/&amp;ei=OXl7VOa9NMqpNv-ShAg&amp;psig=AFQjCNFcvpK_JkRLIrrlkAuEWIHNeL7ryA&amp;ust=1417464439862830" TargetMode="External"/><Relationship Id="rId13" Type="http://schemas.openxmlformats.org/officeDocument/2006/relationships/slide" Target="slide13.xml"/><Relationship Id="rId18" Type="http://schemas.openxmlformats.org/officeDocument/2006/relationships/slide" Target="slide39.xml"/><Relationship Id="rId26" Type="http://schemas.openxmlformats.org/officeDocument/2006/relationships/slide" Target="slide6.xml"/><Relationship Id="rId3" Type="http://schemas.openxmlformats.org/officeDocument/2006/relationships/chart" Target="../charts/chart18.xml"/><Relationship Id="rId21" Type="http://schemas.openxmlformats.org/officeDocument/2006/relationships/slide" Target="slide14.xml"/><Relationship Id="rId7" Type="http://schemas.openxmlformats.org/officeDocument/2006/relationships/chart" Target="../charts/chart20.xml"/><Relationship Id="rId12" Type="http://schemas.openxmlformats.org/officeDocument/2006/relationships/image" Target="../media/image28.png"/><Relationship Id="rId17" Type="http://schemas.openxmlformats.org/officeDocument/2006/relationships/slide" Target="slide9.xml"/><Relationship Id="rId25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6" Type="http://schemas.openxmlformats.org/officeDocument/2006/relationships/slide" Target="slide7.xml"/><Relationship Id="rId20" Type="http://schemas.openxmlformats.org/officeDocument/2006/relationships/slide" Target="slide13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19.png"/><Relationship Id="rId24" Type="http://schemas.openxmlformats.org/officeDocument/2006/relationships/slide" Target="slide158.xml"/><Relationship Id="rId5" Type="http://schemas.openxmlformats.org/officeDocument/2006/relationships/chart" Target="../charts/chart19.xml"/><Relationship Id="rId15" Type="http://schemas.openxmlformats.org/officeDocument/2006/relationships/slide" Target="slide17.xml"/><Relationship Id="rId23" Type="http://schemas.openxmlformats.org/officeDocument/2006/relationships/slide" Target="slide3.xml"/><Relationship Id="rId10" Type="http://schemas.openxmlformats.org/officeDocument/2006/relationships/image" Target="../media/image33.jpeg"/><Relationship Id="rId19" Type="http://schemas.openxmlformats.org/officeDocument/2006/relationships/slide" Target="slide81.xml"/><Relationship Id="rId4" Type="http://schemas.openxmlformats.org/officeDocument/2006/relationships/image" Target="../media/image26.png"/><Relationship Id="rId9" Type="http://schemas.openxmlformats.org/officeDocument/2006/relationships/image" Target="../media/image32.jpeg"/><Relationship Id="rId14" Type="http://schemas.openxmlformats.org/officeDocument/2006/relationships/slide" Target="slide15.xml"/><Relationship Id="rId22" Type="http://schemas.openxmlformats.org/officeDocument/2006/relationships/slide" Target="slide2.xml"/><Relationship Id="rId27" Type="http://schemas.openxmlformats.org/officeDocument/2006/relationships/slide" Target="slide16.xml"/></Relationships>
</file>

<file path=ppt/slides/_rels/slide1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slide" Target="slide6.xml"/><Relationship Id="rId12" Type="http://schemas.openxmlformats.org/officeDocument/2006/relationships/slide" Target="slide153.xml"/><Relationship Id="rId17" Type="http://schemas.openxmlformats.org/officeDocument/2006/relationships/slide" Target="slide137.xml"/><Relationship Id="rId2" Type="http://schemas.openxmlformats.org/officeDocument/2006/relationships/notesSlide" Target="../notesSlides/notesSlide144.xml"/><Relationship Id="rId16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slide" Target="slide151.xml"/><Relationship Id="rId5" Type="http://schemas.openxmlformats.org/officeDocument/2006/relationships/image" Target="../media/image10.jpeg"/><Relationship Id="rId15" Type="http://schemas.openxmlformats.org/officeDocument/2006/relationships/slide" Target="slide39.xml"/><Relationship Id="rId10" Type="http://schemas.openxmlformats.org/officeDocument/2006/relationships/slide" Target="slide149.xml"/><Relationship Id="rId4" Type="http://schemas.openxmlformats.org/officeDocument/2006/relationships/slide" Target="slide3.xml"/><Relationship Id="rId9" Type="http://schemas.openxmlformats.org/officeDocument/2006/relationships/chart" Target="../charts/chart294.xml"/><Relationship Id="rId14" Type="http://schemas.openxmlformats.org/officeDocument/2006/relationships/slide" Target="slide9.xml"/></Relationships>
</file>

<file path=ppt/slides/_rels/slide1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slide" Target="slide149.xml"/><Relationship Id="rId18" Type="http://schemas.openxmlformats.org/officeDocument/2006/relationships/slide" Target="slide39.xml"/><Relationship Id="rId3" Type="http://schemas.openxmlformats.org/officeDocument/2006/relationships/chart" Target="../charts/chart295.xml"/><Relationship Id="rId21" Type="http://schemas.openxmlformats.org/officeDocument/2006/relationships/hyperlink" Target="http://www.urnadecristal.gov.co/" TargetMode="External"/><Relationship Id="rId7" Type="http://schemas.openxmlformats.org/officeDocument/2006/relationships/slide" Target="slide158.xml"/><Relationship Id="rId12" Type="http://schemas.openxmlformats.org/officeDocument/2006/relationships/chart" Target="../charts/chart297.xml"/><Relationship Id="rId17" Type="http://schemas.openxmlformats.org/officeDocument/2006/relationships/slide" Target="slide9.xml"/><Relationship Id="rId2" Type="http://schemas.openxmlformats.org/officeDocument/2006/relationships/notesSlide" Target="../notesSlides/notesSlide145.xml"/><Relationship Id="rId16" Type="http://schemas.openxmlformats.org/officeDocument/2006/relationships/slide" Target="slide7.xml"/><Relationship Id="rId20" Type="http://schemas.openxmlformats.org/officeDocument/2006/relationships/slide" Target="slide13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3.xml"/><Relationship Id="rId11" Type="http://schemas.openxmlformats.org/officeDocument/2006/relationships/image" Target="../media/image19.png"/><Relationship Id="rId5" Type="http://schemas.openxmlformats.org/officeDocument/2006/relationships/slide" Target="slide2.xml"/><Relationship Id="rId15" Type="http://schemas.openxmlformats.org/officeDocument/2006/relationships/slide" Target="slide153.xml"/><Relationship Id="rId23" Type="http://schemas.openxmlformats.org/officeDocument/2006/relationships/slide" Target="slide150.xml"/><Relationship Id="rId10" Type="http://schemas.openxmlformats.org/officeDocument/2006/relationships/slide" Target="slide6.xml"/><Relationship Id="rId19" Type="http://schemas.openxmlformats.org/officeDocument/2006/relationships/slide" Target="slide81.xml"/><Relationship Id="rId4" Type="http://schemas.openxmlformats.org/officeDocument/2006/relationships/chart" Target="../charts/chart296.xml"/><Relationship Id="rId9" Type="http://schemas.openxmlformats.org/officeDocument/2006/relationships/image" Target="../media/image11.png"/><Relationship Id="rId14" Type="http://schemas.openxmlformats.org/officeDocument/2006/relationships/slide" Target="slide151.xml"/><Relationship Id="rId22" Type="http://schemas.openxmlformats.org/officeDocument/2006/relationships/slide" Target="slide152.xml"/></Relationships>
</file>

<file path=ppt/slides/_rels/slide1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slide" Target="slide149.xml"/><Relationship Id="rId18" Type="http://schemas.openxmlformats.org/officeDocument/2006/relationships/slide" Target="slide39.xml"/><Relationship Id="rId3" Type="http://schemas.openxmlformats.org/officeDocument/2006/relationships/chart" Target="../charts/chart298.xml"/><Relationship Id="rId7" Type="http://schemas.openxmlformats.org/officeDocument/2006/relationships/slide" Target="slide158.xml"/><Relationship Id="rId12" Type="http://schemas.openxmlformats.org/officeDocument/2006/relationships/chart" Target="../charts/chart300.xml"/><Relationship Id="rId17" Type="http://schemas.openxmlformats.org/officeDocument/2006/relationships/slide" Target="slide9.xml"/><Relationship Id="rId2" Type="http://schemas.openxmlformats.org/officeDocument/2006/relationships/notesSlide" Target="../notesSlides/notesSlide146.xml"/><Relationship Id="rId16" Type="http://schemas.openxmlformats.org/officeDocument/2006/relationships/slide" Target="slide7.xml"/><Relationship Id="rId20" Type="http://schemas.openxmlformats.org/officeDocument/2006/relationships/slide" Target="slide13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3.xml"/><Relationship Id="rId11" Type="http://schemas.openxmlformats.org/officeDocument/2006/relationships/image" Target="../media/image19.png"/><Relationship Id="rId5" Type="http://schemas.openxmlformats.org/officeDocument/2006/relationships/slide" Target="slide2.xml"/><Relationship Id="rId15" Type="http://schemas.openxmlformats.org/officeDocument/2006/relationships/slide" Target="slide153.xml"/><Relationship Id="rId10" Type="http://schemas.openxmlformats.org/officeDocument/2006/relationships/slide" Target="slide6.xml"/><Relationship Id="rId19" Type="http://schemas.openxmlformats.org/officeDocument/2006/relationships/slide" Target="slide81.xml"/><Relationship Id="rId4" Type="http://schemas.openxmlformats.org/officeDocument/2006/relationships/chart" Target="../charts/chart299.xml"/><Relationship Id="rId9" Type="http://schemas.openxmlformats.org/officeDocument/2006/relationships/image" Target="../media/image11.png"/><Relationship Id="rId14" Type="http://schemas.openxmlformats.org/officeDocument/2006/relationships/slide" Target="slide151.xml"/></Relationships>
</file>

<file path=ppt/slides/_rels/slide1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slide" Target="slide149.xml"/><Relationship Id="rId18" Type="http://schemas.openxmlformats.org/officeDocument/2006/relationships/slide" Target="slide39.xml"/><Relationship Id="rId3" Type="http://schemas.openxmlformats.org/officeDocument/2006/relationships/chart" Target="../charts/chart301.xml"/><Relationship Id="rId21" Type="http://schemas.openxmlformats.org/officeDocument/2006/relationships/hyperlink" Target="http://www.urnadecristal.gov.co/" TargetMode="External"/><Relationship Id="rId7" Type="http://schemas.openxmlformats.org/officeDocument/2006/relationships/slide" Target="slide158.xml"/><Relationship Id="rId12" Type="http://schemas.openxmlformats.org/officeDocument/2006/relationships/chart" Target="../charts/chart303.xml"/><Relationship Id="rId17" Type="http://schemas.openxmlformats.org/officeDocument/2006/relationships/slide" Target="slide9.xml"/><Relationship Id="rId2" Type="http://schemas.openxmlformats.org/officeDocument/2006/relationships/notesSlide" Target="../notesSlides/notesSlide147.xml"/><Relationship Id="rId16" Type="http://schemas.openxmlformats.org/officeDocument/2006/relationships/slide" Target="slide7.xml"/><Relationship Id="rId20" Type="http://schemas.openxmlformats.org/officeDocument/2006/relationships/slide" Target="slide13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3.xml"/><Relationship Id="rId11" Type="http://schemas.openxmlformats.org/officeDocument/2006/relationships/image" Target="../media/image19.png"/><Relationship Id="rId5" Type="http://schemas.openxmlformats.org/officeDocument/2006/relationships/slide" Target="slide2.xml"/><Relationship Id="rId15" Type="http://schemas.openxmlformats.org/officeDocument/2006/relationships/slide" Target="slide153.xml"/><Relationship Id="rId23" Type="http://schemas.openxmlformats.org/officeDocument/2006/relationships/slide" Target="slide152.xml"/><Relationship Id="rId10" Type="http://schemas.openxmlformats.org/officeDocument/2006/relationships/slide" Target="slide6.xml"/><Relationship Id="rId19" Type="http://schemas.openxmlformats.org/officeDocument/2006/relationships/slide" Target="slide81.xml"/><Relationship Id="rId4" Type="http://schemas.openxmlformats.org/officeDocument/2006/relationships/chart" Target="../charts/chart302.xml"/><Relationship Id="rId9" Type="http://schemas.openxmlformats.org/officeDocument/2006/relationships/image" Target="../media/image11.png"/><Relationship Id="rId14" Type="http://schemas.openxmlformats.org/officeDocument/2006/relationships/slide" Target="slide151.xml"/><Relationship Id="rId22" Type="http://schemas.openxmlformats.org/officeDocument/2006/relationships/slide" Target="slide154.xml"/></Relationships>
</file>

<file path=ppt/slides/_rels/slide1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slide" Target="slide151.xml"/><Relationship Id="rId18" Type="http://schemas.openxmlformats.org/officeDocument/2006/relationships/slide" Target="slide81.xml"/><Relationship Id="rId3" Type="http://schemas.openxmlformats.org/officeDocument/2006/relationships/chart" Target="../charts/chart304.xml"/><Relationship Id="rId7" Type="http://schemas.openxmlformats.org/officeDocument/2006/relationships/image" Target="../media/image10.jpeg"/><Relationship Id="rId12" Type="http://schemas.openxmlformats.org/officeDocument/2006/relationships/slide" Target="slide149.xml"/><Relationship Id="rId17" Type="http://schemas.openxmlformats.org/officeDocument/2006/relationships/slide" Target="slide39.xml"/><Relationship Id="rId2" Type="http://schemas.openxmlformats.org/officeDocument/2006/relationships/notesSlide" Target="../notesSlides/notesSlide148.xml"/><Relationship Id="rId16" Type="http://schemas.openxmlformats.org/officeDocument/2006/relationships/slide" Target="slide9.xml"/><Relationship Id="rId20" Type="http://schemas.openxmlformats.org/officeDocument/2006/relationships/slide" Target="slide155.xml"/><Relationship Id="rId1" Type="http://schemas.openxmlformats.org/officeDocument/2006/relationships/slideLayout" Target="../slideLayouts/slideLayout5.xml"/><Relationship Id="rId6" Type="http://schemas.openxmlformats.org/officeDocument/2006/relationships/slide" Target="slide3.xml"/><Relationship Id="rId11" Type="http://schemas.openxmlformats.org/officeDocument/2006/relationships/chart" Target="../charts/chart306.xml"/><Relationship Id="rId5" Type="http://schemas.openxmlformats.org/officeDocument/2006/relationships/slide" Target="slide2.xml"/><Relationship Id="rId15" Type="http://schemas.openxmlformats.org/officeDocument/2006/relationships/slide" Target="slide7.xml"/><Relationship Id="rId10" Type="http://schemas.openxmlformats.org/officeDocument/2006/relationships/image" Target="../media/image19.png"/><Relationship Id="rId19" Type="http://schemas.openxmlformats.org/officeDocument/2006/relationships/slide" Target="slide137.xml"/><Relationship Id="rId4" Type="http://schemas.openxmlformats.org/officeDocument/2006/relationships/chart" Target="../charts/chart305.xml"/><Relationship Id="rId9" Type="http://schemas.openxmlformats.org/officeDocument/2006/relationships/slide" Target="slide6.xml"/><Relationship Id="rId14" Type="http://schemas.openxmlformats.org/officeDocument/2006/relationships/slide" Target="slide153.xml"/></Relationships>
</file>

<file path=ppt/slides/_rels/slide155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57.xml"/><Relationship Id="rId18" Type="http://schemas.openxmlformats.org/officeDocument/2006/relationships/slide" Target="slide137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156.xml"/><Relationship Id="rId17" Type="http://schemas.openxmlformats.org/officeDocument/2006/relationships/slide" Target="slide81.xml"/><Relationship Id="rId2" Type="http://schemas.openxmlformats.org/officeDocument/2006/relationships/notesSlide" Target="../notesSlides/notesSlide149.xml"/><Relationship Id="rId16" Type="http://schemas.openxmlformats.org/officeDocument/2006/relationships/slide" Target="slide3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155.xml"/><Relationship Id="rId5" Type="http://schemas.openxmlformats.org/officeDocument/2006/relationships/slide" Target="slide158.xml"/><Relationship Id="rId15" Type="http://schemas.openxmlformats.org/officeDocument/2006/relationships/slide" Target="slide9.xml"/><Relationship Id="rId10" Type="http://schemas.openxmlformats.org/officeDocument/2006/relationships/chart" Target="../charts/chart307.xml"/><Relationship Id="rId19" Type="http://schemas.openxmlformats.org/officeDocument/2006/relationships/slide" Target="slide154.xml"/><Relationship Id="rId4" Type="http://schemas.openxmlformats.org/officeDocument/2006/relationships/slide" Target="slide3.xml"/><Relationship Id="rId9" Type="http://schemas.openxmlformats.org/officeDocument/2006/relationships/image" Target="../media/image19.png"/><Relationship Id="rId14" Type="http://schemas.openxmlformats.org/officeDocument/2006/relationships/slide" Target="slide7.xml"/></Relationships>
</file>

<file path=ppt/slides/_rels/slide156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157.xml"/><Relationship Id="rId17" Type="http://schemas.openxmlformats.org/officeDocument/2006/relationships/slide" Target="slide137.xml"/><Relationship Id="rId2" Type="http://schemas.openxmlformats.org/officeDocument/2006/relationships/notesSlide" Target="../notesSlides/notesSlide150.xml"/><Relationship Id="rId16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156.xml"/><Relationship Id="rId5" Type="http://schemas.openxmlformats.org/officeDocument/2006/relationships/slide" Target="slide158.xml"/><Relationship Id="rId15" Type="http://schemas.openxmlformats.org/officeDocument/2006/relationships/slide" Target="slide39.xml"/><Relationship Id="rId10" Type="http://schemas.openxmlformats.org/officeDocument/2006/relationships/slide" Target="slide155.xml"/><Relationship Id="rId4" Type="http://schemas.openxmlformats.org/officeDocument/2006/relationships/slide" Target="slide3.xml"/><Relationship Id="rId9" Type="http://schemas.openxmlformats.org/officeDocument/2006/relationships/image" Target="../media/image19.png"/><Relationship Id="rId14" Type="http://schemas.openxmlformats.org/officeDocument/2006/relationships/slide" Target="slide9.xml"/></Relationships>
</file>

<file path=ppt/slides/_rels/slide157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157.xml"/><Relationship Id="rId17" Type="http://schemas.openxmlformats.org/officeDocument/2006/relationships/slide" Target="slide137.xml"/><Relationship Id="rId2" Type="http://schemas.openxmlformats.org/officeDocument/2006/relationships/notesSlide" Target="../notesSlides/notesSlide151.xml"/><Relationship Id="rId16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156.xml"/><Relationship Id="rId5" Type="http://schemas.openxmlformats.org/officeDocument/2006/relationships/slide" Target="slide158.xml"/><Relationship Id="rId15" Type="http://schemas.openxmlformats.org/officeDocument/2006/relationships/slide" Target="slide39.xml"/><Relationship Id="rId10" Type="http://schemas.openxmlformats.org/officeDocument/2006/relationships/slide" Target="slide155.xml"/><Relationship Id="rId4" Type="http://schemas.openxmlformats.org/officeDocument/2006/relationships/slide" Target="slide3.xml"/><Relationship Id="rId9" Type="http://schemas.openxmlformats.org/officeDocument/2006/relationships/image" Target="../media/image19.png"/><Relationship Id="rId14" Type="http://schemas.openxmlformats.org/officeDocument/2006/relationships/slide" Target="slide9.xml"/></Relationships>
</file>

<file path=ppt/slides/_rels/slide1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" Target="slide3.xml"/><Relationship Id="rId7" Type="http://schemas.openxmlformats.org/officeDocument/2006/relationships/image" Target="../media/image1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eg"/><Relationship Id="rId11" Type="http://schemas.openxmlformats.org/officeDocument/2006/relationships/image" Target="../media/image16.jpeg"/><Relationship Id="rId5" Type="http://schemas.openxmlformats.org/officeDocument/2006/relationships/slide" Target="slide158.xml"/><Relationship Id="rId10" Type="http://schemas.openxmlformats.org/officeDocument/2006/relationships/slide" Target="slide159.xml"/><Relationship Id="rId4" Type="http://schemas.openxmlformats.org/officeDocument/2006/relationships/slide" Target="slide6.xml"/><Relationship Id="rId9" Type="http://schemas.openxmlformats.org/officeDocument/2006/relationships/slide" Target="slide7.xml"/></Relationships>
</file>

<file path=ppt/slides/_rels/slide159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11" Type="http://schemas.openxmlformats.org/officeDocument/2006/relationships/slide" Target="slide161.xml"/><Relationship Id="rId5" Type="http://schemas.openxmlformats.org/officeDocument/2006/relationships/image" Target="../media/image10.jpeg"/><Relationship Id="rId10" Type="http://schemas.openxmlformats.org/officeDocument/2006/relationships/slide" Target="slide160.xml"/><Relationship Id="rId4" Type="http://schemas.openxmlformats.org/officeDocument/2006/relationships/slide" Target="slide158.xml"/><Relationship Id="rId9" Type="http://schemas.openxmlformats.org/officeDocument/2006/relationships/slide" Target="slide15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3.xml"/><Relationship Id="rId13" Type="http://schemas.openxmlformats.org/officeDocument/2006/relationships/image" Target="../media/image19.png"/><Relationship Id="rId18" Type="http://schemas.openxmlformats.org/officeDocument/2006/relationships/slide" Target="slide7.xml"/><Relationship Id="rId26" Type="http://schemas.openxmlformats.org/officeDocument/2006/relationships/slide" Target="slide158.xml"/><Relationship Id="rId3" Type="http://schemas.openxmlformats.org/officeDocument/2006/relationships/chart" Target="../charts/chart21.xml"/><Relationship Id="rId21" Type="http://schemas.openxmlformats.org/officeDocument/2006/relationships/slide" Target="slide81.xml"/><Relationship Id="rId7" Type="http://schemas.openxmlformats.org/officeDocument/2006/relationships/image" Target="../media/image31.png"/><Relationship Id="rId12" Type="http://schemas.openxmlformats.org/officeDocument/2006/relationships/image" Target="../media/image23.jpeg"/><Relationship Id="rId17" Type="http://schemas.openxmlformats.org/officeDocument/2006/relationships/slide" Target="slide16.xml"/><Relationship Id="rId25" Type="http://schemas.openxmlformats.org/officeDocument/2006/relationships/slide" Target="slide3.xml"/><Relationship Id="rId2" Type="http://schemas.openxmlformats.org/officeDocument/2006/relationships/notesSlide" Target="../notesSlides/notesSlide10.xml"/><Relationship Id="rId16" Type="http://schemas.openxmlformats.org/officeDocument/2006/relationships/slide" Target="slide14.xml"/><Relationship Id="rId20" Type="http://schemas.openxmlformats.org/officeDocument/2006/relationships/slide" Target="slide39.xml"/><Relationship Id="rId29" Type="http://schemas.openxmlformats.org/officeDocument/2006/relationships/slide" Target="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22.jpeg"/><Relationship Id="rId24" Type="http://schemas.openxmlformats.org/officeDocument/2006/relationships/slide" Target="slide2.xml"/><Relationship Id="rId5" Type="http://schemas.openxmlformats.org/officeDocument/2006/relationships/chart" Target="../charts/chart22.xml"/><Relationship Id="rId15" Type="http://schemas.openxmlformats.org/officeDocument/2006/relationships/slide" Target="slide12.xml"/><Relationship Id="rId23" Type="http://schemas.openxmlformats.org/officeDocument/2006/relationships/slide" Target="slide17.xml"/><Relationship Id="rId28" Type="http://schemas.openxmlformats.org/officeDocument/2006/relationships/slide" Target="slide6.xml"/><Relationship Id="rId10" Type="http://schemas.openxmlformats.org/officeDocument/2006/relationships/hyperlink" Target="http://www.google.com.co/url?sa=i&amp;rct=j&amp;q=&amp;esrc=s&amp;source=images&amp;cd=&amp;cad=rja&amp;uact=8&amp;ved=0CAcQjRw&amp;url=http://cocos-seo.blogspot.com/2014/03/radio-post-7.html&amp;ei=Lnh7VJWqLYKqgwSm_oGwDw&amp;bvm=bv.80642063,d.eXY&amp;psig=AFQjCNFpUCkmXHjY3FxubRKynpNe_TC4bw&amp;ust=1417464180860727" TargetMode="External"/><Relationship Id="rId19" Type="http://schemas.openxmlformats.org/officeDocument/2006/relationships/slide" Target="slide9.xml"/><Relationship Id="rId4" Type="http://schemas.openxmlformats.org/officeDocument/2006/relationships/image" Target="../media/image26.png"/><Relationship Id="rId9" Type="http://schemas.openxmlformats.org/officeDocument/2006/relationships/image" Target="../media/image21.jpeg"/><Relationship Id="rId14" Type="http://schemas.openxmlformats.org/officeDocument/2006/relationships/image" Target="../media/image28.png"/><Relationship Id="rId22" Type="http://schemas.openxmlformats.org/officeDocument/2006/relationships/slide" Target="slide137.xml"/><Relationship Id="rId27" Type="http://schemas.openxmlformats.org/officeDocument/2006/relationships/image" Target="../media/image10.jpeg"/></Relationships>
</file>

<file path=ppt/slides/_rels/slide16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11" Type="http://schemas.openxmlformats.org/officeDocument/2006/relationships/slide" Target="slide161.xml"/><Relationship Id="rId5" Type="http://schemas.openxmlformats.org/officeDocument/2006/relationships/image" Target="../media/image10.jpeg"/><Relationship Id="rId10" Type="http://schemas.openxmlformats.org/officeDocument/2006/relationships/slide" Target="slide160.xml"/><Relationship Id="rId4" Type="http://schemas.openxmlformats.org/officeDocument/2006/relationships/slide" Target="slide158.xml"/><Relationship Id="rId9" Type="http://schemas.openxmlformats.org/officeDocument/2006/relationships/slide" Target="slide159.xml"/></Relationships>
</file>

<file path=ppt/slides/_rels/slide161.xml.rels><?xml version="1.0" encoding="UTF-8" standalone="yes"?>
<Relationships xmlns="http://schemas.openxmlformats.org/package/2006/relationships"><Relationship Id="rId8" Type="http://schemas.openxmlformats.org/officeDocument/2006/relationships/slide" Target="slide161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12" Type="http://schemas.openxmlformats.org/officeDocument/2006/relationships/slide" Target="slide16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11" Type="http://schemas.openxmlformats.org/officeDocument/2006/relationships/slide" Target="slide159.xml"/><Relationship Id="rId5" Type="http://schemas.openxmlformats.org/officeDocument/2006/relationships/image" Target="../media/image10.jpeg"/><Relationship Id="rId10" Type="http://schemas.openxmlformats.org/officeDocument/2006/relationships/slide" Target="slide7.xml"/><Relationship Id="rId4" Type="http://schemas.openxmlformats.org/officeDocument/2006/relationships/slide" Target="slide158.xml"/><Relationship Id="rId9" Type="http://schemas.openxmlformats.org/officeDocument/2006/relationships/slide" Target="slide162.xml"/></Relationships>
</file>

<file path=ppt/slides/_rels/slide162.xml.rels><?xml version="1.0" encoding="UTF-8" standalone="yes"?>
<Relationships xmlns="http://schemas.openxmlformats.org/package/2006/relationships"><Relationship Id="rId8" Type="http://schemas.openxmlformats.org/officeDocument/2006/relationships/slide" Target="slide161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12" Type="http://schemas.openxmlformats.org/officeDocument/2006/relationships/slide" Target="slide16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11" Type="http://schemas.openxmlformats.org/officeDocument/2006/relationships/slide" Target="slide159.xml"/><Relationship Id="rId5" Type="http://schemas.openxmlformats.org/officeDocument/2006/relationships/image" Target="../media/image10.jpeg"/><Relationship Id="rId10" Type="http://schemas.openxmlformats.org/officeDocument/2006/relationships/slide" Target="slide7.xml"/><Relationship Id="rId4" Type="http://schemas.openxmlformats.org/officeDocument/2006/relationships/slide" Target="slide158.xml"/><Relationship Id="rId9" Type="http://schemas.openxmlformats.org/officeDocument/2006/relationships/slide" Target="slide16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co/url?sa=i&amp;rct=j&amp;q=&amp;esrc=s&amp;source=images&amp;cd=&amp;cad=rja&amp;uact=8&amp;ved=0CAcQjRw&amp;url=http://pixabay.com/es/iphone-tel%C3%A9fono-celular-apple-160307/&amp;ei=OXl7VOa9NMqpNv-ShAg&amp;psig=AFQjCNFcvpK_JkRLIrrlkAuEWIHNeL7ryA&amp;ust=1417464439862830" TargetMode="External"/><Relationship Id="rId13" Type="http://schemas.openxmlformats.org/officeDocument/2006/relationships/slide" Target="slide13.xml"/><Relationship Id="rId18" Type="http://schemas.openxmlformats.org/officeDocument/2006/relationships/slide" Target="slide39.xml"/><Relationship Id="rId26" Type="http://schemas.openxmlformats.org/officeDocument/2006/relationships/slide" Target="slide6.xml"/><Relationship Id="rId3" Type="http://schemas.openxmlformats.org/officeDocument/2006/relationships/chart" Target="../charts/chart24.xml"/><Relationship Id="rId21" Type="http://schemas.openxmlformats.org/officeDocument/2006/relationships/slide" Target="slide16.xml"/><Relationship Id="rId7" Type="http://schemas.openxmlformats.org/officeDocument/2006/relationships/chart" Target="../charts/chart26.xml"/><Relationship Id="rId12" Type="http://schemas.openxmlformats.org/officeDocument/2006/relationships/image" Target="../media/image28.png"/><Relationship Id="rId17" Type="http://schemas.openxmlformats.org/officeDocument/2006/relationships/slide" Target="slide9.xml"/><Relationship Id="rId25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6" Type="http://schemas.openxmlformats.org/officeDocument/2006/relationships/slide" Target="slide7.xml"/><Relationship Id="rId20" Type="http://schemas.openxmlformats.org/officeDocument/2006/relationships/slide" Target="slide13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19.png"/><Relationship Id="rId24" Type="http://schemas.openxmlformats.org/officeDocument/2006/relationships/slide" Target="slide158.xml"/><Relationship Id="rId5" Type="http://schemas.openxmlformats.org/officeDocument/2006/relationships/chart" Target="../charts/chart25.xml"/><Relationship Id="rId15" Type="http://schemas.openxmlformats.org/officeDocument/2006/relationships/slide" Target="slide17.xml"/><Relationship Id="rId23" Type="http://schemas.openxmlformats.org/officeDocument/2006/relationships/slide" Target="slide3.xml"/><Relationship Id="rId10" Type="http://schemas.openxmlformats.org/officeDocument/2006/relationships/image" Target="../media/image33.jpeg"/><Relationship Id="rId19" Type="http://schemas.openxmlformats.org/officeDocument/2006/relationships/slide" Target="slide81.xml"/><Relationship Id="rId4" Type="http://schemas.openxmlformats.org/officeDocument/2006/relationships/image" Target="../media/image26.png"/><Relationship Id="rId9" Type="http://schemas.openxmlformats.org/officeDocument/2006/relationships/image" Target="../media/image32.jpeg"/><Relationship Id="rId14" Type="http://schemas.openxmlformats.org/officeDocument/2006/relationships/slide" Target="slide15.xml"/><Relationship Id="rId22" Type="http://schemas.openxmlformats.org/officeDocument/2006/relationships/slide" Target="slide2.xml"/><Relationship Id="rId27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23.jpeg"/><Relationship Id="rId18" Type="http://schemas.openxmlformats.org/officeDocument/2006/relationships/slide" Target="slide22.xml"/><Relationship Id="rId3" Type="http://schemas.openxmlformats.org/officeDocument/2006/relationships/slide" Target="slide2.xml"/><Relationship Id="rId21" Type="http://schemas.openxmlformats.org/officeDocument/2006/relationships/slide" Target="slide39.xml"/><Relationship Id="rId7" Type="http://schemas.openxmlformats.org/officeDocument/2006/relationships/image" Target="../media/image11.png"/><Relationship Id="rId12" Type="http://schemas.openxmlformats.org/officeDocument/2006/relationships/image" Target="../media/image22.jpeg"/><Relationship Id="rId17" Type="http://schemas.openxmlformats.org/officeDocument/2006/relationships/slide" Target="slide20.xml"/><Relationship Id="rId25" Type="http://schemas.openxmlformats.org/officeDocument/2006/relationships/slide" Target="slide17.xml"/><Relationship Id="rId2" Type="http://schemas.openxmlformats.org/officeDocument/2006/relationships/notesSlide" Target="../notesSlides/notesSlide12.xml"/><Relationship Id="rId16" Type="http://schemas.openxmlformats.org/officeDocument/2006/relationships/slide" Target="slide18.xml"/><Relationship Id="rId20" Type="http://schemas.openxmlformats.org/officeDocument/2006/relationships/slide" Target="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hyperlink" Target="http://www.google.com.co/url?sa=i&amp;rct=j&amp;q=&amp;esrc=s&amp;source=images&amp;cd=&amp;cad=rja&amp;uact=8&amp;ved=0CAcQjRw&amp;url=http://cocos-seo.blogspot.com/2014/03/radio-post-7.html&amp;ei=Lnh7VJWqLYKqgwSm_oGwDw&amp;bvm=bv.80642063,d.eXY&amp;psig=AFQjCNFpUCkmXHjY3FxubRKynpNe_TC4bw&amp;ust=1417464180860727" TargetMode="External"/><Relationship Id="rId24" Type="http://schemas.openxmlformats.org/officeDocument/2006/relationships/slide" Target="slide19.xml"/><Relationship Id="rId5" Type="http://schemas.openxmlformats.org/officeDocument/2006/relationships/slide" Target="slide158.xml"/><Relationship Id="rId15" Type="http://schemas.openxmlformats.org/officeDocument/2006/relationships/image" Target="../media/image19.png"/><Relationship Id="rId23" Type="http://schemas.openxmlformats.org/officeDocument/2006/relationships/slide" Target="slide137.xml"/><Relationship Id="rId10" Type="http://schemas.openxmlformats.org/officeDocument/2006/relationships/image" Target="../media/image21.jpeg"/><Relationship Id="rId19" Type="http://schemas.openxmlformats.org/officeDocument/2006/relationships/slide" Target="slide7.xml"/><Relationship Id="rId4" Type="http://schemas.openxmlformats.org/officeDocument/2006/relationships/slide" Target="slide3.xml"/><Relationship Id="rId9" Type="http://schemas.openxmlformats.org/officeDocument/2006/relationships/chart" Target="../charts/chart27.xml"/><Relationship Id="rId14" Type="http://schemas.openxmlformats.org/officeDocument/2006/relationships/slide" Target="slide6.xml"/><Relationship Id="rId22" Type="http://schemas.openxmlformats.org/officeDocument/2006/relationships/slide" Target="slide8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23.xml"/><Relationship Id="rId18" Type="http://schemas.openxmlformats.org/officeDocument/2006/relationships/slide" Target="slide137.xml"/><Relationship Id="rId3" Type="http://schemas.openxmlformats.org/officeDocument/2006/relationships/image" Target="../media/image11.png"/><Relationship Id="rId21" Type="http://schemas.openxmlformats.org/officeDocument/2006/relationships/slide" Target="slide3.xml"/><Relationship Id="rId7" Type="http://schemas.openxmlformats.org/officeDocument/2006/relationships/image" Target="../media/image30.jpeg"/><Relationship Id="rId12" Type="http://schemas.openxmlformats.org/officeDocument/2006/relationships/slide" Target="slide22.xml"/><Relationship Id="rId17" Type="http://schemas.openxmlformats.org/officeDocument/2006/relationships/slide" Target="slide81.xml"/><Relationship Id="rId2" Type="http://schemas.openxmlformats.org/officeDocument/2006/relationships/notesSlide" Target="../notesSlides/notesSlide13.xml"/><Relationship Id="rId16" Type="http://schemas.openxmlformats.org/officeDocument/2006/relationships/slide" Target="slide39.xml"/><Relationship Id="rId20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jpeg"/><Relationship Id="rId11" Type="http://schemas.openxmlformats.org/officeDocument/2006/relationships/slide" Target="slide21.xml"/><Relationship Id="rId24" Type="http://schemas.openxmlformats.org/officeDocument/2006/relationships/slide" Target="slide6.xml"/><Relationship Id="rId5" Type="http://schemas.openxmlformats.org/officeDocument/2006/relationships/hyperlink" Target="http://www.google.com.co/url?sa=i&amp;rct=j&amp;q=&amp;esrc=s&amp;source=images&amp;cd=&amp;cad=rja&amp;uact=8&amp;ved=0CAcQjRw&amp;url=http://pixabay.com/es/iphone-tel%C3%A9fono-celular-apple-160307/&amp;ei=OXl7VOa9NMqpNv-ShAg&amp;psig=AFQjCNFcvpK_JkRLIrrlkAuEWIHNeL7ryA&amp;ust=1417464439862830" TargetMode="External"/><Relationship Id="rId15" Type="http://schemas.openxmlformats.org/officeDocument/2006/relationships/slide" Target="slide9.xml"/><Relationship Id="rId23" Type="http://schemas.openxmlformats.org/officeDocument/2006/relationships/image" Target="../media/image10.jpeg"/><Relationship Id="rId10" Type="http://schemas.openxmlformats.org/officeDocument/2006/relationships/slide" Target="slide20.xml"/><Relationship Id="rId19" Type="http://schemas.openxmlformats.org/officeDocument/2006/relationships/slide" Target="slide18.xml"/><Relationship Id="rId4" Type="http://schemas.openxmlformats.org/officeDocument/2006/relationships/chart" Target="../charts/chart28.xml"/><Relationship Id="rId9" Type="http://schemas.openxmlformats.org/officeDocument/2006/relationships/slide" Target="slide19.xml"/><Relationship Id="rId14" Type="http://schemas.openxmlformats.org/officeDocument/2006/relationships/slide" Target="slide7.xml"/><Relationship Id="rId22" Type="http://schemas.openxmlformats.org/officeDocument/2006/relationships/slide" Target="slide15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jpeg"/><Relationship Id="rId7" Type="http://schemas.openxmlformats.org/officeDocument/2006/relationships/image" Target="../media/image1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slide" Target="slide6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19.png"/><Relationship Id="rId18" Type="http://schemas.openxmlformats.org/officeDocument/2006/relationships/slide" Target="slide9.xml"/><Relationship Id="rId26" Type="http://schemas.openxmlformats.org/officeDocument/2006/relationships/image" Target="../media/image10.jpeg"/><Relationship Id="rId3" Type="http://schemas.openxmlformats.org/officeDocument/2006/relationships/image" Target="../media/image11.png"/><Relationship Id="rId21" Type="http://schemas.openxmlformats.org/officeDocument/2006/relationships/slide" Target="slide137.xml"/><Relationship Id="rId7" Type="http://schemas.openxmlformats.org/officeDocument/2006/relationships/hyperlink" Target="http://www.google.com.co/url?sa=i&amp;rct=j&amp;q=&amp;esrc=s&amp;source=images&amp;cd=&amp;cad=rja&amp;uact=8&amp;ved=0CAcQjRw&amp;url=http://cocos-seo.blogspot.com/2014/03/radio-post-7.html&amp;ei=Lnh7VJWqLYKqgwSm_oGwDw&amp;bvm=bv.80642063,d.eXY&amp;psig=AFQjCNFpUCkmXHjY3FxubRKynpNe_TC4bw&amp;ust=1417464180860727" TargetMode="External"/><Relationship Id="rId12" Type="http://schemas.openxmlformats.org/officeDocument/2006/relationships/chart" Target="../charts/chart31.xml"/><Relationship Id="rId17" Type="http://schemas.openxmlformats.org/officeDocument/2006/relationships/slide" Target="slide7.xml"/><Relationship Id="rId25" Type="http://schemas.openxmlformats.org/officeDocument/2006/relationships/slide" Target="slide158.xml"/><Relationship Id="rId2" Type="http://schemas.openxmlformats.org/officeDocument/2006/relationships/notesSlide" Target="../notesSlides/notesSlide14.xml"/><Relationship Id="rId16" Type="http://schemas.openxmlformats.org/officeDocument/2006/relationships/slide" Target="slide22.xml"/><Relationship Id="rId20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jpeg"/><Relationship Id="rId11" Type="http://schemas.openxmlformats.org/officeDocument/2006/relationships/image" Target="../media/image26.png"/><Relationship Id="rId24" Type="http://schemas.openxmlformats.org/officeDocument/2006/relationships/slide" Target="slide3.xml"/><Relationship Id="rId5" Type="http://schemas.openxmlformats.org/officeDocument/2006/relationships/chart" Target="../charts/chart29.xml"/><Relationship Id="rId15" Type="http://schemas.openxmlformats.org/officeDocument/2006/relationships/slide" Target="slide20.xml"/><Relationship Id="rId23" Type="http://schemas.openxmlformats.org/officeDocument/2006/relationships/slide" Target="slide2.xml"/><Relationship Id="rId28" Type="http://schemas.openxmlformats.org/officeDocument/2006/relationships/slide" Target="slide19.xml"/><Relationship Id="rId10" Type="http://schemas.openxmlformats.org/officeDocument/2006/relationships/chart" Target="../charts/chart30.xml"/><Relationship Id="rId19" Type="http://schemas.openxmlformats.org/officeDocument/2006/relationships/slide" Target="slide39.xml"/><Relationship Id="rId4" Type="http://schemas.openxmlformats.org/officeDocument/2006/relationships/image" Target="../media/image27.png"/><Relationship Id="rId9" Type="http://schemas.openxmlformats.org/officeDocument/2006/relationships/image" Target="../media/image23.jpeg"/><Relationship Id="rId14" Type="http://schemas.openxmlformats.org/officeDocument/2006/relationships/slide" Target="slide18.xml"/><Relationship Id="rId22" Type="http://schemas.openxmlformats.org/officeDocument/2006/relationships/slide" Target="slide21.xml"/><Relationship Id="rId27" Type="http://schemas.openxmlformats.org/officeDocument/2006/relationships/slide" Target="slide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co/url?sa=i&amp;rct=j&amp;q=&amp;esrc=s&amp;source=images&amp;cd=&amp;cad=rja&amp;uact=8&amp;ved=0CAcQjRw&amp;url=http://pixabay.com/es/iphone-tel%C3%A9fono-celular-apple-160307/&amp;ei=OXl7VOa9NMqpNv-ShAg&amp;psig=AFQjCNFcvpK_JkRLIrrlkAuEWIHNeL7ryA&amp;ust=1417464439862830" TargetMode="External"/><Relationship Id="rId13" Type="http://schemas.openxmlformats.org/officeDocument/2006/relationships/slide" Target="slide19.xml"/><Relationship Id="rId18" Type="http://schemas.openxmlformats.org/officeDocument/2006/relationships/slide" Target="slide7.xml"/><Relationship Id="rId26" Type="http://schemas.openxmlformats.org/officeDocument/2006/relationships/image" Target="../media/image10.jpeg"/><Relationship Id="rId3" Type="http://schemas.openxmlformats.org/officeDocument/2006/relationships/image" Target="../media/image11.png"/><Relationship Id="rId21" Type="http://schemas.openxmlformats.org/officeDocument/2006/relationships/slide" Target="slide81.xml"/><Relationship Id="rId7" Type="http://schemas.openxmlformats.org/officeDocument/2006/relationships/chart" Target="../charts/chart34.xml"/><Relationship Id="rId12" Type="http://schemas.openxmlformats.org/officeDocument/2006/relationships/slide" Target="slide18.xml"/><Relationship Id="rId17" Type="http://schemas.openxmlformats.org/officeDocument/2006/relationships/slide" Target="slide23.xml"/><Relationship Id="rId25" Type="http://schemas.openxmlformats.org/officeDocument/2006/relationships/slide" Target="slide158.xml"/><Relationship Id="rId2" Type="http://schemas.openxmlformats.org/officeDocument/2006/relationships/notesSlide" Target="../notesSlides/notesSlide15.xml"/><Relationship Id="rId16" Type="http://schemas.openxmlformats.org/officeDocument/2006/relationships/slide" Target="slide22.xml"/><Relationship Id="rId20" Type="http://schemas.openxmlformats.org/officeDocument/2006/relationships/slide" Target="slide3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11" Type="http://schemas.openxmlformats.org/officeDocument/2006/relationships/image" Target="../media/image19.png"/><Relationship Id="rId24" Type="http://schemas.openxmlformats.org/officeDocument/2006/relationships/slide" Target="slide3.xml"/><Relationship Id="rId5" Type="http://schemas.openxmlformats.org/officeDocument/2006/relationships/chart" Target="../charts/chart33.xml"/><Relationship Id="rId15" Type="http://schemas.openxmlformats.org/officeDocument/2006/relationships/slide" Target="slide21.xml"/><Relationship Id="rId23" Type="http://schemas.openxmlformats.org/officeDocument/2006/relationships/slide" Target="slide2.xml"/><Relationship Id="rId10" Type="http://schemas.openxmlformats.org/officeDocument/2006/relationships/image" Target="../media/image30.jpeg"/><Relationship Id="rId19" Type="http://schemas.openxmlformats.org/officeDocument/2006/relationships/slide" Target="slide9.xml"/><Relationship Id="rId4" Type="http://schemas.openxmlformats.org/officeDocument/2006/relationships/chart" Target="../charts/chart32.xml"/><Relationship Id="rId9" Type="http://schemas.openxmlformats.org/officeDocument/2006/relationships/image" Target="../media/image34.jpeg"/><Relationship Id="rId14" Type="http://schemas.openxmlformats.org/officeDocument/2006/relationships/slide" Target="slide20.xml"/><Relationship Id="rId22" Type="http://schemas.openxmlformats.org/officeDocument/2006/relationships/slide" Target="slide137.xml"/><Relationship Id="rId27" Type="http://schemas.openxmlformats.org/officeDocument/2006/relationships/slide" Target="slide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19.png"/><Relationship Id="rId18" Type="http://schemas.openxmlformats.org/officeDocument/2006/relationships/slide" Target="slide9.xml"/><Relationship Id="rId26" Type="http://schemas.openxmlformats.org/officeDocument/2006/relationships/image" Target="../media/image10.jpeg"/><Relationship Id="rId3" Type="http://schemas.openxmlformats.org/officeDocument/2006/relationships/image" Target="../media/image11.png"/><Relationship Id="rId21" Type="http://schemas.openxmlformats.org/officeDocument/2006/relationships/slide" Target="slide137.xml"/><Relationship Id="rId7" Type="http://schemas.openxmlformats.org/officeDocument/2006/relationships/hyperlink" Target="http://www.google.com.co/url?sa=i&amp;rct=j&amp;q=&amp;esrc=s&amp;source=images&amp;cd=&amp;cad=rja&amp;uact=8&amp;ved=0CAcQjRw&amp;url=http://cocos-seo.blogspot.com/2014/03/radio-post-7.html&amp;ei=Lnh7VJWqLYKqgwSm_oGwDw&amp;bvm=bv.80642063,d.eXY&amp;psig=AFQjCNFpUCkmXHjY3FxubRKynpNe_TC4bw&amp;ust=1417464180860727" TargetMode="External"/><Relationship Id="rId12" Type="http://schemas.openxmlformats.org/officeDocument/2006/relationships/chart" Target="../charts/chart37.xml"/><Relationship Id="rId17" Type="http://schemas.openxmlformats.org/officeDocument/2006/relationships/slide" Target="slide7.xml"/><Relationship Id="rId25" Type="http://schemas.openxmlformats.org/officeDocument/2006/relationships/slide" Target="slide158.xml"/><Relationship Id="rId2" Type="http://schemas.openxmlformats.org/officeDocument/2006/relationships/notesSlide" Target="../notesSlides/notesSlide16.xml"/><Relationship Id="rId16" Type="http://schemas.openxmlformats.org/officeDocument/2006/relationships/slide" Target="slide22.xml"/><Relationship Id="rId20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jpeg"/><Relationship Id="rId11" Type="http://schemas.openxmlformats.org/officeDocument/2006/relationships/image" Target="../media/image26.png"/><Relationship Id="rId24" Type="http://schemas.openxmlformats.org/officeDocument/2006/relationships/slide" Target="slide3.xml"/><Relationship Id="rId5" Type="http://schemas.openxmlformats.org/officeDocument/2006/relationships/chart" Target="../charts/chart35.xml"/><Relationship Id="rId15" Type="http://schemas.openxmlformats.org/officeDocument/2006/relationships/slide" Target="slide20.xml"/><Relationship Id="rId23" Type="http://schemas.openxmlformats.org/officeDocument/2006/relationships/slide" Target="slide2.xml"/><Relationship Id="rId28" Type="http://schemas.openxmlformats.org/officeDocument/2006/relationships/slide" Target="slide21.xml"/><Relationship Id="rId10" Type="http://schemas.openxmlformats.org/officeDocument/2006/relationships/chart" Target="../charts/chart36.xml"/><Relationship Id="rId19" Type="http://schemas.openxmlformats.org/officeDocument/2006/relationships/slide" Target="slide39.xml"/><Relationship Id="rId4" Type="http://schemas.openxmlformats.org/officeDocument/2006/relationships/image" Target="../media/image27.png"/><Relationship Id="rId9" Type="http://schemas.openxmlformats.org/officeDocument/2006/relationships/image" Target="../media/image23.jpeg"/><Relationship Id="rId14" Type="http://schemas.openxmlformats.org/officeDocument/2006/relationships/slide" Target="slide18.xml"/><Relationship Id="rId22" Type="http://schemas.openxmlformats.org/officeDocument/2006/relationships/slide" Target="slide23.xml"/><Relationship Id="rId27" Type="http://schemas.openxmlformats.org/officeDocument/2006/relationships/slide" Target="slide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co/url?sa=i&amp;rct=j&amp;q=&amp;esrc=s&amp;source=images&amp;cd=&amp;cad=rja&amp;uact=8&amp;ved=0CAcQjRw&amp;url=http://pixabay.com/es/iphone-tel%C3%A9fono-celular-apple-160307/&amp;ei=OXl7VOa9NMqpNv-ShAg&amp;psig=AFQjCNFcvpK_JkRLIrrlkAuEWIHNeL7ryA&amp;ust=1417464439862830" TargetMode="External"/><Relationship Id="rId13" Type="http://schemas.openxmlformats.org/officeDocument/2006/relationships/slide" Target="slide19.xml"/><Relationship Id="rId18" Type="http://schemas.openxmlformats.org/officeDocument/2006/relationships/slide" Target="slide7.xml"/><Relationship Id="rId26" Type="http://schemas.openxmlformats.org/officeDocument/2006/relationships/image" Target="../media/image10.jpeg"/><Relationship Id="rId3" Type="http://schemas.openxmlformats.org/officeDocument/2006/relationships/image" Target="../media/image11.png"/><Relationship Id="rId21" Type="http://schemas.openxmlformats.org/officeDocument/2006/relationships/slide" Target="slide81.xml"/><Relationship Id="rId7" Type="http://schemas.openxmlformats.org/officeDocument/2006/relationships/chart" Target="../charts/chart40.xml"/><Relationship Id="rId12" Type="http://schemas.openxmlformats.org/officeDocument/2006/relationships/slide" Target="slide18.xml"/><Relationship Id="rId17" Type="http://schemas.openxmlformats.org/officeDocument/2006/relationships/slide" Target="slide23.xml"/><Relationship Id="rId25" Type="http://schemas.openxmlformats.org/officeDocument/2006/relationships/slide" Target="slide158.xml"/><Relationship Id="rId2" Type="http://schemas.openxmlformats.org/officeDocument/2006/relationships/notesSlide" Target="../notesSlides/notesSlide17.xml"/><Relationship Id="rId16" Type="http://schemas.openxmlformats.org/officeDocument/2006/relationships/slide" Target="slide22.xml"/><Relationship Id="rId20" Type="http://schemas.openxmlformats.org/officeDocument/2006/relationships/slide" Target="slide3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11" Type="http://schemas.openxmlformats.org/officeDocument/2006/relationships/image" Target="../media/image19.png"/><Relationship Id="rId24" Type="http://schemas.openxmlformats.org/officeDocument/2006/relationships/slide" Target="slide3.xml"/><Relationship Id="rId5" Type="http://schemas.openxmlformats.org/officeDocument/2006/relationships/chart" Target="../charts/chart39.xml"/><Relationship Id="rId15" Type="http://schemas.openxmlformats.org/officeDocument/2006/relationships/slide" Target="slide21.xml"/><Relationship Id="rId23" Type="http://schemas.openxmlformats.org/officeDocument/2006/relationships/slide" Target="slide2.xml"/><Relationship Id="rId28" Type="http://schemas.openxmlformats.org/officeDocument/2006/relationships/slide" Target="slide24.xml"/><Relationship Id="rId10" Type="http://schemas.openxmlformats.org/officeDocument/2006/relationships/image" Target="../media/image30.jpeg"/><Relationship Id="rId19" Type="http://schemas.openxmlformats.org/officeDocument/2006/relationships/slide" Target="slide9.xml"/><Relationship Id="rId4" Type="http://schemas.openxmlformats.org/officeDocument/2006/relationships/chart" Target="../charts/chart38.xml"/><Relationship Id="rId9" Type="http://schemas.openxmlformats.org/officeDocument/2006/relationships/image" Target="../media/image34.jpeg"/><Relationship Id="rId14" Type="http://schemas.openxmlformats.org/officeDocument/2006/relationships/slide" Target="slide20.xml"/><Relationship Id="rId22" Type="http://schemas.openxmlformats.org/officeDocument/2006/relationships/slide" Target="slide137.xml"/><Relationship Id="rId27" Type="http://schemas.openxmlformats.org/officeDocument/2006/relationships/slide" Target="slide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slide" Target="slide26.xml"/><Relationship Id="rId18" Type="http://schemas.openxmlformats.org/officeDocument/2006/relationships/slide" Target="slide9.xml"/><Relationship Id="rId26" Type="http://schemas.openxmlformats.org/officeDocument/2006/relationships/slide" Target="slide158.xml"/><Relationship Id="rId3" Type="http://schemas.openxmlformats.org/officeDocument/2006/relationships/image" Target="../media/image11.png"/><Relationship Id="rId21" Type="http://schemas.openxmlformats.org/officeDocument/2006/relationships/slide" Target="slide137.xml"/><Relationship Id="rId7" Type="http://schemas.openxmlformats.org/officeDocument/2006/relationships/hyperlink" Target="http://www.google.com.co/url?sa=i&amp;rct=j&amp;q=&amp;esrc=s&amp;source=images&amp;cd=&amp;cad=rja&amp;uact=8&amp;ved=0CAcQjRw&amp;url=http://cocos-seo.blogspot.com/2014/03/radio-post-7.html&amp;ei=Lnh7VJWqLYKqgwSm_oGwDw&amp;bvm=bv.80642063,d.eXY&amp;psig=AFQjCNFpUCkmXHjY3FxubRKynpNe_TC4bw&amp;ust=1417464180860727" TargetMode="External"/><Relationship Id="rId12" Type="http://schemas.openxmlformats.org/officeDocument/2006/relationships/slide" Target="slide12.xml"/><Relationship Id="rId17" Type="http://schemas.openxmlformats.org/officeDocument/2006/relationships/slide" Target="slide7.xml"/><Relationship Id="rId25" Type="http://schemas.openxmlformats.org/officeDocument/2006/relationships/slide" Target="slide3.xml"/><Relationship Id="rId2" Type="http://schemas.openxmlformats.org/officeDocument/2006/relationships/notesSlide" Target="../notesSlides/notesSlide18.xml"/><Relationship Id="rId16" Type="http://schemas.openxmlformats.org/officeDocument/2006/relationships/slide" Target="slide16.xml"/><Relationship Id="rId20" Type="http://schemas.openxmlformats.org/officeDocument/2006/relationships/slide" Target="slide81.xml"/><Relationship Id="rId29" Type="http://schemas.openxmlformats.org/officeDocument/2006/relationships/slide" Target="slide2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jpeg"/><Relationship Id="rId11" Type="http://schemas.openxmlformats.org/officeDocument/2006/relationships/slide" Target="slide24.xml"/><Relationship Id="rId24" Type="http://schemas.openxmlformats.org/officeDocument/2006/relationships/slide" Target="slide2.xml"/><Relationship Id="rId5" Type="http://schemas.openxmlformats.org/officeDocument/2006/relationships/chart" Target="../charts/chart41.xml"/><Relationship Id="rId15" Type="http://schemas.openxmlformats.org/officeDocument/2006/relationships/slide" Target="slide28.xml"/><Relationship Id="rId23" Type="http://schemas.openxmlformats.org/officeDocument/2006/relationships/slide" Target="slide25.xml"/><Relationship Id="rId28" Type="http://schemas.openxmlformats.org/officeDocument/2006/relationships/slide" Target="slide6.xml"/><Relationship Id="rId10" Type="http://schemas.openxmlformats.org/officeDocument/2006/relationships/image" Target="../media/image19.png"/><Relationship Id="rId19" Type="http://schemas.openxmlformats.org/officeDocument/2006/relationships/slide" Target="slide39.xml"/><Relationship Id="rId4" Type="http://schemas.openxmlformats.org/officeDocument/2006/relationships/image" Target="../media/image27.png"/><Relationship Id="rId9" Type="http://schemas.openxmlformats.org/officeDocument/2006/relationships/image" Target="../media/image23.jpeg"/><Relationship Id="rId14" Type="http://schemas.openxmlformats.org/officeDocument/2006/relationships/slide" Target="slide14.xml"/><Relationship Id="rId22" Type="http://schemas.openxmlformats.org/officeDocument/2006/relationships/image" Target="../media/image35.png"/><Relationship Id="rId27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slide" Target="slide28.xml"/><Relationship Id="rId18" Type="http://schemas.openxmlformats.org/officeDocument/2006/relationships/slide" Target="slide137.xml"/><Relationship Id="rId3" Type="http://schemas.openxmlformats.org/officeDocument/2006/relationships/image" Target="../media/image11.png"/><Relationship Id="rId21" Type="http://schemas.openxmlformats.org/officeDocument/2006/relationships/slide" Target="slide3.xml"/><Relationship Id="rId7" Type="http://schemas.openxmlformats.org/officeDocument/2006/relationships/image" Target="../media/image19.png"/><Relationship Id="rId12" Type="http://schemas.openxmlformats.org/officeDocument/2006/relationships/slide" Target="slide27.xml"/><Relationship Id="rId17" Type="http://schemas.openxmlformats.org/officeDocument/2006/relationships/slide" Target="slide81.xml"/><Relationship Id="rId2" Type="http://schemas.openxmlformats.org/officeDocument/2006/relationships/notesSlide" Target="../notesSlides/notesSlide19.xml"/><Relationship Id="rId16" Type="http://schemas.openxmlformats.org/officeDocument/2006/relationships/slide" Target="slide39.xml"/><Relationship Id="rId20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jpeg"/><Relationship Id="rId11" Type="http://schemas.openxmlformats.org/officeDocument/2006/relationships/slide" Target="slide26.xml"/><Relationship Id="rId24" Type="http://schemas.openxmlformats.org/officeDocument/2006/relationships/slide" Target="slide6.xml"/><Relationship Id="rId5" Type="http://schemas.openxmlformats.org/officeDocument/2006/relationships/hyperlink" Target="http://www.google.com.co/url?sa=i&amp;rct=j&amp;q=&amp;esrc=s&amp;source=images&amp;cd=&amp;cad=rja&amp;uact=8&amp;ved=0CAcQjRw&amp;url=http://pixabay.com/es/iphone-tel%C3%A9fono-celular-apple-160307/&amp;ei=OXl7VOa9NMqpNv-ShAg&amp;psig=AFQjCNFcvpK_JkRLIrrlkAuEWIHNeL7ryA&amp;ust=1417464439862830" TargetMode="External"/><Relationship Id="rId15" Type="http://schemas.openxmlformats.org/officeDocument/2006/relationships/slide" Target="slide9.xml"/><Relationship Id="rId23" Type="http://schemas.openxmlformats.org/officeDocument/2006/relationships/image" Target="../media/image10.jpeg"/><Relationship Id="rId10" Type="http://schemas.openxmlformats.org/officeDocument/2006/relationships/slide" Target="slide25.xml"/><Relationship Id="rId19" Type="http://schemas.openxmlformats.org/officeDocument/2006/relationships/image" Target="../media/image30.jpeg"/><Relationship Id="rId4" Type="http://schemas.openxmlformats.org/officeDocument/2006/relationships/chart" Target="../charts/chart42.xml"/><Relationship Id="rId9" Type="http://schemas.openxmlformats.org/officeDocument/2006/relationships/slide" Target="slide24.xml"/><Relationship Id="rId14" Type="http://schemas.openxmlformats.org/officeDocument/2006/relationships/slide" Target="slide7.xml"/><Relationship Id="rId22" Type="http://schemas.openxmlformats.org/officeDocument/2006/relationships/slide" Target="slide158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21.jpeg"/><Relationship Id="rId18" Type="http://schemas.openxmlformats.org/officeDocument/2006/relationships/slide" Target="slide28.xml"/><Relationship Id="rId26" Type="http://schemas.openxmlformats.org/officeDocument/2006/relationships/hyperlink" Target="http://www.google.com.co/url?sa=i&amp;rct=j&amp;q=&amp;esrc=s&amp;source=images&amp;cd=&amp;cad=rja&amp;uact=8&amp;ved=0CAcQjRw&amp;url=http://cocos-seo.blogspot.com/2014/03/radio-post-7.html&amp;ei=Lnh7VJWqLYKqgwSm_oGwDw&amp;bvm=bv.80642063,d.eXY&amp;psig=AFQjCNFpUCkmXHjY3FxubRKynpNe_TC4bw&amp;ust=1417464180860727" TargetMode="External"/><Relationship Id="rId3" Type="http://schemas.openxmlformats.org/officeDocument/2006/relationships/chart" Target="../charts/chart43.xml"/><Relationship Id="rId21" Type="http://schemas.openxmlformats.org/officeDocument/2006/relationships/slide" Target="slide7.xml"/><Relationship Id="rId7" Type="http://schemas.openxmlformats.org/officeDocument/2006/relationships/slide" Target="slide3.xml"/><Relationship Id="rId12" Type="http://schemas.openxmlformats.org/officeDocument/2006/relationships/image" Target="../media/image19.png"/><Relationship Id="rId17" Type="http://schemas.openxmlformats.org/officeDocument/2006/relationships/slide" Target="slide24.xml"/><Relationship Id="rId25" Type="http://schemas.openxmlformats.org/officeDocument/2006/relationships/slide" Target="slide137.xml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35.png"/><Relationship Id="rId20" Type="http://schemas.openxmlformats.org/officeDocument/2006/relationships/slide" Target="slide29.xml"/><Relationship Id="rId29" Type="http://schemas.openxmlformats.org/officeDocument/2006/relationships/slide" Target="slide15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.xml"/><Relationship Id="rId11" Type="http://schemas.openxmlformats.org/officeDocument/2006/relationships/slide" Target="slide8.xml"/><Relationship Id="rId24" Type="http://schemas.openxmlformats.org/officeDocument/2006/relationships/slide" Target="slide81.xml"/><Relationship Id="rId5" Type="http://schemas.openxmlformats.org/officeDocument/2006/relationships/chart" Target="../charts/chart44.xml"/><Relationship Id="rId15" Type="http://schemas.openxmlformats.org/officeDocument/2006/relationships/image" Target="../media/image27.png"/><Relationship Id="rId23" Type="http://schemas.openxmlformats.org/officeDocument/2006/relationships/slide" Target="slide39.xml"/><Relationship Id="rId28" Type="http://schemas.openxmlformats.org/officeDocument/2006/relationships/slide" Target="slide27.xml"/><Relationship Id="rId10" Type="http://schemas.openxmlformats.org/officeDocument/2006/relationships/chart" Target="../charts/chart45.xml"/><Relationship Id="rId19" Type="http://schemas.openxmlformats.org/officeDocument/2006/relationships/slide" Target="slide26.xml"/><Relationship Id="rId4" Type="http://schemas.openxmlformats.org/officeDocument/2006/relationships/image" Target="../media/image26.png"/><Relationship Id="rId9" Type="http://schemas.openxmlformats.org/officeDocument/2006/relationships/image" Target="../media/image11.png"/><Relationship Id="rId14" Type="http://schemas.openxmlformats.org/officeDocument/2006/relationships/image" Target="../media/image23.jpeg"/><Relationship Id="rId22" Type="http://schemas.openxmlformats.org/officeDocument/2006/relationships/slide" Target="slide9.xml"/><Relationship Id="rId27" Type="http://schemas.openxmlformats.org/officeDocument/2006/relationships/image" Target="../media/image22.jpeg"/><Relationship Id="rId30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co/url?sa=i&amp;rct=j&amp;q=&amp;esrc=s&amp;source=images&amp;cd=&amp;cad=rja&amp;uact=8&amp;ved=0CAcQjRw&amp;url=http://pixabay.com/es/iphone-tel%C3%A9fono-celular-apple-160307/&amp;ei=OXl7VOa9NMqpNv-ShAg&amp;psig=AFQjCNFcvpK_JkRLIrrlkAuEWIHNeL7ryA&amp;ust=1417464439862830" TargetMode="External"/><Relationship Id="rId13" Type="http://schemas.openxmlformats.org/officeDocument/2006/relationships/slide" Target="slide25.xml"/><Relationship Id="rId18" Type="http://schemas.openxmlformats.org/officeDocument/2006/relationships/slide" Target="slide9.xml"/><Relationship Id="rId26" Type="http://schemas.openxmlformats.org/officeDocument/2006/relationships/slide" Target="slide8.xml"/><Relationship Id="rId3" Type="http://schemas.openxmlformats.org/officeDocument/2006/relationships/chart" Target="../charts/chart46.xml"/><Relationship Id="rId21" Type="http://schemas.openxmlformats.org/officeDocument/2006/relationships/slide" Target="slide137.xml"/><Relationship Id="rId7" Type="http://schemas.openxmlformats.org/officeDocument/2006/relationships/chart" Target="../charts/chart48.xml"/><Relationship Id="rId12" Type="http://schemas.openxmlformats.org/officeDocument/2006/relationships/slide" Target="slide24.xml"/><Relationship Id="rId17" Type="http://schemas.openxmlformats.org/officeDocument/2006/relationships/slide" Target="slide7.xml"/><Relationship Id="rId25" Type="http://schemas.openxmlformats.org/officeDocument/2006/relationships/image" Target="../media/image10.jpeg"/><Relationship Id="rId2" Type="http://schemas.openxmlformats.org/officeDocument/2006/relationships/notesSlide" Target="../notesSlides/notesSlide21.xml"/><Relationship Id="rId16" Type="http://schemas.openxmlformats.org/officeDocument/2006/relationships/slide" Target="slide28.xml"/><Relationship Id="rId20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35.png"/><Relationship Id="rId24" Type="http://schemas.openxmlformats.org/officeDocument/2006/relationships/slide" Target="slide3.xml"/><Relationship Id="rId5" Type="http://schemas.openxmlformats.org/officeDocument/2006/relationships/chart" Target="../charts/chart47.xml"/><Relationship Id="rId15" Type="http://schemas.openxmlformats.org/officeDocument/2006/relationships/slide" Target="slide27.xml"/><Relationship Id="rId23" Type="http://schemas.openxmlformats.org/officeDocument/2006/relationships/slide" Target="slide2.xml"/><Relationship Id="rId10" Type="http://schemas.openxmlformats.org/officeDocument/2006/relationships/image" Target="../media/image19.png"/><Relationship Id="rId19" Type="http://schemas.openxmlformats.org/officeDocument/2006/relationships/slide" Target="slide39.xml"/><Relationship Id="rId4" Type="http://schemas.openxmlformats.org/officeDocument/2006/relationships/image" Target="../media/image26.png"/><Relationship Id="rId9" Type="http://schemas.openxmlformats.org/officeDocument/2006/relationships/image" Target="../media/image34.jpeg"/><Relationship Id="rId14" Type="http://schemas.openxmlformats.org/officeDocument/2006/relationships/slide" Target="slide26.xml"/><Relationship Id="rId22" Type="http://schemas.openxmlformats.org/officeDocument/2006/relationships/image" Target="../media/image33.jpeg"/><Relationship Id="rId27" Type="http://schemas.openxmlformats.org/officeDocument/2006/relationships/slide" Target="slide15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27.xml"/><Relationship Id="rId18" Type="http://schemas.openxmlformats.org/officeDocument/2006/relationships/slide" Target="slide81.xml"/><Relationship Id="rId26" Type="http://schemas.openxmlformats.org/officeDocument/2006/relationships/slide" Target="slide2.xml"/><Relationship Id="rId3" Type="http://schemas.openxmlformats.org/officeDocument/2006/relationships/chart" Target="../charts/chart49.xml"/><Relationship Id="rId21" Type="http://schemas.openxmlformats.org/officeDocument/2006/relationships/image" Target="../media/image23.jpeg"/><Relationship Id="rId7" Type="http://schemas.openxmlformats.org/officeDocument/2006/relationships/chart" Target="../charts/chart51.xml"/><Relationship Id="rId12" Type="http://schemas.openxmlformats.org/officeDocument/2006/relationships/slide" Target="slide26.xml"/><Relationship Id="rId17" Type="http://schemas.openxmlformats.org/officeDocument/2006/relationships/slide" Target="slide39.xml"/><Relationship Id="rId25" Type="http://schemas.openxmlformats.org/officeDocument/2006/relationships/slide" Target="slide29.xml"/><Relationship Id="rId2" Type="http://schemas.openxmlformats.org/officeDocument/2006/relationships/notesSlide" Target="../notesSlides/notesSlide22.xml"/><Relationship Id="rId16" Type="http://schemas.openxmlformats.org/officeDocument/2006/relationships/slide" Target="slide9.xml"/><Relationship Id="rId20" Type="http://schemas.openxmlformats.org/officeDocument/2006/relationships/image" Target="../media/image21.jpeg"/><Relationship Id="rId29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slide" Target="slide25.xml"/><Relationship Id="rId24" Type="http://schemas.openxmlformats.org/officeDocument/2006/relationships/image" Target="../media/image22.jpeg"/><Relationship Id="rId5" Type="http://schemas.openxmlformats.org/officeDocument/2006/relationships/chart" Target="../charts/chart50.xml"/><Relationship Id="rId15" Type="http://schemas.openxmlformats.org/officeDocument/2006/relationships/slide" Target="slide7.xml"/><Relationship Id="rId23" Type="http://schemas.openxmlformats.org/officeDocument/2006/relationships/hyperlink" Target="http://www.google.com.co/url?sa=i&amp;rct=j&amp;q=&amp;esrc=s&amp;source=images&amp;cd=&amp;cad=rja&amp;uact=8&amp;ved=0CAcQjRw&amp;url=http://cocos-seo.blogspot.com/2014/03/radio-post-7.html&amp;ei=Lnh7VJWqLYKqgwSm_oGwDw&amp;bvm=bv.80642063,d.eXY&amp;psig=AFQjCNFpUCkmXHjY3FxubRKynpNe_TC4bw&amp;ust=1417464180860727" TargetMode="External"/><Relationship Id="rId28" Type="http://schemas.openxmlformats.org/officeDocument/2006/relationships/image" Target="../media/image10.jpeg"/><Relationship Id="rId10" Type="http://schemas.openxmlformats.org/officeDocument/2006/relationships/slide" Target="slide24.xml"/><Relationship Id="rId19" Type="http://schemas.openxmlformats.org/officeDocument/2006/relationships/slide" Target="slide137.xml"/><Relationship Id="rId4" Type="http://schemas.openxmlformats.org/officeDocument/2006/relationships/image" Target="../media/image26.png"/><Relationship Id="rId9" Type="http://schemas.openxmlformats.org/officeDocument/2006/relationships/image" Target="../media/image35.png"/><Relationship Id="rId14" Type="http://schemas.openxmlformats.org/officeDocument/2006/relationships/slide" Target="slide28.xml"/><Relationship Id="rId22" Type="http://schemas.openxmlformats.org/officeDocument/2006/relationships/image" Target="../media/image27.png"/><Relationship Id="rId27" Type="http://schemas.openxmlformats.org/officeDocument/2006/relationships/slide" Target="slide3.xml"/><Relationship Id="rId30" Type="http://schemas.openxmlformats.org/officeDocument/2006/relationships/slide" Target="slide158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29.xml"/><Relationship Id="rId18" Type="http://schemas.openxmlformats.org/officeDocument/2006/relationships/slide" Target="slide137.xml"/><Relationship Id="rId26" Type="http://schemas.openxmlformats.org/officeDocument/2006/relationships/slide" Target="slide158.xml"/><Relationship Id="rId3" Type="http://schemas.openxmlformats.org/officeDocument/2006/relationships/chart" Target="../charts/chart52.xml"/><Relationship Id="rId21" Type="http://schemas.openxmlformats.org/officeDocument/2006/relationships/image" Target="../media/image33.jpeg"/><Relationship Id="rId7" Type="http://schemas.openxmlformats.org/officeDocument/2006/relationships/chart" Target="../charts/chart54.xml"/><Relationship Id="rId12" Type="http://schemas.openxmlformats.org/officeDocument/2006/relationships/slide" Target="slide26.xml"/><Relationship Id="rId17" Type="http://schemas.openxmlformats.org/officeDocument/2006/relationships/slide" Target="slide81.xml"/><Relationship Id="rId25" Type="http://schemas.openxmlformats.org/officeDocument/2006/relationships/slide" Target="slide8.xml"/><Relationship Id="rId2" Type="http://schemas.openxmlformats.org/officeDocument/2006/relationships/notesSlide" Target="../notesSlides/notesSlide23.xml"/><Relationship Id="rId16" Type="http://schemas.openxmlformats.org/officeDocument/2006/relationships/slide" Target="slide39.xml"/><Relationship Id="rId20" Type="http://schemas.openxmlformats.org/officeDocument/2006/relationships/image" Target="../media/image3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slide" Target="slide28.xml"/><Relationship Id="rId24" Type="http://schemas.openxmlformats.org/officeDocument/2006/relationships/image" Target="../media/image10.jpeg"/><Relationship Id="rId5" Type="http://schemas.openxmlformats.org/officeDocument/2006/relationships/chart" Target="../charts/chart53.xml"/><Relationship Id="rId15" Type="http://schemas.openxmlformats.org/officeDocument/2006/relationships/slide" Target="slide9.xml"/><Relationship Id="rId23" Type="http://schemas.openxmlformats.org/officeDocument/2006/relationships/slide" Target="slide3.xml"/><Relationship Id="rId10" Type="http://schemas.openxmlformats.org/officeDocument/2006/relationships/slide" Target="slide24.xml"/><Relationship Id="rId19" Type="http://schemas.openxmlformats.org/officeDocument/2006/relationships/hyperlink" Target="http://www.google.com.co/url?sa=i&amp;rct=j&amp;q=&amp;esrc=s&amp;source=images&amp;cd=&amp;cad=rja&amp;uact=8&amp;ved=0CAcQjRw&amp;url=http://pixabay.com/es/iphone-tel%C3%A9fono-celular-apple-160307/&amp;ei=OXl7VOa9NMqpNv-ShAg&amp;psig=AFQjCNFcvpK_JkRLIrrlkAuEWIHNeL7ryA&amp;ust=1417464439862830" TargetMode="External"/><Relationship Id="rId4" Type="http://schemas.openxmlformats.org/officeDocument/2006/relationships/image" Target="../media/image26.png"/><Relationship Id="rId9" Type="http://schemas.openxmlformats.org/officeDocument/2006/relationships/image" Target="../media/image35.png"/><Relationship Id="rId14" Type="http://schemas.openxmlformats.org/officeDocument/2006/relationships/slide" Target="slide7.xml"/><Relationship Id="rId22" Type="http://schemas.openxmlformats.org/officeDocument/2006/relationships/slide" Target="slide2.xml"/><Relationship Id="rId27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" Target="slide3.xml"/><Relationship Id="rId7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slide" Target="slide4.xml"/><Relationship Id="rId5" Type="http://schemas.openxmlformats.org/officeDocument/2006/relationships/image" Target="../media/image10.jpeg"/><Relationship Id="rId4" Type="http://schemas.openxmlformats.org/officeDocument/2006/relationships/slide" Target="slide158.xml"/><Relationship Id="rId9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9.xml"/><Relationship Id="rId18" Type="http://schemas.openxmlformats.org/officeDocument/2006/relationships/slide" Target="slide3.xml"/><Relationship Id="rId3" Type="http://schemas.openxmlformats.org/officeDocument/2006/relationships/image" Target="../media/image11.png"/><Relationship Id="rId21" Type="http://schemas.openxmlformats.org/officeDocument/2006/relationships/slide" Target="slide158.xml"/><Relationship Id="rId7" Type="http://schemas.openxmlformats.org/officeDocument/2006/relationships/image" Target="../media/image37.png"/><Relationship Id="rId12" Type="http://schemas.openxmlformats.org/officeDocument/2006/relationships/slide" Target="slide7.xml"/><Relationship Id="rId17" Type="http://schemas.openxmlformats.org/officeDocument/2006/relationships/slide" Target="slide2.xml"/><Relationship Id="rId2" Type="http://schemas.openxmlformats.org/officeDocument/2006/relationships/notesSlide" Target="../notesSlides/notesSlide24.xml"/><Relationship Id="rId16" Type="http://schemas.openxmlformats.org/officeDocument/2006/relationships/slide" Target="slide137.xml"/><Relationship Id="rId20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jpeg"/><Relationship Id="rId11" Type="http://schemas.openxmlformats.org/officeDocument/2006/relationships/slide" Target="slide32.xml"/><Relationship Id="rId5" Type="http://schemas.openxmlformats.org/officeDocument/2006/relationships/hyperlink" Target="http://www.google.com.co/url?sa=i&amp;rct=j&amp;q=&amp;esrc=s&amp;source=images&amp;cd=&amp;cad=rja&amp;uact=8&amp;ved=0CAcQjRw&amp;url=http://pixabay.com/es/iphone-tel%C3%A9fono-celular-apple-160307/&amp;ei=OXl7VOa9NMqpNv-ShAg&amp;psig=AFQjCNFcvpK_JkRLIrrlkAuEWIHNeL7ryA&amp;ust=1417464439862830" TargetMode="External"/><Relationship Id="rId15" Type="http://schemas.openxmlformats.org/officeDocument/2006/relationships/slide" Target="slide81.xml"/><Relationship Id="rId10" Type="http://schemas.openxmlformats.org/officeDocument/2006/relationships/slide" Target="slide31.xml"/><Relationship Id="rId19" Type="http://schemas.openxmlformats.org/officeDocument/2006/relationships/image" Target="../media/image10.jpeg"/><Relationship Id="rId4" Type="http://schemas.openxmlformats.org/officeDocument/2006/relationships/chart" Target="../charts/chart55.xml"/><Relationship Id="rId9" Type="http://schemas.openxmlformats.org/officeDocument/2006/relationships/slide" Target="slide30.xml"/><Relationship Id="rId14" Type="http://schemas.openxmlformats.org/officeDocument/2006/relationships/slide" Target="slide39.xml"/><Relationship Id="rId22" Type="http://schemas.openxmlformats.org/officeDocument/2006/relationships/slide" Target="slide2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8.xml"/><Relationship Id="rId13" Type="http://schemas.openxmlformats.org/officeDocument/2006/relationships/slide" Target="slide9.xml"/><Relationship Id="rId18" Type="http://schemas.openxmlformats.org/officeDocument/2006/relationships/slide" Target="slide3.xml"/><Relationship Id="rId3" Type="http://schemas.openxmlformats.org/officeDocument/2006/relationships/chart" Target="../charts/chart56.xml"/><Relationship Id="rId21" Type="http://schemas.openxmlformats.org/officeDocument/2006/relationships/slide" Target="slide158.xml"/><Relationship Id="rId7" Type="http://schemas.openxmlformats.org/officeDocument/2006/relationships/image" Target="../media/image19.png"/><Relationship Id="rId12" Type="http://schemas.openxmlformats.org/officeDocument/2006/relationships/slide" Target="slide7.xml"/><Relationship Id="rId17" Type="http://schemas.openxmlformats.org/officeDocument/2006/relationships/slide" Target="slide2.xml"/><Relationship Id="rId2" Type="http://schemas.openxmlformats.org/officeDocument/2006/relationships/notesSlide" Target="../notesSlides/notesSlide25.xml"/><Relationship Id="rId16" Type="http://schemas.openxmlformats.org/officeDocument/2006/relationships/slide" Target="slide137.xml"/><Relationship Id="rId20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slide" Target="slide32.xml"/><Relationship Id="rId5" Type="http://schemas.openxmlformats.org/officeDocument/2006/relationships/chart" Target="../charts/chart57.xml"/><Relationship Id="rId15" Type="http://schemas.openxmlformats.org/officeDocument/2006/relationships/slide" Target="slide81.xml"/><Relationship Id="rId10" Type="http://schemas.openxmlformats.org/officeDocument/2006/relationships/slide" Target="slide31.xml"/><Relationship Id="rId19" Type="http://schemas.openxmlformats.org/officeDocument/2006/relationships/image" Target="../media/image10.jpeg"/><Relationship Id="rId4" Type="http://schemas.openxmlformats.org/officeDocument/2006/relationships/image" Target="../media/image26.png"/><Relationship Id="rId9" Type="http://schemas.openxmlformats.org/officeDocument/2006/relationships/slide" Target="slide30.xml"/><Relationship Id="rId14" Type="http://schemas.openxmlformats.org/officeDocument/2006/relationships/slide" Target="slide3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1.xml"/><Relationship Id="rId13" Type="http://schemas.openxmlformats.org/officeDocument/2006/relationships/slide" Target="slide9.xml"/><Relationship Id="rId18" Type="http://schemas.openxmlformats.org/officeDocument/2006/relationships/slide" Target="slide3.xml"/><Relationship Id="rId3" Type="http://schemas.openxmlformats.org/officeDocument/2006/relationships/chart" Target="../charts/chart59.xml"/><Relationship Id="rId21" Type="http://schemas.openxmlformats.org/officeDocument/2006/relationships/slide" Target="slide158.xml"/><Relationship Id="rId7" Type="http://schemas.openxmlformats.org/officeDocument/2006/relationships/image" Target="../media/image19.png"/><Relationship Id="rId12" Type="http://schemas.openxmlformats.org/officeDocument/2006/relationships/slide" Target="slide7.xml"/><Relationship Id="rId17" Type="http://schemas.openxmlformats.org/officeDocument/2006/relationships/slide" Target="slide2.xml"/><Relationship Id="rId2" Type="http://schemas.openxmlformats.org/officeDocument/2006/relationships/notesSlide" Target="../notesSlides/notesSlide26.xml"/><Relationship Id="rId16" Type="http://schemas.openxmlformats.org/officeDocument/2006/relationships/slide" Target="slide137.xml"/><Relationship Id="rId20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slide" Target="slide32.xml"/><Relationship Id="rId5" Type="http://schemas.openxmlformats.org/officeDocument/2006/relationships/chart" Target="../charts/chart60.xml"/><Relationship Id="rId15" Type="http://schemas.openxmlformats.org/officeDocument/2006/relationships/slide" Target="slide81.xml"/><Relationship Id="rId10" Type="http://schemas.openxmlformats.org/officeDocument/2006/relationships/slide" Target="slide31.xml"/><Relationship Id="rId19" Type="http://schemas.openxmlformats.org/officeDocument/2006/relationships/image" Target="../media/image10.jpeg"/><Relationship Id="rId4" Type="http://schemas.openxmlformats.org/officeDocument/2006/relationships/image" Target="../media/image26.png"/><Relationship Id="rId9" Type="http://schemas.openxmlformats.org/officeDocument/2006/relationships/slide" Target="slide30.xml"/><Relationship Id="rId14" Type="http://schemas.openxmlformats.org/officeDocument/2006/relationships/slide" Target="slide39.xml"/><Relationship Id="rId22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13" Type="http://schemas.openxmlformats.org/officeDocument/2006/relationships/slide" Target="slide137.xml"/><Relationship Id="rId18" Type="http://schemas.openxmlformats.org/officeDocument/2006/relationships/slide" Target="slide158.xml"/><Relationship Id="rId3" Type="http://schemas.openxmlformats.org/officeDocument/2006/relationships/chart" Target="../charts/chart62.xml"/><Relationship Id="rId7" Type="http://schemas.openxmlformats.org/officeDocument/2006/relationships/slide" Target="slide34.xml"/><Relationship Id="rId12" Type="http://schemas.openxmlformats.org/officeDocument/2006/relationships/slide" Target="slide81.xml"/><Relationship Id="rId17" Type="http://schemas.openxmlformats.org/officeDocument/2006/relationships/slide" Target="slide8.xml"/><Relationship Id="rId2" Type="http://schemas.openxmlformats.org/officeDocument/2006/relationships/notesSlide" Target="../notesSlides/notesSlide27.xml"/><Relationship Id="rId16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6" Type="http://schemas.openxmlformats.org/officeDocument/2006/relationships/slide" Target="slide33.xml"/><Relationship Id="rId11" Type="http://schemas.openxmlformats.org/officeDocument/2006/relationships/slide" Target="slide39.xml"/><Relationship Id="rId5" Type="http://schemas.openxmlformats.org/officeDocument/2006/relationships/image" Target="../media/image19.png"/><Relationship Id="rId15" Type="http://schemas.openxmlformats.org/officeDocument/2006/relationships/slide" Target="slide3.xml"/><Relationship Id="rId10" Type="http://schemas.openxmlformats.org/officeDocument/2006/relationships/slide" Target="slide9.xml"/><Relationship Id="rId19" Type="http://schemas.openxmlformats.org/officeDocument/2006/relationships/slide" Target="slide32.xml"/><Relationship Id="rId4" Type="http://schemas.openxmlformats.org/officeDocument/2006/relationships/image" Target="../media/image11.png"/><Relationship Id="rId9" Type="http://schemas.openxmlformats.org/officeDocument/2006/relationships/slide" Target="slide7.xml"/><Relationship Id="rId14" Type="http://schemas.openxmlformats.org/officeDocument/2006/relationships/slide" Target="slide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.xml"/><Relationship Id="rId3" Type="http://schemas.openxmlformats.org/officeDocument/2006/relationships/image" Target="../media/image11.png"/><Relationship Id="rId7" Type="http://schemas.openxmlformats.org/officeDocument/2006/relationships/slide" Target="slide35.xml"/><Relationship Id="rId12" Type="http://schemas.openxmlformats.org/officeDocument/2006/relationships/slide" Target="slide137.xml"/><Relationship Id="rId17" Type="http://schemas.openxmlformats.org/officeDocument/2006/relationships/slide" Target="slide158.xml"/><Relationship Id="rId2" Type="http://schemas.openxmlformats.org/officeDocument/2006/relationships/notesSlide" Target="../notesSlides/notesSlide28.xml"/><Relationship Id="rId16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34.xml"/><Relationship Id="rId11" Type="http://schemas.openxmlformats.org/officeDocument/2006/relationships/slide" Target="slide81.xml"/><Relationship Id="rId5" Type="http://schemas.openxmlformats.org/officeDocument/2006/relationships/slide" Target="slide33.xml"/><Relationship Id="rId15" Type="http://schemas.openxmlformats.org/officeDocument/2006/relationships/image" Target="../media/image10.jpeg"/><Relationship Id="rId10" Type="http://schemas.openxmlformats.org/officeDocument/2006/relationships/slide" Target="slide39.xml"/><Relationship Id="rId4" Type="http://schemas.openxmlformats.org/officeDocument/2006/relationships/image" Target="../media/image19.png"/><Relationship Id="rId9" Type="http://schemas.openxmlformats.org/officeDocument/2006/relationships/slide" Target="slide9.xml"/><Relationship Id="rId14" Type="http://schemas.openxmlformats.org/officeDocument/2006/relationships/slide" Target="slide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.xml"/><Relationship Id="rId18" Type="http://schemas.openxmlformats.org/officeDocument/2006/relationships/slide" Target="slide36.xml"/><Relationship Id="rId3" Type="http://schemas.openxmlformats.org/officeDocument/2006/relationships/image" Target="../media/image11.png"/><Relationship Id="rId7" Type="http://schemas.openxmlformats.org/officeDocument/2006/relationships/slide" Target="slide35.xml"/><Relationship Id="rId12" Type="http://schemas.openxmlformats.org/officeDocument/2006/relationships/slide" Target="slide137.xml"/><Relationship Id="rId17" Type="http://schemas.openxmlformats.org/officeDocument/2006/relationships/image" Target="../media/image10.jpeg"/><Relationship Id="rId2" Type="http://schemas.openxmlformats.org/officeDocument/2006/relationships/notesSlide" Target="../notesSlides/notesSlide29.xml"/><Relationship Id="rId16" Type="http://schemas.openxmlformats.org/officeDocument/2006/relationships/slide" Target="slide15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34.xml"/><Relationship Id="rId11" Type="http://schemas.openxmlformats.org/officeDocument/2006/relationships/slide" Target="slide81.xml"/><Relationship Id="rId5" Type="http://schemas.openxmlformats.org/officeDocument/2006/relationships/slide" Target="slide33.xml"/><Relationship Id="rId15" Type="http://schemas.openxmlformats.org/officeDocument/2006/relationships/slide" Target="slide8.xml"/><Relationship Id="rId10" Type="http://schemas.openxmlformats.org/officeDocument/2006/relationships/slide" Target="slide39.xml"/><Relationship Id="rId4" Type="http://schemas.openxmlformats.org/officeDocument/2006/relationships/image" Target="../media/image19.png"/><Relationship Id="rId9" Type="http://schemas.openxmlformats.org/officeDocument/2006/relationships/slide" Target="slide9.xml"/><Relationship Id="rId14" Type="http://schemas.openxmlformats.org/officeDocument/2006/relationships/slide" Target="slide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38.xml"/><Relationship Id="rId13" Type="http://schemas.openxmlformats.org/officeDocument/2006/relationships/slide" Target="slide137.xml"/><Relationship Id="rId18" Type="http://schemas.openxmlformats.org/officeDocument/2006/relationships/image" Target="../media/image10.jpeg"/><Relationship Id="rId3" Type="http://schemas.openxmlformats.org/officeDocument/2006/relationships/image" Target="../media/image11.png"/><Relationship Id="rId7" Type="http://schemas.openxmlformats.org/officeDocument/2006/relationships/slide" Target="slide37.xml"/><Relationship Id="rId12" Type="http://schemas.openxmlformats.org/officeDocument/2006/relationships/slide" Target="slide81.xml"/><Relationship Id="rId17" Type="http://schemas.openxmlformats.org/officeDocument/2006/relationships/slide" Target="slide158.xml"/><Relationship Id="rId2" Type="http://schemas.openxmlformats.org/officeDocument/2006/relationships/notesSlide" Target="../notesSlides/notesSlide30.xml"/><Relationship Id="rId16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36.xml"/><Relationship Id="rId11" Type="http://schemas.openxmlformats.org/officeDocument/2006/relationships/slide" Target="slide39.xml"/><Relationship Id="rId5" Type="http://schemas.openxmlformats.org/officeDocument/2006/relationships/image" Target="../media/image19.png"/><Relationship Id="rId15" Type="http://schemas.openxmlformats.org/officeDocument/2006/relationships/slide" Target="slide3.xml"/><Relationship Id="rId10" Type="http://schemas.openxmlformats.org/officeDocument/2006/relationships/slide" Target="slide9.xml"/><Relationship Id="rId19" Type="http://schemas.openxmlformats.org/officeDocument/2006/relationships/slide" Target="slide35.xml"/><Relationship Id="rId4" Type="http://schemas.openxmlformats.org/officeDocument/2006/relationships/chart" Target="../charts/chart63.xml"/><Relationship Id="rId9" Type="http://schemas.openxmlformats.org/officeDocument/2006/relationships/slide" Target="slide7.xml"/><Relationship Id="rId14" Type="http://schemas.openxmlformats.org/officeDocument/2006/relationships/slide" Target="slide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.xml"/><Relationship Id="rId3" Type="http://schemas.openxmlformats.org/officeDocument/2006/relationships/image" Target="../media/image11.png"/><Relationship Id="rId7" Type="http://schemas.openxmlformats.org/officeDocument/2006/relationships/slide" Target="slide38.xml"/><Relationship Id="rId12" Type="http://schemas.openxmlformats.org/officeDocument/2006/relationships/slide" Target="slide137.xml"/><Relationship Id="rId17" Type="http://schemas.openxmlformats.org/officeDocument/2006/relationships/image" Target="../media/image10.jpeg"/><Relationship Id="rId2" Type="http://schemas.openxmlformats.org/officeDocument/2006/relationships/notesSlide" Target="../notesSlides/notesSlide31.xml"/><Relationship Id="rId16" Type="http://schemas.openxmlformats.org/officeDocument/2006/relationships/slide" Target="slide15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37.xml"/><Relationship Id="rId11" Type="http://schemas.openxmlformats.org/officeDocument/2006/relationships/slide" Target="slide81.xml"/><Relationship Id="rId5" Type="http://schemas.openxmlformats.org/officeDocument/2006/relationships/slide" Target="slide36.xml"/><Relationship Id="rId15" Type="http://schemas.openxmlformats.org/officeDocument/2006/relationships/slide" Target="slide8.xml"/><Relationship Id="rId10" Type="http://schemas.openxmlformats.org/officeDocument/2006/relationships/slide" Target="slide39.xml"/><Relationship Id="rId4" Type="http://schemas.openxmlformats.org/officeDocument/2006/relationships/image" Target="../media/image19.png"/><Relationship Id="rId9" Type="http://schemas.openxmlformats.org/officeDocument/2006/relationships/slide" Target="slide9.xml"/><Relationship Id="rId14" Type="http://schemas.openxmlformats.org/officeDocument/2006/relationships/slide" Target="slide3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.xml"/><Relationship Id="rId3" Type="http://schemas.openxmlformats.org/officeDocument/2006/relationships/image" Target="../media/image11.png"/><Relationship Id="rId7" Type="http://schemas.openxmlformats.org/officeDocument/2006/relationships/slide" Target="slide38.xml"/><Relationship Id="rId12" Type="http://schemas.openxmlformats.org/officeDocument/2006/relationships/slide" Target="slide137.xml"/><Relationship Id="rId17" Type="http://schemas.openxmlformats.org/officeDocument/2006/relationships/image" Target="../media/image10.jpeg"/><Relationship Id="rId2" Type="http://schemas.openxmlformats.org/officeDocument/2006/relationships/notesSlide" Target="../notesSlides/notesSlide32.xml"/><Relationship Id="rId16" Type="http://schemas.openxmlformats.org/officeDocument/2006/relationships/slide" Target="slide15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37.xml"/><Relationship Id="rId11" Type="http://schemas.openxmlformats.org/officeDocument/2006/relationships/slide" Target="slide81.xml"/><Relationship Id="rId5" Type="http://schemas.openxmlformats.org/officeDocument/2006/relationships/slide" Target="slide36.xml"/><Relationship Id="rId15" Type="http://schemas.openxmlformats.org/officeDocument/2006/relationships/slide" Target="slide8.xml"/><Relationship Id="rId10" Type="http://schemas.openxmlformats.org/officeDocument/2006/relationships/slide" Target="slide39.xml"/><Relationship Id="rId4" Type="http://schemas.openxmlformats.org/officeDocument/2006/relationships/image" Target="../media/image19.png"/><Relationship Id="rId9" Type="http://schemas.openxmlformats.org/officeDocument/2006/relationships/slide" Target="slide9.xml"/><Relationship Id="rId14" Type="http://schemas.openxmlformats.org/officeDocument/2006/relationships/slide" Target="slide3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13" Type="http://schemas.openxmlformats.org/officeDocument/2006/relationships/slide" Target="slide137.xml"/><Relationship Id="rId18" Type="http://schemas.openxmlformats.org/officeDocument/2006/relationships/image" Target="../media/image10.jpeg"/><Relationship Id="rId3" Type="http://schemas.openxmlformats.org/officeDocument/2006/relationships/chart" Target="../charts/chart64.xml"/><Relationship Id="rId7" Type="http://schemas.openxmlformats.org/officeDocument/2006/relationships/slide" Target="slide39.xml"/><Relationship Id="rId12" Type="http://schemas.openxmlformats.org/officeDocument/2006/relationships/slide" Target="slide81.xml"/><Relationship Id="rId17" Type="http://schemas.openxmlformats.org/officeDocument/2006/relationships/slide" Target="slide158.xml"/><Relationship Id="rId2" Type="http://schemas.openxmlformats.org/officeDocument/2006/relationships/notesSlide" Target="../notesSlides/notesSlide33.xml"/><Relationship Id="rId16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11" Type="http://schemas.openxmlformats.org/officeDocument/2006/relationships/slide" Target="slide9.xml"/><Relationship Id="rId5" Type="http://schemas.openxmlformats.org/officeDocument/2006/relationships/chart" Target="../charts/chart65.xml"/><Relationship Id="rId15" Type="http://schemas.openxmlformats.org/officeDocument/2006/relationships/slide" Target="slide3.xml"/><Relationship Id="rId10" Type="http://schemas.openxmlformats.org/officeDocument/2006/relationships/slide" Target="slide7.xml"/><Relationship Id="rId19" Type="http://schemas.openxmlformats.org/officeDocument/2006/relationships/slide" Target="slide38.xml"/><Relationship Id="rId4" Type="http://schemas.openxmlformats.org/officeDocument/2006/relationships/image" Target="../media/image11.png"/><Relationship Id="rId9" Type="http://schemas.openxmlformats.org/officeDocument/2006/relationships/slide" Target="slide41.xml"/><Relationship Id="rId1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5" Type="http://schemas.openxmlformats.org/officeDocument/2006/relationships/slide" Target="slide158.xml"/><Relationship Id="rId10" Type="http://schemas.openxmlformats.org/officeDocument/2006/relationships/slide" Target="slide6.xml"/><Relationship Id="rId4" Type="http://schemas.openxmlformats.org/officeDocument/2006/relationships/slide" Target="slide4.xml"/><Relationship Id="rId9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1.xml"/><Relationship Id="rId13" Type="http://schemas.openxmlformats.org/officeDocument/2006/relationships/slide" Target="slide41.xml"/><Relationship Id="rId18" Type="http://schemas.openxmlformats.org/officeDocument/2006/relationships/slide" Target="slide2.xml"/><Relationship Id="rId3" Type="http://schemas.openxmlformats.org/officeDocument/2006/relationships/chart" Target="../charts/chart66.xml"/><Relationship Id="rId21" Type="http://schemas.openxmlformats.org/officeDocument/2006/relationships/slide" Target="slide158.xml"/><Relationship Id="rId7" Type="http://schemas.openxmlformats.org/officeDocument/2006/relationships/chart" Target="../charts/chart70.xml"/><Relationship Id="rId12" Type="http://schemas.openxmlformats.org/officeDocument/2006/relationships/slide" Target="slide40.xml"/><Relationship Id="rId17" Type="http://schemas.openxmlformats.org/officeDocument/2006/relationships/slide" Target="slide137.xml"/><Relationship Id="rId2" Type="http://schemas.openxmlformats.org/officeDocument/2006/relationships/notesSlide" Target="../notesSlides/notesSlide34.xml"/><Relationship Id="rId16" Type="http://schemas.openxmlformats.org/officeDocument/2006/relationships/slide" Target="slide81.xml"/><Relationship Id="rId20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69.xml"/><Relationship Id="rId11" Type="http://schemas.openxmlformats.org/officeDocument/2006/relationships/slide" Target="slide39.xml"/><Relationship Id="rId5" Type="http://schemas.openxmlformats.org/officeDocument/2006/relationships/chart" Target="../charts/chart68.xml"/><Relationship Id="rId15" Type="http://schemas.openxmlformats.org/officeDocument/2006/relationships/slide" Target="slide9.xml"/><Relationship Id="rId10" Type="http://schemas.openxmlformats.org/officeDocument/2006/relationships/image" Target="../media/image19.png"/><Relationship Id="rId19" Type="http://schemas.openxmlformats.org/officeDocument/2006/relationships/slide" Target="slide3.xml"/><Relationship Id="rId4" Type="http://schemas.openxmlformats.org/officeDocument/2006/relationships/chart" Target="../charts/chart67.xml"/><Relationship Id="rId9" Type="http://schemas.openxmlformats.org/officeDocument/2006/relationships/image" Target="../media/image11.png"/><Relationship Id="rId14" Type="http://schemas.openxmlformats.org/officeDocument/2006/relationships/slide" Target="slide7.xml"/><Relationship Id="rId22" Type="http://schemas.openxmlformats.org/officeDocument/2006/relationships/image" Target="../media/image10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5.xml"/><Relationship Id="rId13" Type="http://schemas.openxmlformats.org/officeDocument/2006/relationships/slide" Target="slide41.xml"/><Relationship Id="rId18" Type="http://schemas.openxmlformats.org/officeDocument/2006/relationships/slide" Target="slide2.xml"/><Relationship Id="rId3" Type="http://schemas.openxmlformats.org/officeDocument/2006/relationships/chart" Target="../charts/chart72.xml"/><Relationship Id="rId21" Type="http://schemas.openxmlformats.org/officeDocument/2006/relationships/slide" Target="slide158.xml"/><Relationship Id="rId7" Type="http://schemas.openxmlformats.org/officeDocument/2006/relationships/chart" Target="../charts/chart74.xml"/><Relationship Id="rId12" Type="http://schemas.openxmlformats.org/officeDocument/2006/relationships/slide" Target="slide40.xml"/><Relationship Id="rId17" Type="http://schemas.openxmlformats.org/officeDocument/2006/relationships/slide" Target="slide137.xml"/><Relationship Id="rId2" Type="http://schemas.openxmlformats.org/officeDocument/2006/relationships/notesSlide" Target="../notesSlides/notesSlide35.xml"/><Relationship Id="rId16" Type="http://schemas.openxmlformats.org/officeDocument/2006/relationships/slide" Target="slide81.xml"/><Relationship Id="rId20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73.xml"/><Relationship Id="rId11" Type="http://schemas.openxmlformats.org/officeDocument/2006/relationships/slide" Target="slide39.xml"/><Relationship Id="rId5" Type="http://schemas.openxmlformats.org/officeDocument/2006/relationships/image" Target="../media/image19.png"/><Relationship Id="rId15" Type="http://schemas.openxmlformats.org/officeDocument/2006/relationships/slide" Target="slide9.xml"/><Relationship Id="rId23" Type="http://schemas.openxmlformats.org/officeDocument/2006/relationships/slide" Target="slide42.xml"/><Relationship Id="rId10" Type="http://schemas.openxmlformats.org/officeDocument/2006/relationships/chart" Target="../charts/chart77.xml"/><Relationship Id="rId19" Type="http://schemas.openxmlformats.org/officeDocument/2006/relationships/slide" Target="slide3.xml"/><Relationship Id="rId4" Type="http://schemas.openxmlformats.org/officeDocument/2006/relationships/image" Target="../media/image11.png"/><Relationship Id="rId9" Type="http://schemas.openxmlformats.org/officeDocument/2006/relationships/chart" Target="../charts/chart76.xml"/><Relationship Id="rId14" Type="http://schemas.openxmlformats.org/officeDocument/2006/relationships/slide" Target="slide7.xml"/><Relationship Id="rId22" Type="http://schemas.openxmlformats.org/officeDocument/2006/relationships/image" Target="../media/image10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44.xml"/><Relationship Id="rId13" Type="http://schemas.openxmlformats.org/officeDocument/2006/relationships/slide" Target="slide137.xml"/><Relationship Id="rId18" Type="http://schemas.openxmlformats.org/officeDocument/2006/relationships/image" Target="../media/image10.jpeg"/><Relationship Id="rId3" Type="http://schemas.openxmlformats.org/officeDocument/2006/relationships/image" Target="../media/image11.png"/><Relationship Id="rId7" Type="http://schemas.openxmlformats.org/officeDocument/2006/relationships/slide" Target="slide43.xml"/><Relationship Id="rId12" Type="http://schemas.openxmlformats.org/officeDocument/2006/relationships/slide" Target="slide81.xml"/><Relationship Id="rId17" Type="http://schemas.openxmlformats.org/officeDocument/2006/relationships/slide" Target="slide158.xml"/><Relationship Id="rId2" Type="http://schemas.openxmlformats.org/officeDocument/2006/relationships/notesSlide" Target="../notesSlides/notesSlide36.xml"/><Relationship Id="rId16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42.xml"/><Relationship Id="rId11" Type="http://schemas.openxmlformats.org/officeDocument/2006/relationships/slide" Target="slide39.xml"/><Relationship Id="rId5" Type="http://schemas.openxmlformats.org/officeDocument/2006/relationships/image" Target="../media/image19.png"/><Relationship Id="rId15" Type="http://schemas.openxmlformats.org/officeDocument/2006/relationships/slide" Target="slide3.xml"/><Relationship Id="rId10" Type="http://schemas.openxmlformats.org/officeDocument/2006/relationships/slide" Target="slide9.xml"/><Relationship Id="rId19" Type="http://schemas.openxmlformats.org/officeDocument/2006/relationships/slide" Target="slide41.xml"/><Relationship Id="rId4" Type="http://schemas.openxmlformats.org/officeDocument/2006/relationships/chart" Target="../charts/chart78.xml"/><Relationship Id="rId9" Type="http://schemas.openxmlformats.org/officeDocument/2006/relationships/slide" Target="slide7.xml"/><Relationship Id="rId14" Type="http://schemas.openxmlformats.org/officeDocument/2006/relationships/slide" Target="slide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.xml"/><Relationship Id="rId3" Type="http://schemas.openxmlformats.org/officeDocument/2006/relationships/image" Target="../media/image11.png"/><Relationship Id="rId7" Type="http://schemas.openxmlformats.org/officeDocument/2006/relationships/slide" Target="slide44.xml"/><Relationship Id="rId12" Type="http://schemas.openxmlformats.org/officeDocument/2006/relationships/slide" Target="slide137.xml"/><Relationship Id="rId17" Type="http://schemas.openxmlformats.org/officeDocument/2006/relationships/image" Target="../media/image10.jpeg"/><Relationship Id="rId2" Type="http://schemas.openxmlformats.org/officeDocument/2006/relationships/notesSlide" Target="../notesSlides/notesSlide37.xml"/><Relationship Id="rId16" Type="http://schemas.openxmlformats.org/officeDocument/2006/relationships/slide" Target="slide15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43.xml"/><Relationship Id="rId11" Type="http://schemas.openxmlformats.org/officeDocument/2006/relationships/slide" Target="slide81.xml"/><Relationship Id="rId5" Type="http://schemas.openxmlformats.org/officeDocument/2006/relationships/slide" Target="slide42.xml"/><Relationship Id="rId15" Type="http://schemas.openxmlformats.org/officeDocument/2006/relationships/slide" Target="slide8.xml"/><Relationship Id="rId10" Type="http://schemas.openxmlformats.org/officeDocument/2006/relationships/slide" Target="slide39.xml"/><Relationship Id="rId4" Type="http://schemas.openxmlformats.org/officeDocument/2006/relationships/image" Target="../media/image19.png"/><Relationship Id="rId9" Type="http://schemas.openxmlformats.org/officeDocument/2006/relationships/slide" Target="slide9.xml"/><Relationship Id="rId14" Type="http://schemas.openxmlformats.org/officeDocument/2006/relationships/slide" Target="slide3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" Target="slide44.xml"/><Relationship Id="rId13" Type="http://schemas.openxmlformats.org/officeDocument/2006/relationships/slide" Target="slide137.xml"/><Relationship Id="rId18" Type="http://schemas.openxmlformats.org/officeDocument/2006/relationships/slide" Target="slide45.xml"/><Relationship Id="rId3" Type="http://schemas.openxmlformats.org/officeDocument/2006/relationships/slide" Target="slide2.xml"/><Relationship Id="rId7" Type="http://schemas.openxmlformats.org/officeDocument/2006/relationships/slide" Target="slide43.xml"/><Relationship Id="rId12" Type="http://schemas.openxmlformats.org/officeDocument/2006/relationships/slide" Target="slide81.xml"/><Relationship Id="rId17" Type="http://schemas.openxmlformats.org/officeDocument/2006/relationships/image" Target="../media/image10.jpeg"/><Relationship Id="rId2" Type="http://schemas.openxmlformats.org/officeDocument/2006/relationships/notesSlide" Target="../notesSlides/notesSlide38.xml"/><Relationship Id="rId16" Type="http://schemas.openxmlformats.org/officeDocument/2006/relationships/slide" Target="slide15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42.xml"/><Relationship Id="rId11" Type="http://schemas.openxmlformats.org/officeDocument/2006/relationships/slide" Target="slide39.xml"/><Relationship Id="rId5" Type="http://schemas.openxmlformats.org/officeDocument/2006/relationships/image" Target="../media/image19.png"/><Relationship Id="rId15" Type="http://schemas.openxmlformats.org/officeDocument/2006/relationships/slide" Target="slide8.xml"/><Relationship Id="rId10" Type="http://schemas.openxmlformats.org/officeDocument/2006/relationships/slide" Target="slide9.xml"/><Relationship Id="rId4" Type="http://schemas.openxmlformats.org/officeDocument/2006/relationships/image" Target="../media/image11.png"/><Relationship Id="rId9" Type="http://schemas.openxmlformats.org/officeDocument/2006/relationships/slide" Target="slide7.xml"/><Relationship Id="rId14" Type="http://schemas.openxmlformats.org/officeDocument/2006/relationships/slide" Target="slide3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49.xml"/><Relationship Id="rId13" Type="http://schemas.openxmlformats.org/officeDocument/2006/relationships/slide" Target="slide137.xml"/><Relationship Id="rId18" Type="http://schemas.openxmlformats.org/officeDocument/2006/relationships/slide" Target="slide158.xml"/><Relationship Id="rId3" Type="http://schemas.openxmlformats.org/officeDocument/2006/relationships/image" Target="../media/image11.png"/><Relationship Id="rId7" Type="http://schemas.openxmlformats.org/officeDocument/2006/relationships/slide" Target="slide47.xml"/><Relationship Id="rId12" Type="http://schemas.openxmlformats.org/officeDocument/2006/relationships/slide" Target="slide81.xml"/><Relationship Id="rId17" Type="http://schemas.openxmlformats.org/officeDocument/2006/relationships/slide" Target="slide8.xml"/><Relationship Id="rId2" Type="http://schemas.openxmlformats.org/officeDocument/2006/relationships/notesSlide" Target="../notesSlides/notesSlide39.xml"/><Relationship Id="rId16" Type="http://schemas.openxmlformats.org/officeDocument/2006/relationships/slide" Target="slide3.xml"/><Relationship Id="rId20" Type="http://schemas.openxmlformats.org/officeDocument/2006/relationships/slide" Target="slide44.xml"/><Relationship Id="rId1" Type="http://schemas.openxmlformats.org/officeDocument/2006/relationships/slideLayout" Target="../slideLayouts/slideLayout5.xml"/><Relationship Id="rId6" Type="http://schemas.openxmlformats.org/officeDocument/2006/relationships/slide" Target="slide45.xml"/><Relationship Id="rId11" Type="http://schemas.openxmlformats.org/officeDocument/2006/relationships/slide" Target="slide39.xml"/><Relationship Id="rId5" Type="http://schemas.openxmlformats.org/officeDocument/2006/relationships/image" Target="../media/image19.png"/><Relationship Id="rId15" Type="http://schemas.openxmlformats.org/officeDocument/2006/relationships/slide" Target="slide2.xml"/><Relationship Id="rId10" Type="http://schemas.openxmlformats.org/officeDocument/2006/relationships/slide" Target="slide9.xml"/><Relationship Id="rId19" Type="http://schemas.openxmlformats.org/officeDocument/2006/relationships/image" Target="../media/image10.jpeg"/><Relationship Id="rId4" Type="http://schemas.openxmlformats.org/officeDocument/2006/relationships/chart" Target="../charts/chart79.xml"/><Relationship Id="rId9" Type="http://schemas.openxmlformats.org/officeDocument/2006/relationships/slide" Target="slide7.xml"/><Relationship Id="rId14" Type="http://schemas.openxmlformats.org/officeDocument/2006/relationships/slide" Target="slide46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49.xml"/><Relationship Id="rId13" Type="http://schemas.openxmlformats.org/officeDocument/2006/relationships/slide" Target="slide137.xml"/><Relationship Id="rId18" Type="http://schemas.openxmlformats.org/officeDocument/2006/relationships/image" Target="../media/image10.jpeg"/><Relationship Id="rId3" Type="http://schemas.openxmlformats.org/officeDocument/2006/relationships/image" Target="../media/image11.png"/><Relationship Id="rId7" Type="http://schemas.openxmlformats.org/officeDocument/2006/relationships/slide" Target="slide47.xml"/><Relationship Id="rId12" Type="http://schemas.openxmlformats.org/officeDocument/2006/relationships/slide" Target="slide81.xml"/><Relationship Id="rId17" Type="http://schemas.openxmlformats.org/officeDocument/2006/relationships/slide" Target="slide158.xml"/><Relationship Id="rId2" Type="http://schemas.openxmlformats.org/officeDocument/2006/relationships/notesSlide" Target="../notesSlides/notesSlide40.xml"/><Relationship Id="rId16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45.xml"/><Relationship Id="rId11" Type="http://schemas.openxmlformats.org/officeDocument/2006/relationships/slide" Target="slide39.xml"/><Relationship Id="rId5" Type="http://schemas.openxmlformats.org/officeDocument/2006/relationships/image" Target="../media/image19.png"/><Relationship Id="rId15" Type="http://schemas.openxmlformats.org/officeDocument/2006/relationships/slide" Target="slide3.xml"/><Relationship Id="rId10" Type="http://schemas.openxmlformats.org/officeDocument/2006/relationships/slide" Target="slide9.xml"/><Relationship Id="rId4" Type="http://schemas.openxmlformats.org/officeDocument/2006/relationships/chart" Target="../charts/chart80.xml"/><Relationship Id="rId9" Type="http://schemas.openxmlformats.org/officeDocument/2006/relationships/slide" Target="slide7.xml"/><Relationship Id="rId14" Type="http://schemas.openxmlformats.org/officeDocument/2006/relationships/slide" Target="slide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83.xml"/><Relationship Id="rId13" Type="http://schemas.openxmlformats.org/officeDocument/2006/relationships/slide" Target="slide9.xml"/><Relationship Id="rId18" Type="http://schemas.openxmlformats.org/officeDocument/2006/relationships/slide" Target="slide2.xml"/><Relationship Id="rId3" Type="http://schemas.openxmlformats.org/officeDocument/2006/relationships/chart" Target="../charts/chart81.xml"/><Relationship Id="rId21" Type="http://schemas.openxmlformats.org/officeDocument/2006/relationships/slide" Target="slide158.xml"/><Relationship Id="rId7" Type="http://schemas.openxmlformats.org/officeDocument/2006/relationships/chart" Target="../charts/chart82.xml"/><Relationship Id="rId12" Type="http://schemas.openxmlformats.org/officeDocument/2006/relationships/slide" Target="slide7.xml"/><Relationship Id="rId17" Type="http://schemas.openxmlformats.org/officeDocument/2006/relationships/slide" Target="slide48.xml"/><Relationship Id="rId2" Type="http://schemas.openxmlformats.org/officeDocument/2006/relationships/notesSlide" Target="../notesSlides/notesSlide41.xml"/><Relationship Id="rId16" Type="http://schemas.openxmlformats.org/officeDocument/2006/relationships/slide" Target="slide137.xml"/><Relationship Id="rId20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11" Type="http://schemas.openxmlformats.org/officeDocument/2006/relationships/slide" Target="slide49.xml"/><Relationship Id="rId5" Type="http://schemas.openxmlformats.org/officeDocument/2006/relationships/image" Target="../media/image19.png"/><Relationship Id="rId15" Type="http://schemas.openxmlformats.org/officeDocument/2006/relationships/slide" Target="slide81.xml"/><Relationship Id="rId23" Type="http://schemas.openxmlformats.org/officeDocument/2006/relationships/slide" Target="slide46.xml"/><Relationship Id="rId10" Type="http://schemas.openxmlformats.org/officeDocument/2006/relationships/slide" Target="slide47.xml"/><Relationship Id="rId19" Type="http://schemas.openxmlformats.org/officeDocument/2006/relationships/slide" Target="slide3.xml"/><Relationship Id="rId4" Type="http://schemas.openxmlformats.org/officeDocument/2006/relationships/image" Target="../media/image11.png"/><Relationship Id="rId9" Type="http://schemas.openxmlformats.org/officeDocument/2006/relationships/slide" Target="slide45.xml"/><Relationship Id="rId14" Type="http://schemas.openxmlformats.org/officeDocument/2006/relationships/slide" Target="slide39.xml"/><Relationship Id="rId22" Type="http://schemas.openxmlformats.org/officeDocument/2006/relationships/image" Target="../media/image10.jpe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86.xml"/><Relationship Id="rId13" Type="http://schemas.openxmlformats.org/officeDocument/2006/relationships/slide" Target="slide49.xml"/><Relationship Id="rId18" Type="http://schemas.openxmlformats.org/officeDocument/2006/relationships/slide" Target="slide81.xml"/><Relationship Id="rId3" Type="http://schemas.openxmlformats.org/officeDocument/2006/relationships/chart" Target="../charts/chart84.xml"/><Relationship Id="rId21" Type="http://schemas.openxmlformats.org/officeDocument/2006/relationships/slide" Target="slide3.xml"/><Relationship Id="rId7" Type="http://schemas.openxmlformats.org/officeDocument/2006/relationships/chart" Target="../charts/chart85.xml"/><Relationship Id="rId12" Type="http://schemas.openxmlformats.org/officeDocument/2006/relationships/slide" Target="slide48.xml"/><Relationship Id="rId17" Type="http://schemas.openxmlformats.org/officeDocument/2006/relationships/slide" Target="slide39.xml"/><Relationship Id="rId2" Type="http://schemas.openxmlformats.org/officeDocument/2006/relationships/notesSlide" Target="../notesSlides/notesSlide42.xml"/><Relationship Id="rId16" Type="http://schemas.openxmlformats.org/officeDocument/2006/relationships/slide" Target="slide9.xml"/><Relationship Id="rId20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11" Type="http://schemas.openxmlformats.org/officeDocument/2006/relationships/slide" Target="slide47.xml"/><Relationship Id="rId24" Type="http://schemas.openxmlformats.org/officeDocument/2006/relationships/image" Target="../media/image10.jpeg"/><Relationship Id="rId5" Type="http://schemas.openxmlformats.org/officeDocument/2006/relationships/image" Target="../media/image19.png"/><Relationship Id="rId15" Type="http://schemas.openxmlformats.org/officeDocument/2006/relationships/slide" Target="slide7.xml"/><Relationship Id="rId23" Type="http://schemas.openxmlformats.org/officeDocument/2006/relationships/slide" Target="slide158.xml"/><Relationship Id="rId10" Type="http://schemas.openxmlformats.org/officeDocument/2006/relationships/slide" Target="slide46.xml"/><Relationship Id="rId19" Type="http://schemas.openxmlformats.org/officeDocument/2006/relationships/slide" Target="slide137.xml"/><Relationship Id="rId4" Type="http://schemas.openxmlformats.org/officeDocument/2006/relationships/image" Target="../media/image11.png"/><Relationship Id="rId9" Type="http://schemas.openxmlformats.org/officeDocument/2006/relationships/slide" Target="slide45.xml"/><Relationship Id="rId14" Type="http://schemas.openxmlformats.org/officeDocument/2006/relationships/slide" Target="slide50.xml"/><Relationship Id="rId22" Type="http://schemas.openxmlformats.org/officeDocument/2006/relationships/slide" Target="slide8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89.xml"/><Relationship Id="rId13" Type="http://schemas.openxmlformats.org/officeDocument/2006/relationships/slide" Target="slide9.xml"/><Relationship Id="rId18" Type="http://schemas.openxmlformats.org/officeDocument/2006/relationships/slide" Target="slide2.xml"/><Relationship Id="rId3" Type="http://schemas.openxmlformats.org/officeDocument/2006/relationships/chart" Target="../charts/chart87.xml"/><Relationship Id="rId21" Type="http://schemas.openxmlformats.org/officeDocument/2006/relationships/slide" Target="slide158.xml"/><Relationship Id="rId7" Type="http://schemas.openxmlformats.org/officeDocument/2006/relationships/chart" Target="../charts/chart88.xml"/><Relationship Id="rId12" Type="http://schemas.openxmlformats.org/officeDocument/2006/relationships/slide" Target="slide7.xml"/><Relationship Id="rId17" Type="http://schemas.openxmlformats.org/officeDocument/2006/relationships/slide" Target="slide50.xml"/><Relationship Id="rId2" Type="http://schemas.openxmlformats.org/officeDocument/2006/relationships/notesSlide" Target="../notesSlides/notesSlide43.xml"/><Relationship Id="rId16" Type="http://schemas.openxmlformats.org/officeDocument/2006/relationships/slide" Target="slide137.xml"/><Relationship Id="rId20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11" Type="http://schemas.openxmlformats.org/officeDocument/2006/relationships/slide" Target="slide49.xml"/><Relationship Id="rId5" Type="http://schemas.openxmlformats.org/officeDocument/2006/relationships/image" Target="../media/image19.png"/><Relationship Id="rId15" Type="http://schemas.openxmlformats.org/officeDocument/2006/relationships/slide" Target="slide81.xml"/><Relationship Id="rId23" Type="http://schemas.openxmlformats.org/officeDocument/2006/relationships/slide" Target="slide48.xml"/><Relationship Id="rId10" Type="http://schemas.openxmlformats.org/officeDocument/2006/relationships/slide" Target="slide47.xml"/><Relationship Id="rId19" Type="http://schemas.openxmlformats.org/officeDocument/2006/relationships/slide" Target="slide3.xml"/><Relationship Id="rId4" Type="http://schemas.openxmlformats.org/officeDocument/2006/relationships/image" Target="../media/image11.png"/><Relationship Id="rId9" Type="http://schemas.openxmlformats.org/officeDocument/2006/relationships/slide" Target="slide45.xml"/><Relationship Id="rId14" Type="http://schemas.openxmlformats.org/officeDocument/2006/relationships/slide" Target="slide39.xml"/><Relationship Id="rId22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hyperlink" Target="../1217-1-Cuestionario%20Ciudadanos%20V2.0_17102014_FV.pdf" TargetMode="External"/><Relationship Id="rId3" Type="http://schemas.openxmlformats.org/officeDocument/2006/relationships/slide" Target="slide5.xml"/><Relationship Id="rId7" Type="http://schemas.openxmlformats.org/officeDocument/2006/relationships/image" Target="../media/image15.png"/><Relationship Id="rId12" Type="http://schemas.openxmlformats.org/officeDocument/2006/relationships/image" Target="../media/image1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hyperlink" Target="../Cobertura%20geografica.pdf" TargetMode="External"/><Relationship Id="rId5" Type="http://schemas.openxmlformats.org/officeDocument/2006/relationships/slide" Target="slide158.xml"/><Relationship Id="rId10" Type="http://schemas.openxmlformats.org/officeDocument/2006/relationships/slide" Target="slide4.xml"/><Relationship Id="rId4" Type="http://schemas.openxmlformats.org/officeDocument/2006/relationships/slide" Target="slide6.xml"/><Relationship Id="rId9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2.xml"/><Relationship Id="rId13" Type="http://schemas.openxmlformats.org/officeDocument/2006/relationships/slide" Target="slide49.xml"/><Relationship Id="rId18" Type="http://schemas.openxmlformats.org/officeDocument/2006/relationships/slide" Target="slide81.xml"/><Relationship Id="rId3" Type="http://schemas.openxmlformats.org/officeDocument/2006/relationships/chart" Target="../charts/chart90.xml"/><Relationship Id="rId21" Type="http://schemas.openxmlformats.org/officeDocument/2006/relationships/slide" Target="slide3.xml"/><Relationship Id="rId7" Type="http://schemas.openxmlformats.org/officeDocument/2006/relationships/chart" Target="../charts/chart91.xml"/><Relationship Id="rId12" Type="http://schemas.openxmlformats.org/officeDocument/2006/relationships/slide" Target="slide48.xml"/><Relationship Id="rId17" Type="http://schemas.openxmlformats.org/officeDocument/2006/relationships/slide" Target="slide39.xml"/><Relationship Id="rId25" Type="http://schemas.openxmlformats.org/officeDocument/2006/relationships/slide" Target="slide51.xml"/><Relationship Id="rId2" Type="http://schemas.openxmlformats.org/officeDocument/2006/relationships/notesSlide" Target="../notesSlides/notesSlide44.xml"/><Relationship Id="rId16" Type="http://schemas.openxmlformats.org/officeDocument/2006/relationships/slide" Target="slide9.xml"/><Relationship Id="rId20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11" Type="http://schemas.openxmlformats.org/officeDocument/2006/relationships/slide" Target="slide47.xml"/><Relationship Id="rId24" Type="http://schemas.openxmlformats.org/officeDocument/2006/relationships/image" Target="../media/image10.jpeg"/><Relationship Id="rId5" Type="http://schemas.openxmlformats.org/officeDocument/2006/relationships/image" Target="../media/image19.png"/><Relationship Id="rId15" Type="http://schemas.openxmlformats.org/officeDocument/2006/relationships/slide" Target="slide7.xml"/><Relationship Id="rId23" Type="http://schemas.openxmlformats.org/officeDocument/2006/relationships/slide" Target="slide158.xml"/><Relationship Id="rId10" Type="http://schemas.openxmlformats.org/officeDocument/2006/relationships/slide" Target="slide46.xml"/><Relationship Id="rId19" Type="http://schemas.openxmlformats.org/officeDocument/2006/relationships/slide" Target="slide137.xml"/><Relationship Id="rId4" Type="http://schemas.openxmlformats.org/officeDocument/2006/relationships/image" Target="../media/image11.png"/><Relationship Id="rId9" Type="http://schemas.openxmlformats.org/officeDocument/2006/relationships/slide" Target="slide45.xml"/><Relationship Id="rId14" Type="http://schemas.openxmlformats.org/officeDocument/2006/relationships/slide" Target="slide50.xml"/><Relationship Id="rId22" Type="http://schemas.openxmlformats.org/officeDocument/2006/relationships/slide" Target="slide8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13" Type="http://schemas.openxmlformats.org/officeDocument/2006/relationships/slide" Target="slide81.xml"/><Relationship Id="rId18" Type="http://schemas.openxmlformats.org/officeDocument/2006/relationships/slide" Target="slide158.xml"/><Relationship Id="rId3" Type="http://schemas.openxmlformats.org/officeDocument/2006/relationships/chart" Target="../charts/chart93.xml"/><Relationship Id="rId7" Type="http://schemas.openxmlformats.org/officeDocument/2006/relationships/slide" Target="slide51.xml"/><Relationship Id="rId12" Type="http://schemas.openxmlformats.org/officeDocument/2006/relationships/slide" Target="slide39.xml"/><Relationship Id="rId17" Type="http://schemas.openxmlformats.org/officeDocument/2006/relationships/slide" Target="slide8.xml"/><Relationship Id="rId2" Type="http://schemas.openxmlformats.org/officeDocument/2006/relationships/notesSlide" Target="../notesSlides/notesSlide45.xml"/><Relationship Id="rId16" Type="http://schemas.openxmlformats.org/officeDocument/2006/relationships/slide" Target="slide3.xml"/><Relationship Id="rId20" Type="http://schemas.openxmlformats.org/officeDocument/2006/relationships/slide" Target="slide5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11" Type="http://schemas.openxmlformats.org/officeDocument/2006/relationships/slide" Target="slide9.xml"/><Relationship Id="rId5" Type="http://schemas.openxmlformats.org/officeDocument/2006/relationships/chart" Target="../charts/chart94.xml"/><Relationship Id="rId15" Type="http://schemas.openxmlformats.org/officeDocument/2006/relationships/slide" Target="slide2.xml"/><Relationship Id="rId10" Type="http://schemas.openxmlformats.org/officeDocument/2006/relationships/slide" Target="slide7.xml"/><Relationship Id="rId19" Type="http://schemas.openxmlformats.org/officeDocument/2006/relationships/image" Target="../media/image10.jpeg"/><Relationship Id="rId4" Type="http://schemas.openxmlformats.org/officeDocument/2006/relationships/image" Target="../media/image11.png"/><Relationship Id="rId9" Type="http://schemas.openxmlformats.org/officeDocument/2006/relationships/slide" Target="slide53.xml"/><Relationship Id="rId14" Type="http://schemas.openxmlformats.org/officeDocument/2006/relationships/slide" Target="slide137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00.xml"/><Relationship Id="rId13" Type="http://schemas.openxmlformats.org/officeDocument/2006/relationships/slide" Target="slide53.xml"/><Relationship Id="rId18" Type="http://schemas.openxmlformats.org/officeDocument/2006/relationships/slide" Target="slide137.xml"/><Relationship Id="rId3" Type="http://schemas.openxmlformats.org/officeDocument/2006/relationships/chart" Target="../charts/chart95.xml"/><Relationship Id="rId21" Type="http://schemas.openxmlformats.org/officeDocument/2006/relationships/slide" Target="slide8.xml"/><Relationship Id="rId7" Type="http://schemas.openxmlformats.org/officeDocument/2006/relationships/chart" Target="../charts/chart99.xml"/><Relationship Id="rId12" Type="http://schemas.openxmlformats.org/officeDocument/2006/relationships/slide" Target="slide52.xml"/><Relationship Id="rId17" Type="http://schemas.openxmlformats.org/officeDocument/2006/relationships/slide" Target="slide81.xml"/><Relationship Id="rId2" Type="http://schemas.openxmlformats.org/officeDocument/2006/relationships/notesSlide" Target="../notesSlides/notesSlide46.xml"/><Relationship Id="rId16" Type="http://schemas.openxmlformats.org/officeDocument/2006/relationships/slide" Target="slide39.xml"/><Relationship Id="rId20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98.xml"/><Relationship Id="rId11" Type="http://schemas.openxmlformats.org/officeDocument/2006/relationships/slide" Target="slide51.xml"/><Relationship Id="rId5" Type="http://schemas.openxmlformats.org/officeDocument/2006/relationships/chart" Target="../charts/chart97.xml"/><Relationship Id="rId15" Type="http://schemas.openxmlformats.org/officeDocument/2006/relationships/slide" Target="slide9.xml"/><Relationship Id="rId23" Type="http://schemas.openxmlformats.org/officeDocument/2006/relationships/image" Target="../media/image10.jpeg"/><Relationship Id="rId10" Type="http://schemas.openxmlformats.org/officeDocument/2006/relationships/image" Target="../media/image19.png"/><Relationship Id="rId19" Type="http://schemas.openxmlformats.org/officeDocument/2006/relationships/slide" Target="slide2.xml"/><Relationship Id="rId4" Type="http://schemas.openxmlformats.org/officeDocument/2006/relationships/chart" Target="../charts/chart96.xml"/><Relationship Id="rId9" Type="http://schemas.openxmlformats.org/officeDocument/2006/relationships/image" Target="../media/image11.png"/><Relationship Id="rId14" Type="http://schemas.openxmlformats.org/officeDocument/2006/relationships/slide" Target="slide7.xml"/><Relationship Id="rId22" Type="http://schemas.openxmlformats.org/officeDocument/2006/relationships/slide" Target="slide158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04.xml"/><Relationship Id="rId13" Type="http://schemas.openxmlformats.org/officeDocument/2006/relationships/slide" Target="slide53.xml"/><Relationship Id="rId18" Type="http://schemas.openxmlformats.org/officeDocument/2006/relationships/slide" Target="slide137.xml"/><Relationship Id="rId3" Type="http://schemas.openxmlformats.org/officeDocument/2006/relationships/chart" Target="../charts/chart101.xml"/><Relationship Id="rId21" Type="http://schemas.openxmlformats.org/officeDocument/2006/relationships/slide" Target="slide8.xml"/><Relationship Id="rId7" Type="http://schemas.openxmlformats.org/officeDocument/2006/relationships/image" Target="../media/image19.png"/><Relationship Id="rId12" Type="http://schemas.openxmlformats.org/officeDocument/2006/relationships/slide" Target="slide52.xml"/><Relationship Id="rId17" Type="http://schemas.openxmlformats.org/officeDocument/2006/relationships/slide" Target="slide81.xml"/><Relationship Id="rId2" Type="http://schemas.openxmlformats.org/officeDocument/2006/relationships/notesSlide" Target="../notesSlides/notesSlide47.xml"/><Relationship Id="rId16" Type="http://schemas.openxmlformats.org/officeDocument/2006/relationships/slide" Target="slide39.xml"/><Relationship Id="rId20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slide" Target="slide51.xml"/><Relationship Id="rId24" Type="http://schemas.openxmlformats.org/officeDocument/2006/relationships/slide" Target="slide54.xml"/><Relationship Id="rId5" Type="http://schemas.openxmlformats.org/officeDocument/2006/relationships/chart" Target="../charts/chart103.xml"/><Relationship Id="rId15" Type="http://schemas.openxmlformats.org/officeDocument/2006/relationships/slide" Target="slide9.xml"/><Relationship Id="rId23" Type="http://schemas.openxmlformats.org/officeDocument/2006/relationships/image" Target="../media/image10.jpeg"/><Relationship Id="rId10" Type="http://schemas.openxmlformats.org/officeDocument/2006/relationships/chart" Target="../charts/chart106.xml"/><Relationship Id="rId19" Type="http://schemas.openxmlformats.org/officeDocument/2006/relationships/slide" Target="slide2.xml"/><Relationship Id="rId4" Type="http://schemas.openxmlformats.org/officeDocument/2006/relationships/chart" Target="../charts/chart102.xml"/><Relationship Id="rId9" Type="http://schemas.openxmlformats.org/officeDocument/2006/relationships/chart" Target="../charts/chart105.xml"/><Relationship Id="rId14" Type="http://schemas.openxmlformats.org/officeDocument/2006/relationships/slide" Target="slide7.xml"/><Relationship Id="rId22" Type="http://schemas.openxmlformats.org/officeDocument/2006/relationships/slide" Target="slide158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07.xml"/><Relationship Id="rId13" Type="http://schemas.openxmlformats.org/officeDocument/2006/relationships/slide" Target="slide7.xml"/><Relationship Id="rId18" Type="http://schemas.openxmlformats.org/officeDocument/2006/relationships/slide" Target="slide158.xml"/><Relationship Id="rId3" Type="http://schemas.openxmlformats.org/officeDocument/2006/relationships/slide" Target="slide2.xml"/><Relationship Id="rId7" Type="http://schemas.openxmlformats.org/officeDocument/2006/relationships/slide" Target="slide6.xml"/><Relationship Id="rId12" Type="http://schemas.openxmlformats.org/officeDocument/2006/relationships/slide" Target="slide56.xml"/><Relationship Id="rId17" Type="http://schemas.openxmlformats.org/officeDocument/2006/relationships/slide" Target="slide137.xml"/><Relationship Id="rId2" Type="http://schemas.openxmlformats.org/officeDocument/2006/relationships/notesSlide" Target="../notesSlides/notesSlide48.xml"/><Relationship Id="rId16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slide" Target="slide55.xml"/><Relationship Id="rId5" Type="http://schemas.openxmlformats.org/officeDocument/2006/relationships/image" Target="../media/image10.jpeg"/><Relationship Id="rId15" Type="http://schemas.openxmlformats.org/officeDocument/2006/relationships/slide" Target="slide39.xml"/><Relationship Id="rId10" Type="http://schemas.openxmlformats.org/officeDocument/2006/relationships/slide" Target="slide54.xml"/><Relationship Id="rId19" Type="http://schemas.openxmlformats.org/officeDocument/2006/relationships/slide" Target="slide53.xml"/><Relationship Id="rId4" Type="http://schemas.openxmlformats.org/officeDocument/2006/relationships/slide" Target="slide3.xml"/><Relationship Id="rId9" Type="http://schemas.openxmlformats.org/officeDocument/2006/relationships/image" Target="../media/image19.png"/><Relationship Id="rId14" Type="http://schemas.openxmlformats.org/officeDocument/2006/relationships/slide" Target="slide9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slide" Target="slide54.xml"/><Relationship Id="rId18" Type="http://schemas.openxmlformats.org/officeDocument/2006/relationships/slide" Target="slide39.xml"/><Relationship Id="rId3" Type="http://schemas.openxmlformats.org/officeDocument/2006/relationships/chart" Target="../charts/chart108.xml"/><Relationship Id="rId21" Type="http://schemas.openxmlformats.org/officeDocument/2006/relationships/slide" Target="slide158.xml"/><Relationship Id="rId7" Type="http://schemas.openxmlformats.org/officeDocument/2006/relationships/slide" Target="slide3.xml"/><Relationship Id="rId12" Type="http://schemas.openxmlformats.org/officeDocument/2006/relationships/chart" Target="../charts/chart110.xml"/><Relationship Id="rId17" Type="http://schemas.openxmlformats.org/officeDocument/2006/relationships/slide" Target="slide9.xml"/><Relationship Id="rId2" Type="http://schemas.openxmlformats.org/officeDocument/2006/relationships/notesSlide" Target="../notesSlides/notesSlide49.xml"/><Relationship Id="rId16" Type="http://schemas.openxmlformats.org/officeDocument/2006/relationships/slide" Target="slide7.xml"/><Relationship Id="rId20" Type="http://schemas.openxmlformats.org/officeDocument/2006/relationships/slide" Target="slide13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.xml"/><Relationship Id="rId11" Type="http://schemas.openxmlformats.org/officeDocument/2006/relationships/image" Target="../media/image19.png"/><Relationship Id="rId5" Type="http://schemas.openxmlformats.org/officeDocument/2006/relationships/chart" Target="../charts/chart109.xml"/><Relationship Id="rId15" Type="http://schemas.openxmlformats.org/officeDocument/2006/relationships/slide" Target="slide56.xml"/><Relationship Id="rId10" Type="http://schemas.openxmlformats.org/officeDocument/2006/relationships/slide" Target="slide8.xml"/><Relationship Id="rId19" Type="http://schemas.openxmlformats.org/officeDocument/2006/relationships/slide" Target="slide81.xml"/><Relationship Id="rId4" Type="http://schemas.openxmlformats.org/officeDocument/2006/relationships/image" Target="../media/image26.png"/><Relationship Id="rId9" Type="http://schemas.openxmlformats.org/officeDocument/2006/relationships/image" Target="../media/image11.png"/><Relationship Id="rId14" Type="http://schemas.openxmlformats.org/officeDocument/2006/relationships/slide" Target="slide55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slide" Target="slide54.xml"/><Relationship Id="rId18" Type="http://schemas.openxmlformats.org/officeDocument/2006/relationships/slide" Target="slide39.xml"/><Relationship Id="rId3" Type="http://schemas.openxmlformats.org/officeDocument/2006/relationships/chart" Target="../charts/chart111.xml"/><Relationship Id="rId21" Type="http://schemas.openxmlformats.org/officeDocument/2006/relationships/slide" Target="slide158.xml"/><Relationship Id="rId7" Type="http://schemas.openxmlformats.org/officeDocument/2006/relationships/slide" Target="slide3.xml"/><Relationship Id="rId12" Type="http://schemas.openxmlformats.org/officeDocument/2006/relationships/chart" Target="../charts/chart113.xml"/><Relationship Id="rId17" Type="http://schemas.openxmlformats.org/officeDocument/2006/relationships/slide" Target="slide9.xml"/><Relationship Id="rId2" Type="http://schemas.openxmlformats.org/officeDocument/2006/relationships/notesSlide" Target="../notesSlides/notesSlide50.xml"/><Relationship Id="rId16" Type="http://schemas.openxmlformats.org/officeDocument/2006/relationships/slide" Target="slide7.xml"/><Relationship Id="rId20" Type="http://schemas.openxmlformats.org/officeDocument/2006/relationships/slide" Target="slide13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.xml"/><Relationship Id="rId11" Type="http://schemas.openxmlformats.org/officeDocument/2006/relationships/image" Target="../media/image19.png"/><Relationship Id="rId5" Type="http://schemas.openxmlformats.org/officeDocument/2006/relationships/chart" Target="../charts/chart112.xml"/><Relationship Id="rId15" Type="http://schemas.openxmlformats.org/officeDocument/2006/relationships/slide" Target="slide56.xml"/><Relationship Id="rId10" Type="http://schemas.openxmlformats.org/officeDocument/2006/relationships/slide" Target="slide8.xml"/><Relationship Id="rId19" Type="http://schemas.openxmlformats.org/officeDocument/2006/relationships/slide" Target="slide81.xml"/><Relationship Id="rId4" Type="http://schemas.openxmlformats.org/officeDocument/2006/relationships/image" Target="../media/image26.png"/><Relationship Id="rId9" Type="http://schemas.openxmlformats.org/officeDocument/2006/relationships/image" Target="../media/image11.png"/><Relationship Id="rId14" Type="http://schemas.openxmlformats.org/officeDocument/2006/relationships/slide" Target="slide55.xml"/><Relationship Id="rId22" Type="http://schemas.openxmlformats.org/officeDocument/2006/relationships/slide" Target="slide57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14.xml"/><Relationship Id="rId13" Type="http://schemas.openxmlformats.org/officeDocument/2006/relationships/slide" Target="slide7.xml"/><Relationship Id="rId18" Type="http://schemas.openxmlformats.org/officeDocument/2006/relationships/slide" Target="slide158.xml"/><Relationship Id="rId3" Type="http://schemas.openxmlformats.org/officeDocument/2006/relationships/slide" Target="slide2.xml"/><Relationship Id="rId7" Type="http://schemas.openxmlformats.org/officeDocument/2006/relationships/slide" Target="slide6.xml"/><Relationship Id="rId12" Type="http://schemas.openxmlformats.org/officeDocument/2006/relationships/slide" Target="slide59.xml"/><Relationship Id="rId17" Type="http://schemas.openxmlformats.org/officeDocument/2006/relationships/slide" Target="slide137.xml"/><Relationship Id="rId2" Type="http://schemas.openxmlformats.org/officeDocument/2006/relationships/notesSlide" Target="../notesSlides/notesSlide51.xml"/><Relationship Id="rId16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slide" Target="slide58.xml"/><Relationship Id="rId5" Type="http://schemas.openxmlformats.org/officeDocument/2006/relationships/image" Target="../media/image10.jpeg"/><Relationship Id="rId15" Type="http://schemas.openxmlformats.org/officeDocument/2006/relationships/slide" Target="slide39.xml"/><Relationship Id="rId10" Type="http://schemas.openxmlformats.org/officeDocument/2006/relationships/slide" Target="slide57.xml"/><Relationship Id="rId19" Type="http://schemas.openxmlformats.org/officeDocument/2006/relationships/slide" Target="slide56.xml"/><Relationship Id="rId4" Type="http://schemas.openxmlformats.org/officeDocument/2006/relationships/slide" Target="slide3.xml"/><Relationship Id="rId9" Type="http://schemas.openxmlformats.org/officeDocument/2006/relationships/image" Target="../media/image19.png"/><Relationship Id="rId14" Type="http://schemas.openxmlformats.org/officeDocument/2006/relationships/slide" Target="slide9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slide" Target="slide7.xml"/><Relationship Id="rId18" Type="http://schemas.openxmlformats.org/officeDocument/2006/relationships/slide" Target="slide57.xml"/><Relationship Id="rId3" Type="http://schemas.openxmlformats.org/officeDocument/2006/relationships/chart" Target="../charts/chart115.xml"/><Relationship Id="rId21" Type="http://schemas.openxmlformats.org/officeDocument/2006/relationships/slide" Target="slide158.xml"/><Relationship Id="rId7" Type="http://schemas.openxmlformats.org/officeDocument/2006/relationships/slide" Target="slide3.xml"/><Relationship Id="rId12" Type="http://schemas.openxmlformats.org/officeDocument/2006/relationships/chart" Target="../charts/chart117.xml"/><Relationship Id="rId17" Type="http://schemas.openxmlformats.org/officeDocument/2006/relationships/slide" Target="slide137.xml"/><Relationship Id="rId2" Type="http://schemas.openxmlformats.org/officeDocument/2006/relationships/notesSlide" Target="../notesSlides/notesSlide52.xml"/><Relationship Id="rId16" Type="http://schemas.openxmlformats.org/officeDocument/2006/relationships/slide" Target="slide81.xml"/><Relationship Id="rId20" Type="http://schemas.openxmlformats.org/officeDocument/2006/relationships/slide" Target="slide59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.xml"/><Relationship Id="rId11" Type="http://schemas.openxmlformats.org/officeDocument/2006/relationships/image" Target="../media/image19.png"/><Relationship Id="rId5" Type="http://schemas.openxmlformats.org/officeDocument/2006/relationships/chart" Target="../charts/chart116.xml"/><Relationship Id="rId15" Type="http://schemas.openxmlformats.org/officeDocument/2006/relationships/slide" Target="slide39.xml"/><Relationship Id="rId10" Type="http://schemas.openxmlformats.org/officeDocument/2006/relationships/slide" Target="slide8.xml"/><Relationship Id="rId19" Type="http://schemas.openxmlformats.org/officeDocument/2006/relationships/slide" Target="slide58.xml"/><Relationship Id="rId4" Type="http://schemas.openxmlformats.org/officeDocument/2006/relationships/image" Target="../media/image26.png"/><Relationship Id="rId9" Type="http://schemas.openxmlformats.org/officeDocument/2006/relationships/image" Target="../media/image11.png"/><Relationship Id="rId14" Type="http://schemas.openxmlformats.org/officeDocument/2006/relationships/slide" Target="slide9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slide" Target="slide57.xml"/><Relationship Id="rId18" Type="http://schemas.openxmlformats.org/officeDocument/2006/relationships/slide" Target="slide39.xml"/><Relationship Id="rId3" Type="http://schemas.openxmlformats.org/officeDocument/2006/relationships/chart" Target="../charts/chart118.xml"/><Relationship Id="rId21" Type="http://schemas.openxmlformats.org/officeDocument/2006/relationships/slide" Target="slide158.xml"/><Relationship Id="rId7" Type="http://schemas.openxmlformats.org/officeDocument/2006/relationships/slide" Target="slide3.xml"/><Relationship Id="rId12" Type="http://schemas.openxmlformats.org/officeDocument/2006/relationships/chart" Target="../charts/chart120.xml"/><Relationship Id="rId17" Type="http://schemas.openxmlformats.org/officeDocument/2006/relationships/slide" Target="slide9.xml"/><Relationship Id="rId2" Type="http://schemas.openxmlformats.org/officeDocument/2006/relationships/notesSlide" Target="../notesSlides/notesSlide53.xml"/><Relationship Id="rId16" Type="http://schemas.openxmlformats.org/officeDocument/2006/relationships/slide" Target="slide7.xml"/><Relationship Id="rId20" Type="http://schemas.openxmlformats.org/officeDocument/2006/relationships/slide" Target="slide13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.xml"/><Relationship Id="rId11" Type="http://schemas.openxmlformats.org/officeDocument/2006/relationships/image" Target="../media/image19.png"/><Relationship Id="rId5" Type="http://schemas.openxmlformats.org/officeDocument/2006/relationships/chart" Target="../charts/chart119.xml"/><Relationship Id="rId15" Type="http://schemas.openxmlformats.org/officeDocument/2006/relationships/slide" Target="slide59.xml"/><Relationship Id="rId10" Type="http://schemas.openxmlformats.org/officeDocument/2006/relationships/slide" Target="slide8.xml"/><Relationship Id="rId19" Type="http://schemas.openxmlformats.org/officeDocument/2006/relationships/slide" Target="slide81.xml"/><Relationship Id="rId4" Type="http://schemas.openxmlformats.org/officeDocument/2006/relationships/image" Target="../media/image26.png"/><Relationship Id="rId9" Type="http://schemas.openxmlformats.org/officeDocument/2006/relationships/image" Target="../media/image11.png"/><Relationship Id="rId14" Type="http://schemas.openxmlformats.org/officeDocument/2006/relationships/slide" Target="slide58.xml"/><Relationship Id="rId22" Type="http://schemas.openxmlformats.org/officeDocument/2006/relationships/slide" Target="slide6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18.png"/><Relationship Id="rId7" Type="http://schemas.openxmlformats.org/officeDocument/2006/relationships/slide" Target="slide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eg"/><Relationship Id="rId5" Type="http://schemas.openxmlformats.org/officeDocument/2006/relationships/image" Target="../media/image16.jpeg"/><Relationship Id="rId10" Type="http://schemas.openxmlformats.org/officeDocument/2006/relationships/slide" Target="slide6.xml"/><Relationship Id="rId4" Type="http://schemas.openxmlformats.org/officeDocument/2006/relationships/slide" Target="slide7.xml"/><Relationship Id="rId9" Type="http://schemas.openxmlformats.org/officeDocument/2006/relationships/slide" Target="slide158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59.xml"/><Relationship Id="rId3" Type="http://schemas.openxmlformats.org/officeDocument/2006/relationships/slide" Target="slide2.xml"/><Relationship Id="rId7" Type="http://schemas.openxmlformats.org/officeDocument/2006/relationships/slide" Target="slide6.xml"/><Relationship Id="rId12" Type="http://schemas.openxmlformats.org/officeDocument/2006/relationships/slide" Target="slide39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slide" Target="slide9.xml"/><Relationship Id="rId5" Type="http://schemas.openxmlformats.org/officeDocument/2006/relationships/image" Target="../media/image10.jpeg"/><Relationship Id="rId10" Type="http://schemas.openxmlformats.org/officeDocument/2006/relationships/slide" Target="slide7.xml"/><Relationship Id="rId4" Type="http://schemas.openxmlformats.org/officeDocument/2006/relationships/slide" Target="slide3.xml"/><Relationship Id="rId9" Type="http://schemas.openxmlformats.org/officeDocument/2006/relationships/chart" Target="../charts/chart121.xml"/><Relationship Id="rId14" Type="http://schemas.openxmlformats.org/officeDocument/2006/relationships/slide" Target="slide61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64.xml"/><Relationship Id="rId18" Type="http://schemas.openxmlformats.org/officeDocument/2006/relationships/slide" Target="slide137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62.xml"/><Relationship Id="rId17" Type="http://schemas.openxmlformats.org/officeDocument/2006/relationships/slide" Target="slide81.xml"/><Relationship Id="rId2" Type="http://schemas.openxmlformats.org/officeDocument/2006/relationships/notesSlide" Target="../notesSlides/notesSlide55.xml"/><Relationship Id="rId16" Type="http://schemas.openxmlformats.org/officeDocument/2006/relationships/slide" Target="slide3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60.xml"/><Relationship Id="rId5" Type="http://schemas.openxmlformats.org/officeDocument/2006/relationships/slide" Target="slide158.xml"/><Relationship Id="rId15" Type="http://schemas.openxmlformats.org/officeDocument/2006/relationships/slide" Target="slide9.xml"/><Relationship Id="rId10" Type="http://schemas.openxmlformats.org/officeDocument/2006/relationships/chart" Target="../charts/chart122.xml"/><Relationship Id="rId4" Type="http://schemas.openxmlformats.org/officeDocument/2006/relationships/slide" Target="slide3.xml"/><Relationship Id="rId9" Type="http://schemas.openxmlformats.org/officeDocument/2006/relationships/image" Target="../media/image19.png"/><Relationship Id="rId14" Type="http://schemas.openxmlformats.org/officeDocument/2006/relationships/slide" Target="slide7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hyperlink" Target="http://www.urnadecristal.gov.co/" TargetMode="External"/><Relationship Id="rId18" Type="http://schemas.openxmlformats.org/officeDocument/2006/relationships/slide" Target="slide9.xml"/><Relationship Id="rId3" Type="http://schemas.openxmlformats.org/officeDocument/2006/relationships/chart" Target="../charts/chart123.xml"/><Relationship Id="rId21" Type="http://schemas.openxmlformats.org/officeDocument/2006/relationships/slide" Target="slide137.xml"/><Relationship Id="rId7" Type="http://schemas.openxmlformats.org/officeDocument/2006/relationships/slide" Target="slide158.xml"/><Relationship Id="rId12" Type="http://schemas.openxmlformats.org/officeDocument/2006/relationships/chart" Target="../charts/chart125.xml"/><Relationship Id="rId17" Type="http://schemas.openxmlformats.org/officeDocument/2006/relationships/slide" Target="slide7.xml"/><Relationship Id="rId2" Type="http://schemas.openxmlformats.org/officeDocument/2006/relationships/notesSlide" Target="../notesSlides/notesSlide56.xml"/><Relationship Id="rId16" Type="http://schemas.openxmlformats.org/officeDocument/2006/relationships/slide" Target="slide64.xml"/><Relationship Id="rId20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3.xml"/><Relationship Id="rId11" Type="http://schemas.openxmlformats.org/officeDocument/2006/relationships/image" Target="../media/image19.png"/><Relationship Id="rId5" Type="http://schemas.openxmlformats.org/officeDocument/2006/relationships/slide" Target="slide2.xml"/><Relationship Id="rId15" Type="http://schemas.openxmlformats.org/officeDocument/2006/relationships/slide" Target="slide62.xml"/><Relationship Id="rId23" Type="http://schemas.openxmlformats.org/officeDocument/2006/relationships/slide" Target="slide63.xml"/><Relationship Id="rId10" Type="http://schemas.openxmlformats.org/officeDocument/2006/relationships/slide" Target="slide6.xml"/><Relationship Id="rId19" Type="http://schemas.openxmlformats.org/officeDocument/2006/relationships/slide" Target="slide39.xml"/><Relationship Id="rId4" Type="http://schemas.openxmlformats.org/officeDocument/2006/relationships/chart" Target="../charts/chart124.xml"/><Relationship Id="rId9" Type="http://schemas.openxmlformats.org/officeDocument/2006/relationships/image" Target="../media/image11.png"/><Relationship Id="rId14" Type="http://schemas.openxmlformats.org/officeDocument/2006/relationships/slide" Target="slide60.xml"/><Relationship Id="rId22" Type="http://schemas.openxmlformats.org/officeDocument/2006/relationships/slide" Target="slide61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slide" Target="slide9.xml"/><Relationship Id="rId3" Type="http://schemas.openxmlformats.org/officeDocument/2006/relationships/chart" Target="../charts/chart126.xml"/><Relationship Id="rId7" Type="http://schemas.openxmlformats.org/officeDocument/2006/relationships/image" Target="../media/image10.jpeg"/><Relationship Id="rId12" Type="http://schemas.openxmlformats.org/officeDocument/2006/relationships/slide" Target="slide7.xml"/><Relationship Id="rId2" Type="http://schemas.openxmlformats.org/officeDocument/2006/relationships/notesSlide" Target="../notesSlides/notesSlide57.xml"/><Relationship Id="rId16" Type="http://schemas.openxmlformats.org/officeDocument/2006/relationships/slide" Target="slide64.xml"/><Relationship Id="rId1" Type="http://schemas.openxmlformats.org/officeDocument/2006/relationships/slideLayout" Target="../slideLayouts/slideLayout5.xml"/><Relationship Id="rId6" Type="http://schemas.openxmlformats.org/officeDocument/2006/relationships/slide" Target="slide3.xml"/><Relationship Id="rId11" Type="http://schemas.openxmlformats.org/officeDocument/2006/relationships/chart" Target="../charts/chart128.xml"/><Relationship Id="rId5" Type="http://schemas.openxmlformats.org/officeDocument/2006/relationships/slide" Target="slide2.xml"/><Relationship Id="rId15" Type="http://schemas.openxmlformats.org/officeDocument/2006/relationships/slide" Target="slide62.xml"/><Relationship Id="rId10" Type="http://schemas.openxmlformats.org/officeDocument/2006/relationships/image" Target="../media/image19.png"/><Relationship Id="rId4" Type="http://schemas.openxmlformats.org/officeDocument/2006/relationships/chart" Target="../charts/chart127.xml"/><Relationship Id="rId9" Type="http://schemas.openxmlformats.org/officeDocument/2006/relationships/slide" Target="slide6.xml"/><Relationship Id="rId14" Type="http://schemas.openxmlformats.org/officeDocument/2006/relationships/slide" Target="slide39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hyperlink" Target="http://www.urnadecristal.gov.co/" TargetMode="External"/><Relationship Id="rId18" Type="http://schemas.openxmlformats.org/officeDocument/2006/relationships/slide" Target="slide9.xml"/><Relationship Id="rId3" Type="http://schemas.openxmlformats.org/officeDocument/2006/relationships/chart" Target="../charts/chart129.xml"/><Relationship Id="rId21" Type="http://schemas.openxmlformats.org/officeDocument/2006/relationships/slide" Target="slide137.xml"/><Relationship Id="rId7" Type="http://schemas.openxmlformats.org/officeDocument/2006/relationships/slide" Target="slide158.xml"/><Relationship Id="rId12" Type="http://schemas.openxmlformats.org/officeDocument/2006/relationships/chart" Target="../charts/chart131.xml"/><Relationship Id="rId17" Type="http://schemas.openxmlformats.org/officeDocument/2006/relationships/slide" Target="slide7.xml"/><Relationship Id="rId2" Type="http://schemas.openxmlformats.org/officeDocument/2006/relationships/notesSlide" Target="../notesSlides/notesSlide58.xml"/><Relationship Id="rId16" Type="http://schemas.openxmlformats.org/officeDocument/2006/relationships/slide" Target="slide64.xml"/><Relationship Id="rId20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3.xml"/><Relationship Id="rId11" Type="http://schemas.openxmlformats.org/officeDocument/2006/relationships/image" Target="../media/image19.png"/><Relationship Id="rId5" Type="http://schemas.openxmlformats.org/officeDocument/2006/relationships/slide" Target="slide2.xml"/><Relationship Id="rId15" Type="http://schemas.openxmlformats.org/officeDocument/2006/relationships/slide" Target="slide62.xml"/><Relationship Id="rId23" Type="http://schemas.openxmlformats.org/officeDocument/2006/relationships/slide" Target="slide63.xml"/><Relationship Id="rId10" Type="http://schemas.openxmlformats.org/officeDocument/2006/relationships/slide" Target="slide6.xml"/><Relationship Id="rId19" Type="http://schemas.openxmlformats.org/officeDocument/2006/relationships/slide" Target="slide39.xml"/><Relationship Id="rId4" Type="http://schemas.openxmlformats.org/officeDocument/2006/relationships/chart" Target="../charts/chart130.xml"/><Relationship Id="rId9" Type="http://schemas.openxmlformats.org/officeDocument/2006/relationships/image" Target="../media/image11.png"/><Relationship Id="rId14" Type="http://schemas.openxmlformats.org/officeDocument/2006/relationships/slide" Target="slide60.xml"/><Relationship Id="rId22" Type="http://schemas.openxmlformats.org/officeDocument/2006/relationships/slide" Target="slide65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slide" Target="slide60.xml"/><Relationship Id="rId18" Type="http://schemas.openxmlformats.org/officeDocument/2006/relationships/slide" Target="slide39.xml"/><Relationship Id="rId3" Type="http://schemas.openxmlformats.org/officeDocument/2006/relationships/chart" Target="../charts/chart132.xml"/><Relationship Id="rId21" Type="http://schemas.openxmlformats.org/officeDocument/2006/relationships/slide" Target="slide66.xml"/><Relationship Id="rId7" Type="http://schemas.openxmlformats.org/officeDocument/2006/relationships/slide" Target="slide158.xml"/><Relationship Id="rId12" Type="http://schemas.openxmlformats.org/officeDocument/2006/relationships/chart" Target="../charts/chart134.xml"/><Relationship Id="rId17" Type="http://schemas.openxmlformats.org/officeDocument/2006/relationships/slide" Target="slide9.xml"/><Relationship Id="rId2" Type="http://schemas.openxmlformats.org/officeDocument/2006/relationships/notesSlide" Target="../notesSlides/notesSlide59.xml"/><Relationship Id="rId16" Type="http://schemas.openxmlformats.org/officeDocument/2006/relationships/slide" Target="slide7.xml"/><Relationship Id="rId20" Type="http://schemas.openxmlformats.org/officeDocument/2006/relationships/slide" Target="slide13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3.xml"/><Relationship Id="rId11" Type="http://schemas.openxmlformats.org/officeDocument/2006/relationships/image" Target="../media/image19.png"/><Relationship Id="rId5" Type="http://schemas.openxmlformats.org/officeDocument/2006/relationships/slide" Target="slide2.xml"/><Relationship Id="rId15" Type="http://schemas.openxmlformats.org/officeDocument/2006/relationships/slide" Target="slide64.xml"/><Relationship Id="rId10" Type="http://schemas.openxmlformats.org/officeDocument/2006/relationships/slide" Target="slide6.xml"/><Relationship Id="rId19" Type="http://schemas.openxmlformats.org/officeDocument/2006/relationships/slide" Target="slide81.xml"/><Relationship Id="rId4" Type="http://schemas.openxmlformats.org/officeDocument/2006/relationships/chart" Target="../charts/chart133.xml"/><Relationship Id="rId9" Type="http://schemas.openxmlformats.org/officeDocument/2006/relationships/image" Target="../media/image11.png"/><Relationship Id="rId14" Type="http://schemas.openxmlformats.org/officeDocument/2006/relationships/slide" Target="slide62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7.xml"/><Relationship Id="rId18" Type="http://schemas.openxmlformats.org/officeDocument/2006/relationships/slide" Target="slide65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68.xml"/><Relationship Id="rId17" Type="http://schemas.openxmlformats.org/officeDocument/2006/relationships/slide" Target="slide137.xml"/><Relationship Id="rId2" Type="http://schemas.openxmlformats.org/officeDocument/2006/relationships/notesSlide" Target="../notesSlides/notesSlide60.xml"/><Relationship Id="rId16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67.xml"/><Relationship Id="rId5" Type="http://schemas.openxmlformats.org/officeDocument/2006/relationships/slide" Target="slide158.xml"/><Relationship Id="rId15" Type="http://schemas.openxmlformats.org/officeDocument/2006/relationships/slide" Target="slide39.xml"/><Relationship Id="rId10" Type="http://schemas.openxmlformats.org/officeDocument/2006/relationships/slide" Target="slide66.xml"/><Relationship Id="rId4" Type="http://schemas.openxmlformats.org/officeDocument/2006/relationships/slide" Target="slide3.xml"/><Relationship Id="rId9" Type="http://schemas.openxmlformats.org/officeDocument/2006/relationships/chart" Target="../charts/chart135.xml"/><Relationship Id="rId14" Type="http://schemas.openxmlformats.org/officeDocument/2006/relationships/slide" Target="slide9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67.xml"/><Relationship Id="rId18" Type="http://schemas.openxmlformats.org/officeDocument/2006/relationships/slide" Target="slide81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66.xml"/><Relationship Id="rId17" Type="http://schemas.openxmlformats.org/officeDocument/2006/relationships/slide" Target="slide39.xml"/><Relationship Id="rId2" Type="http://schemas.openxmlformats.org/officeDocument/2006/relationships/notesSlide" Target="../notesSlides/notesSlide61.xml"/><Relationship Id="rId16" Type="http://schemas.openxmlformats.org/officeDocument/2006/relationships/slide" Target="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chart" Target="../charts/chart138.xml"/><Relationship Id="rId5" Type="http://schemas.openxmlformats.org/officeDocument/2006/relationships/slide" Target="slide158.xml"/><Relationship Id="rId15" Type="http://schemas.openxmlformats.org/officeDocument/2006/relationships/slide" Target="slide7.xml"/><Relationship Id="rId10" Type="http://schemas.openxmlformats.org/officeDocument/2006/relationships/chart" Target="../charts/chart137.xml"/><Relationship Id="rId19" Type="http://schemas.openxmlformats.org/officeDocument/2006/relationships/slide" Target="slide137.xml"/><Relationship Id="rId4" Type="http://schemas.openxmlformats.org/officeDocument/2006/relationships/slide" Target="slide3.xml"/><Relationship Id="rId9" Type="http://schemas.openxmlformats.org/officeDocument/2006/relationships/chart" Target="../charts/chart136.xml"/><Relationship Id="rId14" Type="http://schemas.openxmlformats.org/officeDocument/2006/relationships/slide" Target="slide68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67.xml"/><Relationship Id="rId18" Type="http://schemas.openxmlformats.org/officeDocument/2006/relationships/slide" Target="slide81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66.xml"/><Relationship Id="rId17" Type="http://schemas.openxmlformats.org/officeDocument/2006/relationships/slide" Target="slide39.xml"/><Relationship Id="rId2" Type="http://schemas.openxmlformats.org/officeDocument/2006/relationships/notesSlide" Target="../notesSlides/notesSlide62.xml"/><Relationship Id="rId16" Type="http://schemas.openxmlformats.org/officeDocument/2006/relationships/slide" Target="slide9.xml"/><Relationship Id="rId20" Type="http://schemas.openxmlformats.org/officeDocument/2006/relationships/slide" Target="slide6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chart" Target="../charts/chart141.xml"/><Relationship Id="rId5" Type="http://schemas.openxmlformats.org/officeDocument/2006/relationships/slide" Target="slide158.xml"/><Relationship Id="rId15" Type="http://schemas.openxmlformats.org/officeDocument/2006/relationships/slide" Target="slide7.xml"/><Relationship Id="rId10" Type="http://schemas.openxmlformats.org/officeDocument/2006/relationships/chart" Target="../charts/chart140.xml"/><Relationship Id="rId19" Type="http://schemas.openxmlformats.org/officeDocument/2006/relationships/slide" Target="slide137.xml"/><Relationship Id="rId4" Type="http://schemas.openxmlformats.org/officeDocument/2006/relationships/slide" Target="slide3.xml"/><Relationship Id="rId9" Type="http://schemas.openxmlformats.org/officeDocument/2006/relationships/chart" Target="../charts/chart139.xml"/><Relationship Id="rId14" Type="http://schemas.openxmlformats.org/officeDocument/2006/relationships/slide" Target="slide68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42.xml"/><Relationship Id="rId13" Type="http://schemas.openxmlformats.org/officeDocument/2006/relationships/slide" Target="slide71.xml"/><Relationship Id="rId18" Type="http://schemas.openxmlformats.org/officeDocument/2006/relationships/slide" Target="slide137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70.xml"/><Relationship Id="rId17" Type="http://schemas.openxmlformats.org/officeDocument/2006/relationships/slide" Target="slide81.xml"/><Relationship Id="rId2" Type="http://schemas.openxmlformats.org/officeDocument/2006/relationships/notesSlide" Target="../notesSlides/notesSlide63.xml"/><Relationship Id="rId16" Type="http://schemas.openxmlformats.org/officeDocument/2006/relationships/slide" Target="slide3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69.xml"/><Relationship Id="rId5" Type="http://schemas.openxmlformats.org/officeDocument/2006/relationships/slide" Target="slide158.xml"/><Relationship Id="rId15" Type="http://schemas.openxmlformats.org/officeDocument/2006/relationships/slide" Target="slide9.xml"/><Relationship Id="rId10" Type="http://schemas.openxmlformats.org/officeDocument/2006/relationships/image" Target="../media/image19.png"/><Relationship Id="rId19" Type="http://schemas.openxmlformats.org/officeDocument/2006/relationships/slide" Target="slide6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13" Type="http://schemas.openxmlformats.org/officeDocument/2006/relationships/slide" Target="slide3.xml"/><Relationship Id="rId3" Type="http://schemas.openxmlformats.org/officeDocument/2006/relationships/slide" Target="slide9.xml"/><Relationship Id="rId7" Type="http://schemas.openxmlformats.org/officeDocument/2006/relationships/image" Target="../media/image11.png"/><Relationship Id="rId12" Type="http://schemas.openxmlformats.org/officeDocument/2006/relationships/slide" Target="slide2.xml"/><Relationship Id="rId17" Type="http://schemas.openxmlformats.org/officeDocument/2006/relationships/slide" Target="slide8.xml"/><Relationship Id="rId2" Type="http://schemas.openxmlformats.org/officeDocument/2006/relationships/slide" Target="slide7.xml"/><Relationship Id="rId16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37.xml"/><Relationship Id="rId11" Type="http://schemas.openxmlformats.org/officeDocument/2006/relationships/image" Target="../media/image19.png"/><Relationship Id="rId5" Type="http://schemas.openxmlformats.org/officeDocument/2006/relationships/slide" Target="slide81.xml"/><Relationship Id="rId15" Type="http://schemas.openxmlformats.org/officeDocument/2006/relationships/image" Target="../media/image10.jpeg"/><Relationship Id="rId10" Type="http://schemas.openxmlformats.org/officeDocument/2006/relationships/chart" Target="../charts/chart3.xml"/><Relationship Id="rId4" Type="http://schemas.openxmlformats.org/officeDocument/2006/relationships/slide" Target="slide39.xml"/><Relationship Id="rId9" Type="http://schemas.openxmlformats.org/officeDocument/2006/relationships/chart" Target="../charts/chart2.xml"/><Relationship Id="rId14" Type="http://schemas.openxmlformats.org/officeDocument/2006/relationships/slide" Target="slide158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43.xml"/><Relationship Id="rId13" Type="http://schemas.openxmlformats.org/officeDocument/2006/relationships/slide" Target="slide70.xml"/><Relationship Id="rId18" Type="http://schemas.openxmlformats.org/officeDocument/2006/relationships/slide" Target="slide81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69.xml"/><Relationship Id="rId17" Type="http://schemas.openxmlformats.org/officeDocument/2006/relationships/slide" Target="slide39.xml"/><Relationship Id="rId2" Type="http://schemas.openxmlformats.org/officeDocument/2006/relationships/notesSlide" Target="../notesSlides/notesSlide64.xml"/><Relationship Id="rId16" Type="http://schemas.openxmlformats.org/officeDocument/2006/relationships/slide" Target="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image" Target="../media/image38.png"/><Relationship Id="rId5" Type="http://schemas.openxmlformats.org/officeDocument/2006/relationships/slide" Target="slide158.xml"/><Relationship Id="rId15" Type="http://schemas.openxmlformats.org/officeDocument/2006/relationships/slide" Target="slide7.xml"/><Relationship Id="rId10" Type="http://schemas.openxmlformats.org/officeDocument/2006/relationships/image" Target="../media/image19.png"/><Relationship Id="rId19" Type="http://schemas.openxmlformats.org/officeDocument/2006/relationships/slide" Target="slide137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71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44.xml"/><Relationship Id="rId13" Type="http://schemas.openxmlformats.org/officeDocument/2006/relationships/slide" Target="slide70.xml"/><Relationship Id="rId18" Type="http://schemas.openxmlformats.org/officeDocument/2006/relationships/slide" Target="slide81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69.xml"/><Relationship Id="rId17" Type="http://schemas.openxmlformats.org/officeDocument/2006/relationships/slide" Target="slide39.xml"/><Relationship Id="rId2" Type="http://schemas.openxmlformats.org/officeDocument/2006/relationships/notesSlide" Target="../notesSlides/notesSlide65.xml"/><Relationship Id="rId16" Type="http://schemas.openxmlformats.org/officeDocument/2006/relationships/slide" Target="slide9.xml"/><Relationship Id="rId20" Type="http://schemas.openxmlformats.org/officeDocument/2006/relationships/slide" Target="slide7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image" Target="../media/image38.png"/><Relationship Id="rId5" Type="http://schemas.openxmlformats.org/officeDocument/2006/relationships/slide" Target="slide158.xml"/><Relationship Id="rId15" Type="http://schemas.openxmlformats.org/officeDocument/2006/relationships/slide" Target="slide7.xml"/><Relationship Id="rId10" Type="http://schemas.openxmlformats.org/officeDocument/2006/relationships/image" Target="../media/image19.png"/><Relationship Id="rId19" Type="http://schemas.openxmlformats.org/officeDocument/2006/relationships/slide" Target="slide137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71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74.xml"/><Relationship Id="rId18" Type="http://schemas.openxmlformats.org/officeDocument/2006/relationships/slide" Target="slide137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73.xml"/><Relationship Id="rId17" Type="http://schemas.openxmlformats.org/officeDocument/2006/relationships/slide" Target="slide81.xml"/><Relationship Id="rId2" Type="http://schemas.openxmlformats.org/officeDocument/2006/relationships/notesSlide" Target="../notesSlides/notesSlide66.xml"/><Relationship Id="rId16" Type="http://schemas.openxmlformats.org/officeDocument/2006/relationships/slide" Target="slide3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72.xml"/><Relationship Id="rId5" Type="http://schemas.openxmlformats.org/officeDocument/2006/relationships/slide" Target="slide158.xml"/><Relationship Id="rId15" Type="http://schemas.openxmlformats.org/officeDocument/2006/relationships/slide" Target="slide9.xml"/><Relationship Id="rId10" Type="http://schemas.openxmlformats.org/officeDocument/2006/relationships/image" Target="../media/image19.png"/><Relationship Id="rId19" Type="http://schemas.openxmlformats.org/officeDocument/2006/relationships/slide" Target="slide71.xml"/><Relationship Id="rId4" Type="http://schemas.openxmlformats.org/officeDocument/2006/relationships/slide" Target="slide3.xml"/><Relationship Id="rId9" Type="http://schemas.openxmlformats.org/officeDocument/2006/relationships/chart" Target="../charts/chart145.xml"/><Relationship Id="rId14" Type="http://schemas.openxmlformats.org/officeDocument/2006/relationships/slide" Target="slide7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slide" Target="slide158.xml"/><Relationship Id="rId13" Type="http://schemas.openxmlformats.org/officeDocument/2006/relationships/chart" Target="../charts/chart148.xml"/><Relationship Id="rId18" Type="http://schemas.openxmlformats.org/officeDocument/2006/relationships/slide" Target="slide9.xml"/><Relationship Id="rId3" Type="http://schemas.openxmlformats.org/officeDocument/2006/relationships/chart" Target="../charts/chart146.xml"/><Relationship Id="rId21" Type="http://schemas.openxmlformats.org/officeDocument/2006/relationships/slide" Target="slide137.xml"/><Relationship Id="rId7" Type="http://schemas.openxmlformats.org/officeDocument/2006/relationships/slide" Target="slide3.xml"/><Relationship Id="rId12" Type="http://schemas.openxmlformats.org/officeDocument/2006/relationships/image" Target="../media/image19.png"/><Relationship Id="rId17" Type="http://schemas.openxmlformats.org/officeDocument/2006/relationships/slide" Target="slide7.xml"/><Relationship Id="rId2" Type="http://schemas.openxmlformats.org/officeDocument/2006/relationships/notesSlide" Target="../notesSlides/notesSlide67.xml"/><Relationship Id="rId16" Type="http://schemas.openxmlformats.org/officeDocument/2006/relationships/slide" Target="slide74.xml"/><Relationship Id="rId20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.xml"/><Relationship Id="rId11" Type="http://schemas.openxmlformats.org/officeDocument/2006/relationships/slide" Target="slide8.xml"/><Relationship Id="rId5" Type="http://schemas.openxmlformats.org/officeDocument/2006/relationships/chart" Target="../charts/chart147.xml"/><Relationship Id="rId15" Type="http://schemas.openxmlformats.org/officeDocument/2006/relationships/slide" Target="slide73.xml"/><Relationship Id="rId10" Type="http://schemas.openxmlformats.org/officeDocument/2006/relationships/image" Target="../media/image11.png"/><Relationship Id="rId19" Type="http://schemas.openxmlformats.org/officeDocument/2006/relationships/slide" Target="slide39.xml"/><Relationship Id="rId4" Type="http://schemas.openxmlformats.org/officeDocument/2006/relationships/image" Target="../media/image26.png"/><Relationship Id="rId9" Type="http://schemas.openxmlformats.org/officeDocument/2006/relationships/image" Target="../media/image10.jpeg"/><Relationship Id="rId14" Type="http://schemas.openxmlformats.org/officeDocument/2006/relationships/slide" Target="slide72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slide" Target="slide158.xml"/><Relationship Id="rId13" Type="http://schemas.openxmlformats.org/officeDocument/2006/relationships/chart" Target="../charts/chart151.xml"/><Relationship Id="rId18" Type="http://schemas.openxmlformats.org/officeDocument/2006/relationships/slide" Target="slide9.xml"/><Relationship Id="rId3" Type="http://schemas.openxmlformats.org/officeDocument/2006/relationships/chart" Target="../charts/chart149.xml"/><Relationship Id="rId21" Type="http://schemas.openxmlformats.org/officeDocument/2006/relationships/slide" Target="slide137.xml"/><Relationship Id="rId7" Type="http://schemas.openxmlformats.org/officeDocument/2006/relationships/slide" Target="slide3.xml"/><Relationship Id="rId12" Type="http://schemas.openxmlformats.org/officeDocument/2006/relationships/image" Target="../media/image19.png"/><Relationship Id="rId17" Type="http://schemas.openxmlformats.org/officeDocument/2006/relationships/slide" Target="slide7.xml"/><Relationship Id="rId2" Type="http://schemas.openxmlformats.org/officeDocument/2006/relationships/notesSlide" Target="../notesSlides/notesSlide68.xml"/><Relationship Id="rId16" Type="http://schemas.openxmlformats.org/officeDocument/2006/relationships/slide" Target="slide74.xml"/><Relationship Id="rId20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.xml"/><Relationship Id="rId11" Type="http://schemas.openxmlformats.org/officeDocument/2006/relationships/slide" Target="slide8.xml"/><Relationship Id="rId5" Type="http://schemas.openxmlformats.org/officeDocument/2006/relationships/chart" Target="../charts/chart150.xml"/><Relationship Id="rId15" Type="http://schemas.openxmlformats.org/officeDocument/2006/relationships/slide" Target="slide73.xml"/><Relationship Id="rId10" Type="http://schemas.openxmlformats.org/officeDocument/2006/relationships/image" Target="../media/image11.png"/><Relationship Id="rId19" Type="http://schemas.openxmlformats.org/officeDocument/2006/relationships/slide" Target="slide39.xml"/><Relationship Id="rId4" Type="http://schemas.openxmlformats.org/officeDocument/2006/relationships/image" Target="../media/image26.png"/><Relationship Id="rId9" Type="http://schemas.openxmlformats.org/officeDocument/2006/relationships/image" Target="../media/image10.jpeg"/><Relationship Id="rId14" Type="http://schemas.openxmlformats.org/officeDocument/2006/relationships/slide" Target="slide72.xml"/><Relationship Id="rId22" Type="http://schemas.openxmlformats.org/officeDocument/2006/relationships/slide" Target="slide75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77.xml"/><Relationship Id="rId18" Type="http://schemas.openxmlformats.org/officeDocument/2006/relationships/slide" Target="slide137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76.xml"/><Relationship Id="rId17" Type="http://schemas.openxmlformats.org/officeDocument/2006/relationships/slide" Target="slide81.xml"/><Relationship Id="rId2" Type="http://schemas.openxmlformats.org/officeDocument/2006/relationships/notesSlide" Target="../notesSlides/notesSlide69.xml"/><Relationship Id="rId16" Type="http://schemas.openxmlformats.org/officeDocument/2006/relationships/slide" Target="slide3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75.xml"/><Relationship Id="rId5" Type="http://schemas.openxmlformats.org/officeDocument/2006/relationships/slide" Target="slide158.xml"/><Relationship Id="rId15" Type="http://schemas.openxmlformats.org/officeDocument/2006/relationships/slide" Target="slide9.xml"/><Relationship Id="rId10" Type="http://schemas.openxmlformats.org/officeDocument/2006/relationships/image" Target="../media/image19.png"/><Relationship Id="rId19" Type="http://schemas.openxmlformats.org/officeDocument/2006/relationships/slide" Target="slide74.xml"/><Relationship Id="rId4" Type="http://schemas.openxmlformats.org/officeDocument/2006/relationships/slide" Target="slide3.xml"/><Relationship Id="rId9" Type="http://schemas.openxmlformats.org/officeDocument/2006/relationships/chart" Target="../charts/chart152.xml"/><Relationship Id="rId14" Type="http://schemas.openxmlformats.org/officeDocument/2006/relationships/slide" Target="slide7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77.xml"/><Relationship Id="rId17" Type="http://schemas.openxmlformats.org/officeDocument/2006/relationships/slide" Target="slide137.xml"/><Relationship Id="rId2" Type="http://schemas.openxmlformats.org/officeDocument/2006/relationships/notesSlide" Target="../notesSlides/notesSlide70.xml"/><Relationship Id="rId16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76.xml"/><Relationship Id="rId5" Type="http://schemas.openxmlformats.org/officeDocument/2006/relationships/slide" Target="slide158.xml"/><Relationship Id="rId15" Type="http://schemas.openxmlformats.org/officeDocument/2006/relationships/slide" Target="slide39.xml"/><Relationship Id="rId10" Type="http://schemas.openxmlformats.org/officeDocument/2006/relationships/slide" Target="slide75.xml"/><Relationship Id="rId4" Type="http://schemas.openxmlformats.org/officeDocument/2006/relationships/slide" Target="slide3.xml"/><Relationship Id="rId9" Type="http://schemas.openxmlformats.org/officeDocument/2006/relationships/image" Target="../media/image19.png"/><Relationship Id="rId14" Type="http://schemas.openxmlformats.org/officeDocument/2006/relationships/slide" Target="slide9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7.xml"/><Relationship Id="rId18" Type="http://schemas.openxmlformats.org/officeDocument/2006/relationships/slide" Target="slide78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77.xml"/><Relationship Id="rId17" Type="http://schemas.openxmlformats.org/officeDocument/2006/relationships/slide" Target="slide137.xml"/><Relationship Id="rId2" Type="http://schemas.openxmlformats.org/officeDocument/2006/relationships/notesSlide" Target="../notesSlides/notesSlide71.xml"/><Relationship Id="rId16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76.xml"/><Relationship Id="rId5" Type="http://schemas.openxmlformats.org/officeDocument/2006/relationships/slide" Target="slide158.xml"/><Relationship Id="rId15" Type="http://schemas.openxmlformats.org/officeDocument/2006/relationships/slide" Target="slide39.xml"/><Relationship Id="rId10" Type="http://schemas.openxmlformats.org/officeDocument/2006/relationships/slide" Target="slide75.xml"/><Relationship Id="rId4" Type="http://schemas.openxmlformats.org/officeDocument/2006/relationships/slide" Target="slide3.xml"/><Relationship Id="rId9" Type="http://schemas.openxmlformats.org/officeDocument/2006/relationships/image" Target="../media/image19.png"/><Relationship Id="rId14" Type="http://schemas.openxmlformats.org/officeDocument/2006/relationships/slide" Target="slide9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80.xml"/><Relationship Id="rId18" Type="http://schemas.openxmlformats.org/officeDocument/2006/relationships/slide" Target="slide137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79.xml"/><Relationship Id="rId17" Type="http://schemas.openxmlformats.org/officeDocument/2006/relationships/slide" Target="slide81.xml"/><Relationship Id="rId2" Type="http://schemas.openxmlformats.org/officeDocument/2006/relationships/notesSlide" Target="../notesSlides/notesSlide72.xml"/><Relationship Id="rId16" Type="http://schemas.openxmlformats.org/officeDocument/2006/relationships/slide" Target="slide3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78.xml"/><Relationship Id="rId5" Type="http://schemas.openxmlformats.org/officeDocument/2006/relationships/slide" Target="slide158.xml"/><Relationship Id="rId15" Type="http://schemas.openxmlformats.org/officeDocument/2006/relationships/slide" Target="slide9.xml"/><Relationship Id="rId10" Type="http://schemas.openxmlformats.org/officeDocument/2006/relationships/image" Target="../media/image19.png"/><Relationship Id="rId19" Type="http://schemas.openxmlformats.org/officeDocument/2006/relationships/slide" Target="slide77.xml"/><Relationship Id="rId4" Type="http://schemas.openxmlformats.org/officeDocument/2006/relationships/slide" Target="slide3.xml"/><Relationship Id="rId9" Type="http://schemas.openxmlformats.org/officeDocument/2006/relationships/chart" Target="../charts/chart153.xml"/><Relationship Id="rId14" Type="http://schemas.openxmlformats.org/officeDocument/2006/relationships/slide" Target="slide7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80.xml"/><Relationship Id="rId17" Type="http://schemas.openxmlformats.org/officeDocument/2006/relationships/slide" Target="slide137.xml"/><Relationship Id="rId2" Type="http://schemas.openxmlformats.org/officeDocument/2006/relationships/notesSlide" Target="../notesSlides/notesSlide73.xml"/><Relationship Id="rId16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79.xml"/><Relationship Id="rId5" Type="http://schemas.openxmlformats.org/officeDocument/2006/relationships/slide" Target="slide158.xml"/><Relationship Id="rId15" Type="http://schemas.openxmlformats.org/officeDocument/2006/relationships/slide" Target="slide39.xml"/><Relationship Id="rId10" Type="http://schemas.openxmlformats.org/officeDocument/2006/relationships/slide" Target="slide78.xml"/><Relationship Id="rId4" Type="http://schemas.openxmlformats.org/officeDocument/2006/relationships/slide" Target="slide3.xml"/><Relationship Id="rId9" Type="http://schemas.openxmlformats.org/officeDocument/2006/relationships/image" Target="../media/image19.png"/><Relationship Id="rId1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39.xml"/><Relationship Id="rId13" Type="http://schemas.openxmlformats.org/officeDocument/2006/relationships/slide" Target="slide158.xml"/><Relationship Id="rId3" Type="http://schemas.openxmlformats.org/officeDocument/2006/relationships/chart" Target="../charts/chart4.xml"/><Relationship Id="rId7" Type="http://schemas.openxmlformats.org/officeDocument/2006/relationships/slide" Target="slide9.xml"/><Relationship Id="rId12" Type="http://schemas.openxmlformats.org/officeDocument/2006/relationships/slide" Target="slide3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6" Type="http://schemas.openxmlformats.org/officeDocument/2006/relationships/slide" Target="slide7.xml"/><Relationship Id="rId11" Type="http://schemas.openxmlformats.org/officeDocument/2006/relationships/slide" Target="slide2.xml"/><Relationship Id="rId5" Type="http://schemas.openxmlformats.org/officeDocument/2006/relationships/image" Target="../media/image19.png"/><Relationship Id="rId15" Type="http://schemas.openxmlformats.org/officeDocument/2006/relationships/slide" Target="slide6.xml"/><Relationship Id="rId10" Type="http://schemas.openxmlformats.org/officeDocument/2006/relationships/slide" Target="slide137.xml"/><Relationship Id="rId4" Type="http://schemas.openxmlformats.org/officeDocument/2006/relationships/chart" Target="../charts/chart5.xml"/><Relationship Id="rId9" Type="http://schemas.openxmlformats.org/officeDocument/2006/relationships/slide" Target="slide81.xml"/><Relationship Id="rId14" Type="http://schemas.openxmlformats.org/officeDocument/2006/relationships/image" Target="../media/image10.jpe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80.xml"/><Relationship Id="rId17" Type="http://schemas.openxmlformats.org/officeDocument/2006/relationships/slide" Target="slide137.xml"/><Relationship Id="rId2" Type="http://schemas.openxmlformats.org/officeDocument/2006/relationships/notesSlide" Target="../notesSlides/notesSlide74.xml"/><Relationship Id="rId16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79.xml"/><Relationship Id="rId5" Type="http://schemas.openxmlformats.org/officeDocument/2006/relationships/slide" Target="slide158.xml"/><Relationship Id="rId15" Type="http://schemas.openxmlformats.org/officeDocument/2006/relationships/slide" Target="slide39.xml"/><Relationship Id="rId10" Type="http://schemas.openxmlformats.org/officeDocument/2006/relationships/slide" Target="slide78.xml"/><Relationship Id="rId4" Type="http://schemas.openxmlformats.org/officeDocument/2006/relationships/slide" Target="slide3.xml"/><Relationship Id="rId9" Type="http://schemas.openxmlformats.org/officeDocument/2006/relationships/image" Target="../media/image19.png"/><Relationship Id="rId14" Type="http://schemas.openxmlformats.org/officeDocument/2006/relationships/slide" Target="slide9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slide" Target="slide83.xml"/><Relationship Id="rId18" Type="http://schemas.openxmlformats.org/officeDocument/2006/relationships/slide" Target="slide80.xml"/><Relationship Id="rId3" Type="http://schemas.openxmlformats.org/officeDocument/2006/relationships/chart" Target="../charts/chart154.xml"/><Relationship Id="rId7" Type="http://schemas.openxmlformats.org/officeDocument/2006/relationships/image" Target="../media/image10.jpeg"/><Relationship Id="rId12" Type="http://schemas.openxmlformats.org/officeDocument/2006/relationships/slide" Target="slide82.xml"/><Relationship Id="rId17" Type="http://schemas.openxmlformats.org/officeDocument/2006/relationships/slide" Target="slide137.xml"/><Relationship Id="rId2" Type="http://schemas.openxmlformats.org/officeDocument/2006/relationships/notesSlide" Target="../notesSlides/notesSlide75.xml"/><Relationship Id="rId16" Type="http://schemas.openxmlformats.org/officeDocument/2006/relationships/slide" Target="slide39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8.xml"/><Relationship Id="rId11" Type="http://schemas.openxmlformats.org/officeDocument/2006/relationships/slide" Target="slide81.xml"/><Relationship Id="rId5" Type="http://schemas.openxmlformats.org/officeDocument/2006/relationships/slide" Target="slide3.xml"/><Relationship Id="rId15" Type="http://schemas.openxmlformats.org/officeDocument/2006/relationships/slide" Target="slide9.xml"/><Relationship Id="rId10" Type="http://schemas.openxmlformats.org/officeDocument/2006/relationships/image" Target="../media/image19.png"/><Relationship Id="rId4" Type="http://schemas.openxmlformats.org/officeDocument/2006/relationships/slide" Target="slide2.xml"/><Relationship Id="rId9" Type="http://schemas.openxmlformats.org/officeDocument/2006/relationships/chart" Target="../charts/chart155.xml"/><Relationship Id="rId14" Type="http://schemas.openxmlformats.org/officeDocument/2006/relationships/slide" Target="slide7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61.xml"/><Relationship Id="rId13" Type="http://schemas.openxmlformats.org/officeDocument/2006/relationships/image" Target="../media/image11.png"/><Relationship Id="rId18" Type="http://schemas.openxmlformats.org/officeDocument/2006/relationships/slide" Target="slide7.xml"/><Relationship Id="rId3" Type="http://schemas.openxmlformats.org/officeDocument/2006/relationships/chart" Target="../charts/chart156.xml"/><Relationship Id="rId21" Type="http://schemas.openxmlformats.org/officeDocument/2006/relationships/slide" Target="slide137.xml"/><Relationship Id="rId7" Type="http://schemas.openxmlformats.org/officeDocument/2006/relationships/chart" Target="../charts/chart160.xml"/><Relationship Id="rId12" Type="http://schemas.openxmlformats.org/officeDocument/2006/relationships/image" Target="../media/image10.jpeg"/><Relationship Id="rId17" Type="http://schemas.openxmlformats.org/officeDocument/2006/relationships/slide" Target="slide83.xml"/><Relationship Id="rId2" Type="http://schemas.openxmlformats.org/officeDocument/2006/relationships/notesSlide" Target="../notesSlides/notesSlide76.xml"/><Relationship Id="rId16" Type="http://schemas.openxmlformats.org/officeDocument/2006/relationships/slide" Target="slide82.xml"/><Relationship Id="rId20" Type="http://schemas.openxmlformats.org/officeDocument/2006/relationships/slide" Target="slide39.xml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159.xml"/><Relationship Id="rId11" Type="http://schemas.openxmlformats.org/officeDocument/2006/relationships/slide" Target="slide158.xml"/><Relationship Id="rId5" Type="http://schemas.openxmlformats.org/officeDocument/2006/relationships/chart" Target="../charts/chart158.xml"/><Relationship Id="rId15" Type="http://schemas.openxmlformats.org/officeDocument/2006/relationships/slide" Target="slide81.xml"/><Relationship Id="rId10" Type="http://schemas.openxmlformats.org/officeDocument/2006/relationships/slide" Target="slide3.xml"/><Relationship Id="rId19" Type="http://schemas.openxmlformats.org/officeDocument/2006/relationships/slide" Target="slide9.xml"/><Relationship Id="rId4" Type="http://schemas.openxmlformats.org/officeDocument/2006/relationships/chart" Target="../charts/chart157.xml"/><Relationship Id="rId9" Type="http://schemas.openxmlformats.org/officeDocument/2006/relationships/slide" Target="slide2.xml"/><Relationship Id="rId14" Type="http://schemas.openxmlformats.org/officeDocument/2006/relationships/image" Target="../media/image19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82.xml"/><Relationship Id="rId18" Type="http://schemas.openxmlformats.org/officeDocument/2006/relationships/slide" Target="slide137.xml"/><Relationship Id="rId3" Type="http://schemas.openxmlformats.org/officeDocument/2006/relationships/slide" Target="slide2.xml"/><Relationship Id="rId21" Type="http://schemas.openxmlformats.org/officeDocument/2006/relationships/chart" Target="../charts/chart167.xml"/><Relationship Id="rId7" Type="http://schemas.openxmlformats.org/officeDocument/2006/relationships/image" Target="../media/image11.png"/><Relationship Id="rId12" Type="http://schemas.openxmlformats.org/officeDocument/2006/relationships/slide" Target="slide81.xml"/><Relationship Id="rId17" Type="http://schemas.openxmlformats.org/officeDocument/2006/relationships/slide" Target="slide39.xml"/><Relationship Id="rId2" Type="http://schemas.openxmlformats.org/officeDocument/2006/relationships/notesSlide" Target="../notesSlides/notesSlide77.xml"/><Relationship Id="rId16" Type="http://schemas.openxmlformats.org/officeDocument/2006/relationships/slide" Target="slide9.xml"/><Relationship Id="rId20" Type="http://schemas.openxmlformats.org/officeDocument/2006/relationships/chart" Target="../charts/chart16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chart" Target="../charts/chart164.xml"/><Relationship Id="rId5" Type="http://schemas.openxmlformats.org/officeDocument/2006/relationships/slide" Target="slide158.xml"/><Relationship Id="rId15" Type="http://schemas.openxmlformats.org/officeDocument/2006/relationships/slide" Target="slide7.xml"/><Relationship Id="rId10" Type="http://schemas.openxmlformats.org/officeDocument/2006/relationships/chart" Target="../charts/chart163.xml"/><Relationship Id="rId19" Type="http://schemas.openxmlformats.org/officeDocument/2006/relationships/chart" Target="../charts/chart165.xml"/><Relationship Id="rId4" Type="http://schemas.openxmlformats.org/officeDocument/2006/relationships/slide" Target="slide3.xml"/><Relationship Id="rId9" Type="http://schemas.openxmlformats.org/officeDocument/2006/relationships/chart" Target="../charts/chart162.xml"/><Relationship Id="rId14" Type="http://schemas.openxmlformats.org/officeDocument/2006/relationships/slide" Target="slide83.xml"/><Relationship Id="rId22" Type="http://schemas.openxmlformats.org/officeDocument/2006/relationships/slide" Target="slide84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68.xml"/><Relationship Id="rId13" Type="http://schemas.openxmlformats.org/officeDocument/2006/relationships/slide" Target="slide7.xml"/><Relationship Id="rId18" Type="http://schemas.openxmlformats.org/officeDocument/2006/relationships/image" Target="../media/image39.jpeg"/><Relationship Id="rId3" Type="http://schemas.openxmlformats.org/officeDocument/2006/relationships/slide" Target="slide2.xml"/><Relationship Id="rId7" Type="http://schemas.openxmlformats.org/officeDocument/2006/relationships/slide" Target="slide6.xml"/><Relationship Id="rId12" Type="http://schemas.openxmlformats.org/officeDocument/2006/relationships/slide" Target="slide86.xml"/><Relationship Id="rId17" Type="http://schemas.openxmlformats.org/officeDocument/2006/relationships/slide" Target="slide137.xml"/><Relationship Id="rId2" Type="http://schemas.openxmlformats.org/officeDocument/2006/relationships/notesSlide" Target="../notesSlides/notesSlide78.xml"/><Relationship Id="rId16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slide" Target="slide85.xml"/><Relationship Id="rId5" Type="http://schemas.openxmlformats.org/officeDocument/2006/relationships/image" Target="../media/image10.jpeg"/><Relationship Id="rId15" Type="http://schemas.openxmlformats.org/officeDocument/2006/relationships/slide" Target="slide39.xml"/><Relationship Id="rId10" Type="http://schemas.openxmlformats.org/officeDocument/2006/relationships/slide" Target="slide84.xml"/><Relationship Id="rId19" Type="http://schemas.openxmlformats.org/officeDocument/2006/relationships/slide" Target="slide83.xml"/><Relationship Id="rId4" Type="http://schemas.openxmlformats.org/officeDocument/2006/relationships/slide" Target="slide3.xml"/><Relationship Id="rId9" Type="http://schemas.openxmlformats.org/officeDocument/2006/relationships/image" Target="../media/image19.png"/><Relationship Id="rId14" Type="http://schemas.openxmlformats.org/officeDocument/2006/relationships/slide" Target="slide9.xml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slide" Target="slide158.xml"/><Relationship Id="rId13" Type="http://schemas.openxmlformats.org/officeDocument/2006/relationships/chart" Target="../charts/chart171.xml"/><Relationship Id="rId18" Type="http://schemas.openxmlformats.org/officeDocument/2006/relationships/slide" Target="slide9.xml"/><Relationship Id="rId3" Type="http://schemas.openxmlformats.org/officeDocument/2006/relationships/chart" Target="../charts/chart169.xml"/><Relationship Id="rId21" Type="http://schemas.openxmlformats.org/officeDocument/2006/relationships/slide" Target="slide137.xml"/><Relationship Id="rId7" Type="http://schemas.openxmlformats.org/officeDocument/2006/relationships/slide" Target="slide3.xml"/><Relationship Id="rId12" Type="http://schemas.openxmlformats.org/officeDocument/2006/relationships/image" Target="../media/image19.png"/><Relationship Id="rId17" Type="http://schemas.openxmlformats.org/officeDocument/2006/relationships/slide" Target="slide7.xml"/><Relationship Id="rId2" Type="http://schemas.openxmlformats.org/officeDocument/2006/relationships/notesSlide" Target="../notesSlides/notesSlide79.xml"/><Relationship Id="rId16" Type="http://schemas.openxmlformats.org/officeDocument/2006/relationships/slide" Target="slide86.xml"/><Relationship Id="rId20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.xml"/><Relationship Id="rId11" Type="http://schemas.openxmlformats.org/officeDocument/2006/relationships/slide" Target="slide8.xml"/><Relationship Id="rId5" Type="http://schemas.openxmlformats.org/officeDocument/2006/relationships/chart" Target="../charts/chart170.xml"/><Relationship Id="rId15" Type="http://schemas.openxmlformats.org/officeDocument/2006/relationships/slide" Target="slide85.xml"/><Relationship Id="rId10" Type="http://schemas.openxmlformats.org/officeDocument/2006/relationships/image" Target="../media/image11.png"/><Relationship Id="rId19" Type="http://schemas.openxmlformats.org/officeDocument/2006/relationships/slide" Target="slide39.xml"/><Relationship Id="rId4" Type="http://schemas.openxmlformats.org/officeDocument/2006/relationships/image" Target="../media/image26.png"/><Relationship Id="rId9" Type="http://schemas.openxmlformats.org/officeDocument/2006/relationships/image" Target="../media/image10.jpeg"/><Relationship Id="rId14" Type="http://schemas.openxmlformats.org/officeDocument/2006/relationships/slide" Target="slide84.xml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slide" Target="slide158.xml"/><Relationship Id="rId13" Type="http://schemas.openxmlformats.org/officeDocument/2006/relationships/chart" Target="../charts/chart174.xml"/><Relationship Id="rId18" Type="http://schemas.openxmlformats.org/officeDocument/2006/relationships/slide" Target="slide9.xml"/><Relationship Id="rId3" Type="http://schemas.openxmlformats.org/officeDocument/2006/relationships/chart" Target="../charts/chart172.xml"/><Relationship Id="rId21" Type="http://schemas.openxmlformats.org/officeDocument/2006/relationships/slide" Target="slide137.xml"/><Relationship Id="rId7" Type="http://schemas.openxmlformats.org/officeDocument/2006/relationships/slide" Target="slide3.xml"/><Relationship Id="rId12" Type="http://schemas.openxmlformats.org/officeDocument/2006/relationships/image" Target="../media/image19.png"/><Relationship Id="rId17" Type="http://schemas.openxmlformats.org/officeDocument/2006/relationships/slide" Target="slide7.xml"/><Relationship Id="rId2" Type="http://schemas.openxmlformats.org/officeDocument/2006/relationships/notesSlide" Target="../notesSlides/notesSlide80.xml"/><Relationship Id="rId16" Type="http://schemas.openxmlformats.org/officeDocument/2006/relationships/slide" Target="slide86.xml"/><Relationship Id="rId20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.xml"/><Relationship Id="rId11" Type="http://schemas.openxmlformats.org/officeDocument/2006/relationships/slide" Target="slide8.xml"/><Relationship Id="rId5" Type="http://schemas.openxmlformats.org/officeDocument/2006/relationships/chart" Target="../charts/chart173.xml"/><Relationship Id="rId15" Type="http://schemas.openxmlformats.org/officeDocument/2006/relationships/slide" Target="slide85.xml"/><Relationship Id="rId10" Type="http://schemas.openxmlformats.org/officeDocument/2006/relationships/image" Target="../media/image11.png"/><Relationship Id="rId19" Type="http://schemas.openxmlformats.org/officeDocument/2006/relationships/slide" Target="slide39.xml"/><Relationship Id="rId4" Type="http://schemas.openxmlformats.org/officeDocument/2006/relationships/image" Target="../media/image26.png"/><Relationship Id="rId9" Type="http://schemas.openxmlformats.org/officeDocument/2006/relationships/image" Target="../media/image10.jpeg"/><Relationship Id="rId14" Type="http://schemas.openxmlformats.org/officeDocument/2006/relationships/slide" Target="slide84.xml"/><Relationship Id="rId22" Type="http://schemas.openxmlformats.org/officeDocument/2006/relationships/slide" Target="slide87.xm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90.xml"/><Relationship Id="rId18" Type="http://schemas.openxmlformats.org/officeDocument/2006/relationships/slide" Target="slide137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88.xml"/><Relationship Id="rId17" Type="http://schemas.openxmlformats.org/officeDocument/2006/relationships/slide" Target="slide81.xml"/><Relationship Id="rId2" Type="http://schemas.openxmlformats.org/officeDocument/2006/relationships/notesSlide" Target="../notesSlides/notesSlide81.xml"/><Relationship Id="rId16" Type="http://schemas.openxmlformats.org/officeDocument/2006/relationships/slide" Target="slide3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87.xml"/><Relationship Id="rId5" Type="http://schemas.openxmlformats.org/officeDocument/2006/relationships/slide" Target="slide158.xml"/><Relationship Id="rId15" Type="http://schemas.openxmlformats.org/officeDocument/2006/relationships/slide" Target="slide9.xml"/><Relationship Id="rId10" Type="http://schemas.openxmlformats.org/officeDocument/2006/relationships/image" Target="../media/image40.png"/><Relationship Id="rId19" Type="http://schemas.openxmlformats.org/officeDocument/2006/relationships/slide" Target="slide86.xml"/><Relationship Id="rId4" Type="http://schemas.openxmlformats.org/officeDocument/2006/relationships/slide" Target="slide3.xml"/><Relationship Id="rId9" Type="http://schemas.openxmlformats.org/officeDocument/2006/relationships/chart" Target="../charts/chart175.xml"/><Relationship Id="rId14" Type="http://schemas.openxmlformats.org/officeDocument/2006/relationships/slide" Target="slide7.xml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89.xml"/><Relationship Id="rId18" Type="http://schemas.openxmlformats.org/officeDocument/2006/relationships/slide" Target="slide81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87.xml"/><Relationship Id="rId17" Type="http://schemas.openxmlformats.org/officeDocument/2006/relationships/slide" Target="slide39.xml"/><Relationship Id="rId2" Type="http://schemas.openxmlformats.org/officeDocument/2006/relationships/notesSlide" Target="../notesSlides/notesSlide82.xml"/><Relationship Id="rId16" Type="http://schemas.openxmlformats.org/officeDocument/2006/relationships/slide" Target="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chart" Target="../charts/chart177.xml"/><Relationship Id="rId5" Type="http://schemas.openxmlformats.org/officeDocument/2006/relationships/slide" Target="slide158.xml"/><Relationship Id="rId15" Type="http://schemas.openxmlformats.org/officeDocument/2006/relationships/slide" Target="slide7.xml"/><Relationship Id="rId10" Type="http://schemas.openxmlformats.org/officeDocument/2006/relationships/chart" Target="../charts/chart176.xml"/><Relationship Id="rId19" Type="http://schemas.openxmlformats.org/officeDocument/2006/relationships/slide" Target="slide137.xml"/><Relationship Id="rId4" Type="http://schemas.openxmlformats.org/officeDocument/2006/relationships/slide" Target="slide3.xml"/><Relationship Id="rId9" Type="http://schemas.openxmlformats.org/officeDocument/2006/relationships/image" Target="../media/image40.png"/><Relationship Id="rId14" Type="http://schemas.openxmlformats.org/officeDocument/2006/relationships/slide" Target="slide90.xml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90.xml"/><Relationship Id="rId18" Type="http://schemas.openxmlformats.org/officeDocument/2006/relationships/slide" Target="slide137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89.xml"/><Relationship Id="rId17" Type="http://schemas.openxmlformats.org/officeDocument/2006/relationships/slide" Target="slide81.xml"/><Relationship Id="rId2" Type="http://schemas.openxmlformats.org/officeDocument/2006/relationships/notesSlide" Target="../notesSlides/notesSlide83.xml"/><Relationship Id="rId16" Type="http://schemas.openxmlformats.org/officeDocument/2006/relationships/slide" Target="slide3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87.xml"/><Relationship Id="rId5" Type="http://schemas.openxmlformats.org/officeDocument/2006/relationships/slide" Target="slide158.xml"/><Relationship Id="rId15" Type="http://schemas.openxmlformats.org/officeDocument/2006/relationships/slide" Target="slide9.xml"/><Relationship Id="rId10" Type="http://schemas.openxmlformats.org/officeDocument/2006/relationships/chart" Target="../charts/chart178.xml"/><Relationship Id="rId19" Type="http://schemas.openxmlformats.org/officeDocument/2006/relationships/slide" Target="slide88.xml"/><Relationship Id="rId4" Type="http://schemas.openxmlformats.org/officeDocument/2006/relationships/slide" Target="slide3.xml"/><Relationship Id="rId9" Type="http://schemas.openxmlformats.org/officeDocument/2006/relationships/image" Target="../media/image40.png"/><Relationship Id="rId1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slide" Target="slide9.xml"/><Relationship Id="rId18" Type="http://schemas.openxmlformats.org/officeDocument/2006/relationships/slide" Target="slide39.xml"/><Relationship Id="rId26" Type="http://schemas.openxmlformats.org/officeDocument/2006/relationships/slide" Target="slide8.xml"/><Relationship Id="rId3" Type="http://schemas.openxmlformats.org/officeDocument/2006/relationships/image" Target="../media/image11.png"/><Relationship Id="rId21" Type="http://schemas.openxmlformats.org/officeDocument/2006/relationships/slide" Target="slide2.xml"/><Relationship Id="rId7" Type="http://schemas.openxmlformats.org/officeDocument/2006/relationships/hyperlink" Target="http://www.google.com.co/url?sa=i&amp;rct=j&amp;q=&amp;esrc=s&amp;source=images&amp;cd=&amp;cad=rja&amp;uact=8&amp;ved=0CAcQjRw&amp;url=http://cocos-seo.blogspot.com/2014/03/radio-post-7.html&amp;ei=Lnh7VJWqLYKqgwSm_oGwDw&amp;bvm=bv.80642063,d.eXY&amp;psig=AFQjCNFpUCkmXHjY3FxubRKynpNe_TC4bw&amp;ust=1417464180860727" TargetMode="External"/><Relationship Id="rId12" Type="http://schemas.openxmlformats.org/officeDocument/2006/relationships/image" Target="../media/image25.jpeg"/><Relationship Id="rId17" Type="http://schemas.openxmlformats.org/officeDocument/2006/relationships/slide" Target="slide7.xml"/><Relationship Id="rId25" Type="http://schemas.openxmlformats.org/officeDocument/2006/relationships/slide" Target="slide6.xml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9.png"/><Relationship Id="rId20" Type="http://schemas.openxmlformats.org/officeDocument/2006/relationships/slide" Target="slide13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jpeg"/><Relationship Id="rId11" Type="http://schemas.openxmlformats.org/officeDocument/2006/relationships/image" Target="../media/image24.jpeg"/><Relationship Id="rId24" Type="http://schemas.openxmlformats.org/officeDocument/2006/relationships/image" Target="../media/image10.jpeg"/><Relationship Id="rId5" Type="http://schemas.openxmlformats.org/officeDocument/2006/relationships/image" Target="../media/image20.png"/><Relationship Id="rId15" Type="http://schemas.openxmlformats.org/officeDocument/2006/relationships/slide" Target="slide11.xml"/><Relationship Id="rId23" Type="http://schemas.openxmlformats.org/officeDocument/2006/relationships/slide" Target="slide158.xml"/><Relationship Id="rId10" Type="http://schemas.openxmlformats.org/officeDocument/2006/relationships/hyperlink" Target="http://www.google.com.co/url?sa=i&amp;rct=j&amp;q=&amp;esrc=s&amp;source=images&amp;cd=&amp;cad=rja&amp;uact=8&amp;ved=0CAcQjRw&amp;url=http://pixabay.com/es/iphone-tel%C3%A9fono-celular-apple-160307/&amp;ei=OXl7VOa9NMqpNv-ShAg&amp;psig=AFQjCNFcvpK_JkRLIrrlkAuEWIHNeL7ryA&amp;ust=1417464439862830" TargetMode="External"/><Relationship Id="rId19" Type="http://schemas.openxmlformats.org/officeDocument/2006/relationships/slide" Target="slide81.xml"/><Relationship Id="rId4" Type="http://schemas.openxmlformats.org/officeDocument/2006/relationships/chart" Target="../charts/chart6.xml"/><Relationship Id="rId9" Type="http://schemas.openxmlformats.org/officeDocument/2006/relationships/image" Target="../media/image23.jpeg"/><Relationship Id="rId14" Type="http://schemas.openxmlformats.org/officeDocument/2006/relationships/slide" Target="slide10.xml"/><Relationship Id="rId22" Type="http://schemas.openxmlformats.org/officeDocument/2006/relationships/slide" Target="slide3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89.xml"/><Relationship Id="rId18" Type="http://schemas.openxmlformats.org/officeDocument/2006/relationships/slide" Target="slide81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87.xml"/><Relationship Id="rId17" Type="http://schemas.openxmlformats.org/officeDocument/2006/relationships/slide" Target="slide39.xml"/><Relationship Id="rId2" Type="http://schemas.openxmlformats.org/officeDocument/2006/relationships/notesSlide" Target="../notesSlides/notesSlide84.xml"/><Relationship Id="rId16" Type="http://schemas.openxmlformats.org/officeDocument/2006/relationships/slide" Target="slide9.xml"/><Relationship Id="rId20" Type="http://schemas.openxmlformats.org/officeDocument/2006/relationships/slide" Target="slide9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chart" Target="../charts/chart180.xml"/><Relationship Id="rId5" Type="http://schemas.openxmlformats.org/officeDocument/2006/relationships/slide" Target="slide158.xml"/><Relationship Id="rId15" Type="http://schemas.openxmlformats.org/officeDocument/2006/relationships/slide" Target="slide7.xml"/><Relationship Id="rId10" Type="http://schemas.openxmlformats.org/officeDocument/2006/relationships/chart" Target="../charts/chart179.xml"/><Relationship Id="rId19" Type="http://schemas.openxmlformats.org/officeDocument/2006/relationships/slide" Target="slide137.xml"/><Relationship Id="rId4" Type="http://schemas.openxmlformats.org/officeDocument/2006/relationships/slide" Target="slide3.xml"/><Relationship Id="rId9" Type="http://schemas.openxmlformats.org/officeDocument/2006/relationships/image" Target="../media/image40.png"/><Relationship Id="rId14" Type="http://schemas.openxmlformats.org/officeDocument/2006/relationships/slide" Target="slide90.xml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90.xml"/><Relationship Id="rId18" Type="http://schemas.openxmlformats.org/officeDocument/2006/relationships/slide" Target="slide137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88.xml"/><Relationship Id="rId17" Type="http://schemas.openxmlformats.org/officeDocument/2006/relationships/slide" Target="slide81.xml"/><Relationship Id="rId2" Type="http://schemas.openxmlformats.org/officeDocument/2006/relationships/notesSlide" Target="../notesSlides/notesSlide85.xml"/><Relationship Id="rId16" Type="http://schemas.openxmlformats.org/officeDocument/2006/relationships/slide" Target="slide3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87.xml"/><Relationship Id="rId5" Type="http://schemas.openxmlformats.org/officeDocument/2006/relationships/slide" Target="slide158.xml"/><Relationship Id="rId15" Type="http://schemas.openxmlformats.org/officeDocument/2006/relationships/slide" Target="slide9.xml"/><Relationship Id="rId10" Type="http://schemas.openxmlformats.org/officeDocument/2006/relationships/chart" Target="../charts/chart181.xml"/><Relationship Id="rId19" Type="http://schemas.openxmlformats.org/officeDocument/2006/relationships/slide" Target="slide92.xml"/><Relationship Id="rId4" Type="http://schemas.openxmlformats.org/officeDocument/2006/relationships/slide" Target="slide3.xml"/><Relationship Id="rId9" Type="http://schemas.openxmlformats.org/officeDocument/2006/relationships/image" Target="../media/image40.png"/><Relationship Id="rId14" Type="http://schemas.openxmlformats.org/officeDocument/2006/relationships/slide" Target="slide7.xml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93.xml"/><Relationship Id="rId18" Type="http://schemas.openxmlformats.org/officeDocument/2006/relationships/slide" Target="slide9.xml"/><Relationship Id="rId3" Type="http://schemas.openxmlformats.org/officeDocument/2006/relationships/slide" Target="slide2.xml"/><Relationship Id="rId21" Type="http://schemas.openxmlformats.org/officeDocument/2006/relationships/slide" Target="slide137.xml"/><Relationship Id="rId7" Type="http://schemas.openxmlformats.org/officeDocument/2006/relationships/image" Target="../media/image11.png"/><Relationship Id="rId12" Type="http://schemas.openxmlformats.org/officeDocument/2006/relationships/chart" Target="../charts/chart185.xml"/><Relationship Id="rId17" Type="http://schemas.openxmlformats.org/officeDocument/2006/relationships/slide" Target="slide7.xml"/><Relationship Id="rId2" Type="http://schemas.openxmlformats.org/officeDocument/2006/relationships/notesSlide" Target="../notesSlides/notesSlide86.xml"/><Relationship Id="rId16" Type="http://schemas.openxmlformats.org/officeDocument/2006/relationships/slide" Target="slide100.xml"/><Relationship Id="rId20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chart" Target="../charts/chart184.xml"/><Relationship Id="rId24" Type="http://schemas.openxmlformats.org/officeDocument/2006/relationships/slide" Target="slide91.xml"/><Relationship Id="rId5" Type="http://schemas.openxmlformats.org/officeDocument/2006/relationships/slide" Target="slide158.xml"/><Relationship Id="rId15" Type="http://schemas.openxmlformats.org/officeDocument/2006/relationships/slide" Target="slide96.xml"/><Relationship Id="rId23" Type="http://schemas.openxmlformats.org/officeDocument/2006/relationships/slide" Target="slide94.xml"/><Relationship Id="rId10" Type="http://schemas.openxmlformats.org/officeDocument/2006/relationships/chart" Target="../charts/chart183.xml"/><Relationship Id="rId19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chart" Target="../charts/chart182.xml"/><Relationship Id="rId14" Type="http://schemas.openxmlformats.org/officeDocument/2006/relationships/slide" Target="slide92.xml"/><Relationship Id="rId22" Type="http://schemas.openxmlformats.org/officeDocument/2006/relationships/slide" Target="slide95.xml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7.xml"/><Relationship Id="rId18" Type="http://schemas.openxmlformats.org/officeDocument/2006/relationships/slide" Target="slide93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100.xml"/><Relationship Id="rId17" Type="http://schemas.openxmlformats.org/officeDocument/2006/relationships/slide" Target="slide94.xml"/><Relationship Id="rId2" Type="http://schemas.openxmlformats.org/officeDocument/2006/relationships/notesSlide" Target="../notesSlides/notesSlide87.xml"/><Relationship Id="rId16" Type="http://schemas.openxmlformats.org/officeDocument/2006/relationships/slide" Target="slide9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96.xml"/><Relationship Id="rId5" Type="http://schemas.openxmlformats.org/officeDocument/2006/relationships/slide" Target="slide158.xml"/><Relationship Id="rId15" Type="http://schemas.openxmlformats.org/officeDocument/2006/relationships/slide" Target="slide39.xml"/><Relationship Id="rId10" Type="http://schemas.openxmlformats.org/officeDocument/2006/relationships/slide" Target="slide92.xml"/><Relationship Id="rId4" Type="http://schemas.openxmlformats.org/officeDocument/2006/relationships/slide" Target="slide3.xml"/><Relationship Id="rId9" Type="http://schemas.openxmlformats.org/officeDocument/2006/relationships/chart" Target="../charts/chart186.xml"/><Relationship Id="rId14" Type="http://schemas.openxmlformats.org/officeDocument/2006/relationships/slide" Target="slide9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7.xml"/><Relationship Id="rId18" Type="http://schemas.openxmlformats.org/officeDocument/2006/relationships/slide" Target="slide95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100.xml"/><Relationship Id="rId17" Type="http://schemas.openxmlformats.org/officeDocument/2006/relationships/slide" Target="slide137.xml"/><Relationship Id="rId2" Type="http://schemas.openxmlformats.org/officeDocument/2006/relationships/notesSlide" Target="../notesSlides/notesSlide88.xml"/><Relationship Id="rId16" Type="http://schemas.openxmlformats.org/officeDocument/2006/relationships/slide" Target="slide81.xml"/><Relationship Id="rId20" Type="http://schemas.openxmlformats.org/officeDocument/2006/relationships/slide" Target="slide9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96.xml"/><Relationship Id="rId5" Type="http://schemas.openxmlformats.org/officeDocument/2006/relationships/slide" Target="slide158.xml"/><Relationship Id="rId15" Type="http://schemas.openxmlformats.org/officeDocument/2006/relationships/slide" Target="slide39.xml"/><Relationship Id="rId10" Type="http://schemas.openxmlformats.org/officeDocument/2006/relationships/slide" Target="slide92.xml"/><Relationship Id="rId19" Type="http://schemas.openxmlformats.org/officeDocument/2006/relationships/slide" Target="slide94.xml"/><Relationship Id="rId4" Type="http://schemas.openxmlformats.org/officeDocument/2006/relationships/slide" Target="slide3.xml"/><Relationship Id="rId9" Type="http://schemas.openxmlformats.org/officeDocument/2006/relationships/chart" Target="../charts/chart187.xml"/><Relationship Id="rId14" Type="http://schemas.openxmlformats.org/officeDocument/2006/relationships/slide" Target="slide9.xml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7.xml"/><Relationship Id="rId18" Type="http://schemas.openxmlformats.org/officeDocument/2006/relationships/slide" Target="slide95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100.xml"/><Relationship Id="rId17" Type="http://schemas.openxmlformats.org/officeDocument/2006/relationships/slide" Target="slide137.xml"/><Relationship Id="rId2" Type="http://schemas.openxmlformats.org/officeDocument/2006/relationships/notesSlide" Target="../notesSlides/notesSlide89.xml"/><Relationship Id="rId16" Type="http://schemas.openxmlformats.org/officeDocument/2006/relationships/slide" Target="slide81.xml"/><Relationship Id="rId20" Type="http://schemas.openxmlformats.org/officeDocument/2006/relationships/slide" Target="slide9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96.xml"/><Relationship Id="rId5" Type="http://schemas.openxmlformats.org/officeDocument/2006/relationships/slide" Target="slide158.xml"/><Relationship Id="rId15" Type="http://schemas.openxmlformats.org/officeDocument/2006/relationships/slide" Target="slide39.xml"/><Relationship Id="rId10" Type="http://schemas.openxmlformats.org/officeDocument/2006/relationships/slide" Target="slide92.xml"/><Relationship Id="rId19" Type="http://schemas.openxmlformats.org/officeDocument/2006/relationships/slide" Target="slide94.xml"/><Relationship Id="rId4" Type="http://schemas.openxmlformats.org/officeDocument/2006/relationships/slide" Target="slide3.xml"/><Relationship Id="rId9" Type="http://schemas.openxmlformats.org/officeDocument/2006/relationships/chart" Target="../charts/chart188.xml"/><Relationship Id="rId14" Type="http://schemas.openxmlformats.org/officeDocument/2006/relationships/slide" Target="slide9.xml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97.xml"/><Relationship Id="rId18" Type="http://schemas.openxmlformats.org/officeDocument/2006/relationships/slide" Target="slide9.xml"/><Relationship Id="rId3" Type="http://schemas.openxmlformats.org/officeDocument/2006/relationships/slide" Target="slide2.xml"/><Relationship Id="rId21" Type="http://schemas.openxmlformats.org/officeDocument/2006/relationships/slide" Target="slide137.xml"/><Relationship Id="rId7" Type="http://schemas.openxmlformats.org/officeDocument/2006/relationships/image" Target="../media/image11.png"/><Relationship Id="rId12" Type="http://schemas.openxmlformats.org/officeDocument/2006/relationships/chart" Target="../charts/chart191.xml"/><Relationship Id="rId17" Type="http://schemas.openxmlformats.org/officeDocument/2006/relationships/slide" Target="slide7.xml"/><Relationship Id="rId2" Type="http://schemas.openxmlformats.org/officeDocument/2006/relationships/notesSlide" Target="../notesSlides/notesSlide90.xml"/><Relationship Id="rId16" Type="http://schemas.openxmlformats.org/officeDocument/2006/relationships/slide" Target="slide100.xml"/><Relationship Id="rId20" Type="http://schemas.openxmlformats.org/officeDocument/2006/relationships/slide" Target="slide8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chart" Target="../charts/chart190.xml"/><Relationship Id="rId24" Type="http://schemas.openxmlformats.org/officeDocument/2006/relationships/slide" Target="slide95.xml"/><Relationship Id="rId5" Type="http://schemas.openxmlformats.org/officeDocument/2006/relationships/slide" Target="slide158.xml"/><Relationship Id="rId15" Type="http://schemas.openxmlformats.org/officeDocument/2006/relationships/slide" Target="slide96.xml"/><Relationship Id="rId23" Type="http://schemas.openxmlformats.org/officeDocument/2006/relationships/slide" Target="slide99.xml"/><Relationship Id="rId10" Type="http://schemas.openxmlformats.org/officeDocument/2006/relationships/image" Target="../media/image41.png"/><Relationship Id="rId19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chart" Target="../charts/chart189.xml"/><Relationship Id="rId14" Type="http://schemas.openxmlformats.org/officeDocument/2006/relationships/slide" Target="slide92.xml"/><Relationship Id="rId22" Type="http://schemas.openxmlformats.org/officeDocument/2006/relationships/slide" Target="slide98.xml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9.xml"/><Relationship Id="rId18" Type="http://schemas.openxmlformats.org/officeDocument/2006/relationships/slide" Target="slide99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7.xml"/><Relationship Id="rId17" Type="http://schemas.openxmlformats.org/officeDocument/2006/relationships/slide" Target="slide97.xml"/><Relationship Id="rId2" Type="http://schemas.openxmlformats.org/officeDocument/2006/relationships/notesSlide" Target="../notesSlides/notesSlide91.xml"/><Relationship Id="rId16" Type="http://schemas.openxmlformats.org/officeDocument/2006/relationships/slide" Target="slide13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100.xml"/><Relationship Id="rId5" Type="http://schemas.openxmlformats.org/officeDocument/2006/relationships/slide" Target="slide158.xml"/><Relationship Id="rId15" Type="http://schemas.openxmlformats.org/officeDocument/2006/relationships/slide" Target="slide81.xml"/><Relationship Id="rId10" Type="http://schemas.openxmlformats.org/officeDocument/2006/relationships/slide" Target="slide96.xml"/><Relationship Id="rId19" Type="http://schemas.openxmlformats.org/officeDocument/2006/relationships/slide" Target="slide98.xml"/><Relationship Id="rId4" Type="http://schemas.openxmlformats.org/officeDocument/2006/relationships/slide" Target="slide3.xml"/><Relationship Id="rId9" Type="http://schemas.openxmlformats.org/officeDocument/2006/relationships/slide" Target="slide92.xml"/><Relationship Id="rId14" Type="http://schemas.openxmlformats.org/officeDocument/2006/relationships/slide" Target="slide39.xml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9.xml"/><Relationship Id="rId18" Type="http://schemas.openxmlformats.org/officeDocument/2006/relationships/slide" Target="slide99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7.xml"/><Relationship Id="rId17" Type="http://schemas.openxmlformats.org/officeDocument/2006/relationships/slide" Target="slide97.xml"/><Relationship Id="rId2" Type="http://schemas.openxmlformats.org/officeDocument/2006/relationships/notesSlide" Target="../notesSlides/notesSlide92.xml"/><Relationship Id="rId16" Type="http://schemas.openxmlformats.org/officeDocument/2006/relationships/slide" Target="slide13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100.xml"/><Relationship Id="rId5" Type="http://schemas.openxmlformats.org/officeDocument/2006/relationships/slide" Target="slide158.xml"/><Relationship Id="rId15" Type="http://schemas.openxmlformats.org/officeDocument/2006/relationships/slide" Target="slide81.xml"/><Relationship Id="rId10" Type="http://schemas.openxmlformats.org/officeDocument/2006/relationships/slide" Target="slide96.xml"/><Relationship Id="rId19" Type="http://schemas.openxmlformats.org/officeDocument/2006/relationships/slide" Target="slide98.xml"/><Relationship Id="rId4" Type="http://schemas.openxmlformats.org/officeDocument/2006/relationships/slide" Target="slide3.xml"/><Relationship Id="rId9" Type="http://schemas.openxmlformats.org/officeDocument/2006/relationships/slide" Target="slide92.xml"/><Relationship Id="rId14" Type="http://schemas.openxmlformats.org/officeDocument/2006/relationships/slide" Target="slide39.xml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9.xml"/><Relationship Id="rId18" Type="http://schemas.openxmlformats.org/officeDocument/2006/relationships/slide" Target="slide99.xml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12" Type="http://schemas.openxmlformats.org/officeDocument/2006/relationships/slide" Target="slide7.xml"/><Relationship Id="rId17" Type="http://schemas.openxmlformats.org/officeDocument/2006/relationships/slide" Target="slide97.xml"/><Relationship Id="rId2" Type="http://schemas.openxmlformats.org/officeDocument/2006/relationships/notesSlide" Target="../notesSlides/notesSlide93.xml"/><Relationship Id="rId16" Type="http://schemas.openxmlformats.org/officeDocument/2006/relationships/slide" Target="slide13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slide" Target="slide100.xml"/><Relationship Id="rId5" Type="http://schemas.openxmlformats.org/officeDocument/2006/relationships/slide" Target="slide158.xml"/><Relationship Id="rId15" Type="http://schemas.openxmlformats.org/officeDocument/2006/relationships/slide" Target="slide81.xml"/><Relationship Id="rId10" Type="http://schemas.openxmlformats.org/officeDocument/2006/relationships/slide" Target="slide96.xml"/><Relationship Id="rId19" Type="http://schemas.openxmlformats.org/officeDocument/2006/relationships/slide" Target="slide98.xml"/><Relationship Id="rId4" Type="http://schemas.openxmlformats.org/officeDocument/2006/relationships/slide" Target="slide3.xml"/><Relationship Id="rId9" Type="http://schemas.openxmlformats.org/officeDocument/2006/relationships/slide" Target="slide92.xml"/><Relationship Id="rId14" Type="http://schemas.openxmlformats.org/officeDocument/2006/relationships/slide" Target="slide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17 Grupo"/>
          <p:cNvGrpSpPr/>
          <p:nvPr/>
        </p:nvGrpSpPr>
        <p:grpSpPr>
          <a:xfrm>
            <a:off x="-36512" y="2707094"/>
            <a:ext cx="5328592" cy="1446550"/>
            <a:chOff x="-36512" y="2459742"/>
            <a:chExt cx="5328592" cy="1446550"/>
          </a:xfrm>
        </p:grpSpPr>
        <p:sp>
          <p:nvSpPr>
            <p:cNvPr id="12" name="11 CuadroTexto"/>
            <p:cNvSpPr txBox="1"/>
            <p:nvPr/>
          </p:nvSpPr>
          <p:spPr>
            <a:xfrm>
              <a:off x="-36512" y="2459742"/>
              <a:ext cx="5328592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2800" b="1" dirty="0" smtClean="0">
                  <a:solidFill>
                    <a:schemeClr val="bg1">
                      <a:lumMod val="50000"/>
                    </a:schemeClr>
                  </a:solidFill>
                </a:rPr>
                <a:t>Estudio de Percepción de Iniciativa</a:t>
              </a:r>
            </a:p>
            <a:p>
              <a:pPr algn="ctr"/>
              <a:r>
                <a:rPr lang="es-CO" sz="4000" b="1" dirty="0" smtClean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URNA </a:t>
              </a:r>
              <a:r>
                <a:rPr lang="es-CO" sz="4000" b="1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DE </a:t>
              </a:r>
              <a:r>
                <a:rPr lang="es-CO" sz="4000" b="1" dirty="0" smtClean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CRISTAL</a:t>
              </a:r>
            </a:p>
            <a:p>
              <a:pPr algn="ctr"/>
              <a:r>
                <a:rPr lang="es-CO" sz="2000" b="1" dirty="0" smtClean="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Ciudadanos, Funcionarios Año 2014</a:t>
              </a:r>
              <a:endParaRPr lang="es-CO" sz="20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4" name="13 Conector recto"/>
            <p:cNvCxnSpPr/>
            <p:nvPr/>
          </p:nvCxnSpPr>
          <p:spPr>
            <a:xfrm>
              <a:off x="107504" y="2929508"/>
              <a:ext cx="5112568" cy="0"/>
            </a:xfrm>
            <a:prstGeom prst="line">
              <a:avLst/>
            </a:prstGeom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22 Conector recto"/>
            <p:cNvCxnSpPr/>
            <p:nvPr/>
          </p:nvCxnSpPr>
          <p:spPr>
            <a:xfrm>
              <a:off x="827584" y="3505572"/>
              <a:ext cx="3672408" cy="0"/>
            </a:xfrm>
            <a:prstGeom prst="line">
              <a:avLst/>
            </a:prstGeom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16 Rectángulo"/>
          <p:cNvSpPr/>
          <p:nvPr/>
        </p:nvSpPr>
        <p:spPr>
          <a:xfrm>
            <a:off x="701326" y="5080456"/>
            <a:ext cx="40118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el marco del contrato No 495 de 2014</a:t>
            </a:r>
            <a:endParaRPr lang="es-CO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41" name="Picture 17" descr="300 x 300. India Result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03" y="1425898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27 Rectángulo"/>
          <p:cNvSpPr/>
          <p:nvPr/>
        </p:nvSpPr>
        <p:spPr>
          <a:xfrm>
            <a:off x="990302" y="2013912"/>
            <a:ext cx="27896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20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Informe de </a:t>
            </a:r>
            <a:r>
              <a:rPr lang="es-CO" sz="24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Resultados</a:t>
            </a:r>
            <a:endParaRPr lang="es-CO" sz="2400" b="1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18 CuadroTexto">
            <a:hlinkClick r:id="rId4" action="ppaction://hlinksldjump"/>
          </p:cNvPr>
          <p:cNvSpPr txBox="1"/>
          <p:nvPr/>
        </p:nvSpPr>
        <p:spPr>
          <a:xfrm>
            <a:off x="6075958" y="3361556"/>
            <a:ext cx="13763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 Informe</a:t>
            </a:r>
            <a:endParaRPr lang="es-CO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582" y="3665590"/>
            <a:ext cx="267586" cy="34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" descr="http://mundorural.co/apc-aa-files/fe9f3d9a90ca94199eedb02616cd3340/tecnologia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17346" t="-45565" r="-10133" b="-40950"/>
          <a:stretch/>
        </p:blipFill>
        <p:spPr bwMode="auto">
          <a:xfrm>
            <a:off x="5712014" y="1425898"/>
            <a:ext cx="1260000" cy="1281196"/>
          </a:xfrm>
          <a:prstGeom prst="ellipse">
            <a:avLst/>
          </a:prstGeom>
          <a:solidFill>
            <a:schemeClr val="bg1"/>
          </a:solidFill>
        </p:spPr>
      </p:pic>
      <p:pic>
        <p:nvPicPr>
          <p:cNvPr id="32" name="Picture 4" descr="http://jennifergonzalez95.files.wordpress.com/2011/02/tecnologia-futuro-avances-tecnologicos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135" t="-11622"/>
          <a:stretch/>
        </p:blipFill>
        <p:spPr bwMode="auto">
          <a:xfrm>
            <a:off x="7476613" y="2066496"/>
            <a:ext cx="1476000" cy="1439076"/>
          </a:xfrm>
          <a:prstGeom prst="ellipse">
            <a:avLst/>
          </a:prstGeom>
          <a:solidFill>
            <a:schemeClr val="bg1"/>
          </a:solidFill>
        </p:spPr>
      </p:pic>
      <p:sp>
        <p:nvSpPr>
          <p:cNvPr id="33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037032" y="5401058"/>
            <a:ext cx="2133600" cy="304271"/>
          </a:xfrm>
        </p:spPr>
        <p:txBody>
          <a:bodyPr/>
          <a:lstStyle/>
          <a:p>
            <a:fld id="{62F6D429-5B7F-4D92-8A61-2D03DF31274D}" type="slidenum">
              <a:rPr lang="es-CO" smtClean="0"/>
              <a:pPr/>
              <a:t>1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347995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" name="63 Gráfico"/>
          <p:cNvGraphicFramePr/>
          <p:nvPr>
            <p:extLst>
              <p:ext uri="{D42A27DB-BD31-4B8C-83A1-F6EECF244321}">
                <p14:modId xmlns="" xmlns:p14="http://schemas.microsoft.com/office/powerpoint/2010/main" val="2915509247"/>
              </p:ext>
            </p:extLst>
          </p:nvPr>
        </p:nvGraphicFramePr>
        <p:xfrm>
          <a:off x="5868148" y="1561726"/>
          <a:ext cx="3046131" cy="3137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6221403" y="1561356"/>
            <a:ext cx="866899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3" name="62 Gráfico"/>
          <p:cNvGraphicFramePr/>
          <p:nvPr>
            <p:extLst>
              <p:ext uri="{D42A27DB-BD31-4B8C-83A1-F6EECF244321}">
                <p14:modId xmlns="" xmlns:p14="http://schemas.microsoft.com/office/powerpoint/2010/main" val="3523826878"/>
              </p:ext>
            </p:extLst>
          </p:nvPr>
        </p:nvGraphicFramePr>
        <p:xfrm>
          <a:off x="4118158" y="1568670"/>
          <a:ext cx="3046131" cy="3137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4349195" y="1568300"/>
            <a:ext cx="866899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-129" y="500119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P1.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Voy a leerle una lista de medios de comunicación, me podría decir por favor ¿con cuáles de ellos cuenta en su hogar? </a:t>
            </a:r>
          </a:p>
        </p:txBody>
      </p:sp>
      <p:graphicFrame>
        <p:nvGraphicFramePr>
          <p:cNvPr id="35" name="34 Gráfico"/>
          <p:cNvGraphicFramePr/>
          <p:nvPr>
            <p:extLst>
              <p:ext uri="{D42A27DB-BD31-4B8C-83A1-F6EECF244321}">
                <p14:modId xmlns="" xmlns:p14="http://schemas.microsoft.com/office/powerpoint/2010/main" val="2342693458"/>
              </p:ext>
            </p:extLst>
          </p:nvPr>
        </p:nvGraphicFramePr>
        <p:xfrm>
          <a:off x="2245953" y="1568670"/>
          <a:ext cx="3046131" cy="3137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2" name="41 Rectángulo"/>
          <p:cNvSpPr/>
          <p:nvPr/>
        </p:nvSpPr>
        <p:spPr>
          <a:xfrm>
            <a:off x="3203851" y="1057302"/>
            <a:ext cx="18002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Tenencia en el Hogar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3618659" y="1403867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99" name="98 CuadroTexto"/>
          <p:cNvSpPr txBox="1"/>
          <p:nvPr/>
        </p:nvSpPr>
        <p:spPr>
          <a:xfrm>
            <a:off x="5542574" y="1405467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100" name="99 CuadroTexto"/>
          <p:cNvSpPr txBox="1"/>
          <p:nvPr/>
        </p:nvSpPr>
        <p:spPr>
          <a:xfrm>
            <a:off x="7596340" y="1405467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Altos</a:t>
            </a:r>
          </a:p>
        </p:txBody>
      </p:sp>
      <p:pic>
        <p:nvPicPr>
          <p:cNvPr id="6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9" name="68 Retraso">
            <a:hlinkClick r:id="rId9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70" name="69 Rectángulo">
            <a:hlinkClick r:id="rId9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72" name="71 Retraso">
            <a:hlinkClick r:id="rId10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73" name="72 Rectángulo">
            <a:hlinkClick r:id="rId10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74" name="73 Retraso">
            <a:hlinkClick r:id="rId11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75" name="74 Rectángulo">
            <a:hlinkClick r:id="rId11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3" name="52 Rectángulo redondeado">
            <a:hlinkClick r:id="rId12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0" name="59 Rectángulo redondeado">
            <a:hlinkClick r:id="rId9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1" name="60 Rectángulo redondeado">
            <a:hlinkClick r:id="rId13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2" name="61 Rectángulo redondeado">
            <a:hlinkClick r:id="rId14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7" name="66 Rectángulo redondeado">
            <a:hlinkClick r:id="rId15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76" name="75 Rectángulo"/>
          <p:cNvSpPr/>
          <p:nvPr/>
        </p:nvSpPr>
        <p:spPr>
          <a:xfrm>
            <a:off x="7097123" y="4775727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77" name="76 Rectángulo"/>
          <p:cNvSpPr/>
          <p:nvPr/>
        </p:nvSpPr>
        <p:spPr>
          <a:xfrm>
            <a:off x="8204539" y="4775727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0" name="89 CuadroTexto"/>
          <p:cNvSpPr txBox="1"/>
          <p:nvPr/>
        </p:nvSpPr>
        <p:spPr>
          <a:xfrm>
            <a:off x="7200195" y="4714888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2013</a:t>
            </a:r>
          </a:p>
        </p:txBody>
      </p:sp>
      <p:sp>
        <p:nvSpPr>
          <p:cNvPr id="91" name="90 CuadroTexto"/>
          <p:cNvSpPr txBox="1"/>
          <p:nvPr/>
        </p:nvSpPr>
        <p:spPr>
          <a:xfrm>
            <a:off x="8326460" y="4714888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2014</a:t>
            </a:r>
          </a:p>
        </p:txBody>
      </p:sp>
      <p:sp>
        <p:nvSpPr>
          <p:cNvPr id="36" name="6 Cheurón">
            <a:hlinkClick r:id="rId16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37" name="7 Cheurón">
            <a:hlinkClick r:id="rId17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38" name="9 Cheurón">
            <a:hlinkClick r:id="rId18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39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67 Cheurón">
            <a:hlinkClick r:id="rId20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41" name="Flecha izquierda 30">
            <a:hlinkClick r:id="rId9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3" name="Flecha izquierda 31">
            <a:hlinkClick r:id="rId11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3127758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100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108909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P14.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En una escala de 5 puntos, donde 1 es MUY INSATISFECHO y 5 MUY SATISFECHO, ¿qué tan satisfecho se encuentra participando en la Urna de Cristal?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" name="48 CuadroTexto"/>
          <p:cNvSpPr txBox="1"/>
          <p:nvPr/>
        </p:nvSpPr>
        <p:spPr>
          <a:xfrm>
            <a:off x="3419872" y="1609549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200" u="sng" dirty="0" smtClean="0">
                <a:solidFill>
                  <a:prstClr val="black"/>
                </a:solidFill>
              </a:rPr>
              <a:t>Pequeños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5229597" y="1604789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200" u="sng" dirty="0" smtClean="0">
                <a:solidFill>
                  <a:prstClr val="black"/>
                </a:solidFill>
              </a:rPr>
              <a:t>Medianos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54" name="53 CuadroTexto"/>
          <p:cNvSpPr txBox="1"/>
          <p:nvPr/>
        </p:nvSpPr>
        <p:spPr>
          <a:xfrm>
            <a:off x="7092280" y="1604789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200" u="sng" dirty="0">
                <a:solidFill>
                  <a:prstClr val="black"/>
                </a:solidFill>
              </a:rPr>
              <a:t>Grandes</a:t>
            </a:r>
          </a:p>
        </p:txBody>
      </p:sp>
      <p:graphicFrame>
        <p:nvGraphicFramePr>
          <p:cNvPr id="55" name="54 Gráfico"/>
          <p:cNvGraphicFramePr/>
          <p:nvPr>
            <p:extLst>
              <p:ext uri="{D42A27DB-BD31-4B8C-83A1-F6EECF244321}">
                <p14:modId xmlns="" xmlns:p14="http://schemas.microsoft.com/office/powerpoint/2010/main" val="3801127314"/>
              </p:ext>
            </p:extLst>
          </p:nvPr>
        </p:nvGraphicFramePr>
        <p:xfrm>
          <a:off x="3059832" y="2063645"/>
          <a:ext cx="1549623" cy="25722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8152"/>
          <a:stretch/>
        </p:blipFill>
        <p:spPr bwMode="auto">
          <a:xfrm>
            <a:off x="4951788" y="1339713"/>
            <a:ext cx="4156716" cy="221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6" name="55 Gráfico"/>
          <p:cNvGraphicFramePr/>
          <p:nvPr>
            <p:extLst>
              <p:ext uri="{D42A27DB-BD31-4B8C-83A1-F6EECF244321}">
                <p14:modId xmlns="" xmlns:p14="http://schemas.microsoft.com/office/powerpoint/2010/main" val="2794063276"/>
              </p:ext>
            </p:extLst>
          </p:nvPr>
        </p:nvGraphicFramePr>
        <p:xfrm>
          <a:off x="4894585" y="2066431"/>
          <a:ext cx="1549623" cy="25722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57" name="56 Gráfico"/>
          <p:cNvGraphicFramePr/>
          <p:nvPr>
            <p:extLst>
              <p:ext uri="{D42A27DB-BD31-4B8C-83A1-F6EECF244321}">
                <p14:modId xmlns="" xmlns:p14="http://schemas.microsoft.com/office/powerpoint/2010/main" val="2562186943"/>
              </p:ext>
            </p:extLst>
          </p:nvPr>
        </p:nvGraphicFramePr>
        <p:xfrm>
          <a:off x="6694785" y="2066126"/>
          <a:ext cx="1549623" cy="25722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58" name="57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Satisfacción con la participación en la Urna de Cristal</a:t>
            </a:r>
          </a:p>
        </p:txBody>
      </p:sp>
      <p:sp>
        <p:nvSpPr>
          <p:cNvPr id="59" name="58 CuadroTexto"/>
          <p:cNvSpPr txBox="1"/>
          <p:nvPr/>
        </p:nvSpPr>
        <p:spPr>
          <a:xfrm>
            <a:off x="3227596" y="1877799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black"/>
                </a:solidFill>
              </a:rPr>
              <a:t>2013</a:t>
            </a:r>
            <a:endParaRPr lang="es-CO" sz="1000" dirty="0">
              <a:solidFill>
                <a:prstClr val="black"/>
              </a:solidFill>
            </a:endParaRPr>
          </a:p>
        </p:txBody>
      </p:sp>
      <p:sp>
        <p:nvSpPr>
          <p:cNvPr id="62" name="61 CuadroTexto"/>
          <p:cNvSpPr txBox="1"/>
          <p:nvPr/>
        </p:nvSpPr>
        <p:spPr>
          <a:xfrm>
            <a:off x="3989951" y="1877963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black"/>
                </a:solidFill>
              </a:rPr>
              <a:t>2014</a:t>
            </a:r>
            <a:endParaRPr lang="es-CO" sz="1000" dirty="0">
              <a:solidFill>
                <a:prstClr val="black"/>
              </a:solidFill>
            </a:endParaRPr>
          </a:p>
        </p:txBody>
      </p:sp>
      <p:sp>
        <p:nvSpPr>
          <p:cNvPr id="63" name="62 CuadroTexto"/>
          <p:cNvSpPr txBox="1"/>
          <p:nvPr/>
        </p:nvSpPr>
        <p:spPr>
          <a:xfrm>
            <a:off x="5057006" y="1877963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black"/>
                </a:solidFill>
              </a:rPr>
              <a:t>2013</a:t>
            </a:r>
            <a:endParaRPr lang="es-CO" sz="1000" dirty="0">
              <a:solidFill>
                <a:prstClr val="black"/>
              </a:solidFill>
            </a:endParaRPr>
          </a:p>
        </p:txBody>
      </p:sp>
      <p:sp>
        <p:nvSpPr>
          <p:cNvPr id="64" name="63 CuadroTexto"/>
          <p:cNvSpPr txBox="1"/>
          <p:nvPr/>
        </p:nvSpPr>
        <p:spPr>
          <a:xfrm>
            <a:off x="5819361" y="1878127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black"/>
                </a:solidFill>
              </a:rPr>
              <a:t>2014</a:t>
            </a:r>
            <a:endParaRPr lang="es-CO" sz="1000" dirty="0">
              <a:solidFill>
                <a:prstClr val="black"/>
              </a:solidFill>
            </a:endParaRPr>
          </a:p>
        </p:txBody>
      </p:sp>
      <p:sp>
        <p:nvSpPr>
          <p:cNvPr id="65" name="64 CuadroTexto"/>
          <p:cNvSpPr txBox="1"/>
          <p:nvPr/>
        </p:nvSpPr>
        <p:spPr>
          <a:xfrm>
            <a:off x="6871429" y="1877963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black"/>
                </a:solidFill>
              </a:rPr>
              <a:t>2013</a:t>
            </a:r>
            <a:endParaRPr lang="es-CO" sz="1000" dirty="0">
              <a:solidFill>
                <a:prstClr val="black"/>
              </a:solidFill>
            </a:endParaRPr>
          </a:p>
        </p:txBody>
      </p:sp>
      <p:sp>
        <p:nvSpPr>
          <p:cNvPr id="66" name="65 CuadroTexto"/>
          <p:cNvSpPr txBox="1"/>
          <p:nvPr/>
        </p:nvSpPr>
        <p:spPr>
          <a:xfrm>
            <a:off x="7633784" y="1878127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black"/>
                </a:solidFill>
              </a:rPr>
              <a:t>2014</a:t>
            </a:r>
            <a:endParaRPr lang="es-CO" sz="1000" dirty="0">
              <a:solidFill>
                <a:prstClr val="black"/>
              </a:solidFill>
            </a:endParaRPr>
          </a:p>
        </p:txBody>
      </p:sp>
      <p:sp>
        <p:nvSpPr>
          <p:cNvPr id="74" name="73 Rectángulo"/>
          <p:cNvSpPr/>
          <p:nvPr/>
        </p:nvSpPr>
        <p:spPr>
          <a:xfrm>
            <a:off x="4963901" y="2065412"/>
            <a:ext cx="636799" cy="103838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6" name="75 Rectángulo"/>
          <p:cNvSpPr/>
          <p:nvPr/>
        </p:nvSpPr>
        <p:spPr>
          <a:xfrm>
            <a:off x="5741591" y="2065412"/>
            <a:ext cx="636799" cy="103838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7" name="76 Rectángulo"/>
          <p:cNvSpPr/>
          <p:nvPr/>
        </p:nvSpPr>
        <p:spPr>
          <a:xfrm>
            <a:off x="6763990" y="2065413"/>
            <a:ext cx="636799" cy="1406256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8" name="77 Rectángulo"/>
          <p:cNvSpPr/>
          <p:nvPr/>
        </p:nvSpPr>
        <p:spPr>
          <a:xfrm>
            <a:off x="7535601" y="2065413"/>
            <a:ext cx="636799" cy="1406256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0" name="59 Retraso">
            <a:hlinkClick r:id="rId13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61" name="60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70" name="69 Retraso">
            <a:hlinkClick r:id="rId14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71" name="70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72" name="71 Retraso">
            <a:hlinkClick r:id="rId15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73" name="72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95" name="94 Rectángulo redondeado">
            <a:hlinkClick r:id="rId16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96" name="95 Rectángulo redondeado">
            <a:hlinkClick r:id="rId17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97" name="96 Rectángulo redondeado">
            <a:hlinkClick r:id="rId18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98" name="97 Rectángulo redondeado">
            <a:hlinkClick r:id="rId19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99" name="98 Rectángulo redondeado">
            <a:hlinkClick r:id="rId20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7" name="46 CuadroTexto"/>
          <p:cNvSpPr txBox="1"/>
          <p:nvPr/>
        </p:nvSpPr>
        <p:spPr>
          <a:xfrm>
            <a:off x="6941329" y="4896165"/>
            <a:ext cx="2345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*TTB= (Suma de calificaciones 4 + 5 Muy satisfecho)</a:t>
            </a:r>
          </a:p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</a:t>
            </a:r>
            <a:r>
              <a:rPr lang="es-CO" sz="800" dirty="0" err="1" smtClean="0">
                <a:solidFill>
                  <a:schemeClr val="bg1">
                    <a:lumMod val="50000"/>
                  </a:schemeClr>
                </a:solidFill>
              </a:rPr>
              <a:t>Middle</a:t>
            </a:r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= Porcentaje de calificación 3</a:t>
            </a:r>
          </a:p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*BTB= Suma de calificaciones 1 + 2  </a:t>
            </a:r>
            <a:endParaRPr lang="es-CO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" name="50 Rectángulo redondeado">
            <a:hlinkClick r:id="rId21" action="ppaction://hlinksldjump"/>
          </p:cNvPr>
          <p:cNvSpPr/>
          <p:nvPr/>
        </p:nvSpPr>
        <p:spPr>
          <a:xfrm>
            <a:off x="7628125" y="3103799"/>
            <a:ext cx="491503" cy="21899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500" b="1" dirty="0" smtClean="0">
                <a:solidFill>
                  <a:schemeClr val="tx2"/>
                </a:solidFill>
              </a:rPr>
              <a:t>Razones TTB: </a:t>
            </a:r>
            <a:r>
              <a:rPr lang="es-CO" sz="700" b="1" dirty="0" smtClean="0">
                <a:solidFill>
                  <a:schemeClr val="tx2"/>
                </a:solidFill>
              </a:rPr>
              <a:t>52%</a:t>
            </a:r>
            <a:endParaRPr lang="es-CO" sz="700" b="1" dirty="0">
              <a:solidFill>
                <a:schemeClr val="tx2"/>
              </a:solidFill>
            </a:endParaRPr>
          </a:p>
        </p:txBody>
      </p:sp>
      <p:sp>
        <p:nvSpPr>
          <p:cNvPr id="52" name="51 Rectángulo redondeado">
            <a:hlinkClick r:id="rId22" action="ppaction://hlinksldjump"/>
          </p:cNvPr>
          <p:cNvSpPr/>
          <p:nvPr/>
        </p:nvSpPr>
        <p:spPr>
          <a:xfrm>
            <a:off x="3200208" y="3661841"/>
            <a:ext cx="502333" cy="21899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500" b="1" dirty="0" smtClean="0">
                <a:solidFill>
                  <a:schemeClr val="tx2"/>
                </a:solidFill>
              </a:rPr>
              <a:t>Razones </a:t>
            </a:r>
            <a:r>
              <a:rPr lang="es-CO" sz="500" b="1" dirty="0" err="1" smtClean="0">
                <a:solidFill>
                  <a:schemeClr val="tx2"/>
                </a:solidFill>
              </a:rPr>
              <a:t>Middle</a:t>
            </a:r>
            <a:r>
              <a:rPr lang="es-CO" sz="500" b="1" dirty="0" smtClean="0">
                <a:solidFill>
                  <a:schemeClr val="tx2"/>
                </a:solidFill>
              </a:rPr>
              <a:t>: </a:t>
            </a:r>
            <a:r>
              <a:rPr lang="es-CO" sz="600" b="1" dirty="0" smtClean="0">
                <a:solidFill>
                  <a:schemeClr val="tx2"/>
                </a:solidFill>
              </a:rPr>
              <a:t>100%</a:t>
            </a:r>
            <a:endParaRPr lang="es-CO" sz="600" b="1" dirty="0">
              <a:solidFill>
                <a:schemeClr val="tx2"/>
              </a:solidFill>
            </a:endParaRPr>
          </a:p>
        </p:txBody>
      </p:sp>
      <p:sp>
        <p:nvSpPr>
          <p:cNvPr id="82" name="81 Rectángulo redondeado">
            <a:hlinkClick r:id="rId23" action="ppaction://hlinksldjump"/>
          </p:cNvPr>
          <p:cNvSpPr/>
          <p:nvPr/>
        </p:nvSpPr>
        <p:spPr>
          <a:xfrm>
            <a:off x="7579009" y="4017561"/>
            <a:ext cx="502333" cy="21899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500" b="1" dirty="0" smtClean="0">
                <a:solidFill>
                  <a:schemeClr val="tx2"/>
                </a:solidFill>
              </a:rPr>
              <a:t>Razones BTB: </a:t>
            </a:r>
            <a:r>
              <a:rPr lang="es-CO" sz="700" b="1" dirty="0" smtClean="0">
                <a:solidFill>
                  <a:schemeClr val="tx2"/>
                </a:solidFill>
              </a:rPr>
              <a:t>14%</a:t>
            </a:r>
            <a:endParaRPr lang="es-CO" sz="700" b="1" dirty="0">
              <a:solidFill>
                <a:schemeClr val="tx2"/>
              </a:solidFill>
            </a:endParaRPr>
          </a:p>
        </p:txBody>
      </p:sp>
      <p:sp>
        <p:nvSpPr>
          <p:cNvPr id="83" name="82 Rectángulo redondeado">
            <a:hlinkClick r:id="rId21" action="ppaction://hlinksldjump"/>
          </p:cNvPr>
          <p:cNvSpPr/>
          <p:nvPr/>
        </p:nvSpPr>
        <p:spPr>
          <a:xfrm>
            <a:off x="3967978" y="3145532"/>
            <a:ext cx="491503" cy="21899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500" b="1" dirty="0" smtClean="0">
                <a:solidFill>
                  <a:schemeClr val="tx2"/>
                </a:solidFill>
              </a:rPr>
              <a:t>Razones TTB: </a:t>
            </a:r>
            <a:r>
              <a:rPr lang="es-CO" sz="700" b="1" dirty="0" smtClean="0">
                <a:solidFill>
                  <a:schemeClr val="tx2"/>
                </a:solidFill>
              </a:rPr>
              <a:t>67%</a:t>
            </a:r>
            <a:endParaRPr lang="es-CO" sz="700" b="1" dirty="0">
              <a:solidFill>
                <a:schemeClr val="tx2"/>
              </a:solidFill>
            </a:endParaRPr>
          </a:p>
        </p:txBody>
      </p:sp>
      <p:sp>
        <p:nvSpPr>
          <p:cNvPr id="84" name="83 Rectángulo redondeado">
            <a:hlinkClick r:id="rId22" action="ppaction://hlinksldjump"/>
          </p:cNvPr>
          <p:cNvSpPr/>
          <p:nvPr/>
        </p:nvSpPr>
        <p:spPr>
          <a:xfrm>
            <a:off x="3989951" y="3846992"/>
            <a:ext cx="502333" cy="21899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500" b="1" dirty="0" smtClean="0">
                <a:solidFill>
                  <a:schemeClr val="tx2"/>
                </a:solidFill>
              </a:rPr>
              <a:t>Razones </a:t>
            </a:r>
            <a:r>
              <a:rPr lang="es-CO" sz="500" b="1" dirty="0" err="1" smtClean="0">
                <a:solidFill>
                  <a:schemeClr val="tx2"/>
                </a:solidFill>
              </a:rPr>
              <a:t>Middle</a:t>
            </a:r>
            <a:r>
              <a:rPr lang="es-CO" sz="500" b="1" dirty="0" smtClean="0">
                <a:solidFill>
                  <a:schemeClr val="tx2"/>
                </a:solidFill>
              </a:rPr>
              <a:t>: </a:t>
            </a:r>
            <a:endParaRPr lang="es-CO" sz="600" b="1" dirty="0">
              <a:solidFill>
                <a:schemeClr val="tx2"/>
              </a:solidFill>
            </a:endParaRPr>
          </a:p>
          <a:p>
            <a:pPr algn="ctr"/>
            <a:r>
              <a:rPr lang="es-CO" sz="600" b="1" dirty="0" smtClean="0">
                <a:solidFill>
                  <a:schemeClr val="tx2"/>
                </a:solidFill>
              </a:rPr>
              <a:t>33%</a:t>
            </a:r>
            <a:endParaRPr lang="es-CO" sz="600" b="1" dirty="0">
              <a:solidFill>
                <a:schemeClr val="tx2"/>
              </a:solidFill>
            </a:endParaRPr>
          </a:p>
        </p:txBody>
      </p:sp>
      <p:sp>
        <p:nvSpPr>
          <p:cNvPr id="85" name="84 Rectángulo redondeado">
            <a:hlinkClick r:id="rId21" action="ppaction://hlinksldjump"/>
          </p:cNvPr>
          <p:cNvSpPr/>
          <p:nvPr/>
        </p:nvSpPr>
        <p:spPr>
          <a:xfrm>
            <a:off x="5076056" y="2816781"/>
            <a:ext cx="491503" cy="21899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500" b="1" dirty="0" smtClean="0">
                <a:solidFill>
                  <a:schemeClr val="tx2"/>
                </a:solidFill>
              </a:rPr>
              <a:t>Razones TTB: </a:t>
            </a:r>
            <a:r>
              <a:rPr lang="es-CO" sz="700" b="1" dirty="0" smtClean="0">
                <a:solidFill>
                  <a:schemeClr val="tx2"/>
                </a:solidFill>
              </a:rPr>
              <a:t>41%</a:t>
            </a:r>
            <a:endParaRPr lang="es-CO" sz="700" b="1" dirty="0">
              <a:solidFill>
                <a:schemeClr val="tx2"/>
              </a:solidFill>
            </a:endParaRPr>
          </a:p>
        </p:txBody>
      </p:sp>
      <p:sp>
        <p:nvSpPr>
          <p:cNvPr id="86" name="85 Rectángulo redondeado">
            <a:hlinkClick r:id="rId22" action="ppaction://hlinksldjump"/>
          </p:cNvPr>
          <p:cNvSpPr/>
          <p:nvPr/>
        </p:nvSpPr>
        <p:spPr>
          <a:xfrm>
            <a:off x="5004048" y="3377321"/>
            <a:ext cx="502333" cy="21899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500" b="1" dirty="0" smtClean="0">
                <a:solidFill>
                  <a:schemeClr val="tx2"/>
                </a:solidFill>
              </a:rPr>
              <a:t>Razones </a:t>
            </a:r>
            <a:r>
              <a:rPr lang="es-CO" sz="500" b="1" dirty="0" err="1" smtClean="0">
                <a:solidFill>
                  <a:schemeClr val="tx2"/>
                </a:solidFill>
              </a:rPr>
              <a:t>Middle</a:t>
            </a:r>
            <a:r>
              <a:rPr lang="es-CO" sz="500" b="1" dirty="0" smtClean="0">
                <a:solidFill>
                  <a:schemeClr val="tx2"/>
                </a:solidFill>
              </a:rPr>
              <a:t>: </a:t>
            </a:r>
            <a:r>
              <a:rPr lang="es-CO" sz="600" b="1" dirty="0" smtClean="0">
                <a:solidFill>
                  <a:schemeClr val="tx2"/>
                </a:solidFill>
              </a:rPr>
              <a:t>52%</a:t>
            </a:r>
            <a:endParaRPr lang="es-CO" sz="600" b="1" dirty="0">
              <a:solidFill>
                <a:schemeClr val="tx2"/>
              </a:solidFill>
            </a:endParaRPr>
          </a:p>
        </p:txBody>
      </p:sp>
      <p:sp>
        <p:nvSpPr>
          <p:cNvPr id="87" name="86 Rectángulo redondeado">
            <a:hlinkClick r:id="rId23" action="ppaction://hlinksldjump"/>
          </p:cNvPr>
          <p:cNvSpPr/>
          <p:nvPr/>
        </p:nvSpPr>
        <p:spPr>
          <a:xfrm>
            <a:off x="5031133" y="4155659"/>
            <a:ext cx="502333" cy="21899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500" b="1" dirty="0" smtClean="0">
                <a:solidFill>
                  <a:schemeClr val="tx2"/>
                </a:solidFill>
              </a:rPr>
              <a:t>Razones BTB: </a:t>
            </a:r>
            <a:r>
              <a:rPr lang="es-CO" sz="700" b="1" dirty="0">
                <a:solidFill>
                  <a:schemeClr val="tx2"/>
                </a:solidFill>
              </a:rPr>
              <a:t>8</a:t>
            </a:r>
            <a:r>
              <a:rPr lang="es-CO" sz="700" b="1" dirty="0" smtClean="0">
                <a:solidFill>
                  <a:schemeClr val="tx2"/>
                </a:solidFill>
              </a:rPr>
              <a:t>%</a:t>
            </a:r>
            <a:endParaRPr lang="es-CO" sz="700" b="1" dirty="0">
              <a:solidFill>
                <a:schemeClr val="tx2"/>
              </a:solidFill>
            </a:endParaRPr>
          </a:p>
        </p:txBody>
      </p:sp>
      <p:sp>
        <p:nvSpPr>
          <p:cNvPr id="88" name="87 Rectángulo redondeado">
            <a:hlinkClick r:id="rId21" action="ppaction://hlinksldjump"/>
          </p:cNvPr>
          <p:cNvSpPr/>
          <p:nvPr/>
        </p:nvSpPr>
        <p:spPr>
          <a:xfrm>
            <a:off x="5830919" y="3118628"/>
            <a:ext cx="491503" cy="21899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500" b="1" dirty="0" smtClean="0">
                <a:solidFill>
                  <a:schemeClr val="tx2"/>
                </a:solidFill>
              </a:rPr>
              <a:t>Razones TTB: </a:t>
            </a:r>
            <a:r>
              <a:rPr lang="es-CO" sz="700" b="1" dirty="0" smtClean="0">
                <a:solidFill>
                  <a:schemeClr val="tx2"/>
                </a:solidFill>
              </a:rPr>
              <a:t>59%</a:t>
            </a:r>
            <a:endParaRPr lang="es-CO" sz="700" b="1" dirty="0">
              <a:solidFill>
                <a:schemeClr val="tx2"/>
              </a:solidFill>
            </a:endParaRPr>
          </a:p>
        </p:txBody>
      </p:sp>
      <p:sp>
        <p:nvSpPr>
          <p:cNvPr id="89" name="88 Rectángulo redondeado">
            <a:hlinkClick r:id="rId22" action="ppaction://hlinksldjump"/>
          </p:cNvPr>
          <p:cNvSpPr/>
          <p:nvPr/>
        </p:nvSpPr>
        <p:spPr>
          <a:xfrm>
            <a:off x="5785604" y="3565585"/>
            <a:ext cx="502333" cy="21899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500" b="1" dirty="0" smtClean="0">
                <a:solidFill>
                  <a:schemeClr val="tx2"/>
                </a:solidFill>
              </a:rPr>
              <a:t>Razones </a:t>
            </a:r>
            <a:r>
              <a:rPr lang="es-CO" sz="500" b="1" dirty="0" err="1" smtClean="0">
                <a:solidFill>
                  <a:schemeClr val="tx2"/>
                </a:solidFill>
              </a:rPr>
              <a:t>Middle</a:t>
            </a:r>
            <a:r>
              <a:rPr lang="es-CO" sz="500" b="1" dirty="0" smtClean="0">
                <a:solidFill>
                  <a:schemeClr val="tx2"/>
                </a:solidFill>
              </a:rPr>
              <a:t>: </a:t>
            </a:r>
            <a:endParaRPr lang="es-CO" sz="600" b="1" dirty="0">
              <a:solidFill>
                <a:schemeClr val="tx2"/>
              </a:solidFill>
            </a:endParaRPr>
          </a:p>
          <a:p>
            <a:pPr algn="ctr"/>
            <a:r>
              <a:rPr lang="es-CO" sz="600" b="1" dirty="0" smtClean="0">
                <a:solidFill>
                  <a:schemeClr val="tx2"/>
                </a:solidFill>
              </a:rPr>
              <a:t>22%</a:t>
            </a:r>
            <a:endParaRPr lang="es-CO" sz="600" b="1" dirty="0">
              <a:solidFill>
                <a:schemeClr val="tx2"/>
              </a:solidFill>
            </a:endParaRPr>
          </a:p>
        </p:txBody>
      </p:sp>
      <p:sp>
        <p:nvSpPr>
          <p:cNvPr id="90" name="89 Rectángulo redondeado">
            <a:hlinkClick r:id="rId23" action="ppaction://hlinksldjump"/>
          </p:cNvPr>
          <p:cNvSpPr/>
          <p:nvPr/>
        </p:nvSpPr>
        <p:spPr>
          <a:xfrm>
            <a:off x="5837641" y="4118618"/>
            <a:ext cx="502333" cy="21899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500" b="1" dirty="0" smtClean="0">
                <a:solidFill>
                  <a:schemeClr val="tx2"/>
                </a:solidFill>
              </a:rPr>
              <a:t>Razones BTB: </a:t>
            </a:r>
            <a:r>
              <a:rPr lang="es-CO" sz="700" b="1" dirty="0" smtClean="0">
                <a:solidFill>
                  <a:schemeClr val="tx2"/>
                </a:solidFill>
              </a:rPr>
              <a:t>18%</a:t>
            </a:r>
            <a:endParaRPr lang="es-CO" sz="700" b="1" dirty="0">
              <a:solidFill>
                <a:schemeClr val="tx2"/>
              </a:solidFill>
            </a:endParaRPr>
          </a:p>
        </p:txBody>
      </p:sp>
      <p:sp>
        <p:nvSpPr>
          <p:cNvPr id="91" name="90 Rectángulo redondeado">
            <a:hlinkClick r:id="rId21" action="ppaction://hlinksldjump"/>
          </p:cNvPr>
          <p:cNvSpPr/>
          <p:nvPr/>
        </p:nvSpPr>
        <p:spPr>
          <a:xfrm>
            <a:off x="6827484" y="3161529"/>
            <a:ext cx="491503" cy="21899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500" b="1" dirty="0" smtClean="0">
                <a:solidFill>
                  <a:schemeClr val="tx2"/>
                </a:solidFill>
              </a:rPr>
              <a:t>Razones TTB: </a:t>
            </a:r>
            <a:r>
              <a:rPr lang="es-CO" sz="700" b="1" dirty="0" smtClean="0">
                <a:solidFill>
                  <a:schemeClr val="tx2"/>
                </a:solidFill>
              </a:rPr>
              <a:t>54%</a:t>
            </a:r>
            <a:endParaRPr lang="es-CO" sz="700" b="1" dirty="0">
              <a:solidFill>
                <a:schemeClr val="tx2"/>
              </a:solidFill>
            </a:endParaRPr>
          </a:p>
        </p:txBody>
      </p:sp>
      <p:sp>
        <p:nvSpPr>
          <p:cNvPr id="92" name="91 Rectángulo redondeado">
            <a:hlinkClick r:id="rId22" action="ppaction://hlinksldjump"/>
          </p:cNvPr>
          <p:cNvSpPr/>
          <p:nvPr/>
        </p:nvSpPr>
        <p:spPr>
          <a:xfrm>
            <a:off x="6814350" y="3612582"/>
            <a:ext cx="502333" cy="21899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500" b="1" dirty="0" smtClean="0">
                <a:solidFill>
                  <a:schemeClr val="tx2"/>
                </a:solidFill>
              </a:rPr>
              <a:t>Razones </a:t>
            </a:r>
            <a:r>
              <a:rPr lang="es-CO" sz="500" b="1" dirty="0" err="1" smtClean="0">
                <a:solidFill>
                  <a:schemeClr val="tx2"/>
                </a:solidFill>
              </a:rPr>
              <a:t>Middle</a:t>
            </a:r>
            <a:r>
              <a:rPr lang="es-CO" sz="500" b="1" dirty="0" smtClean="0">
                <a:solidFill>
                  <a:schemeClr val="tx2"/>
                </a:solidFill>
              </a:rPr>
              <a:t>: </a:t>
            </a:r>
            <a:endParaRPr lang="es-CO" sz="600" b="1" dirty="0">
              <a:solidFill>
                <a:schemeClr val="tx2"/>
              </a:solidFill>
            </a:endParaRPr>
          </a:p>
          <a:p>
            <a:pPr algn="ctr"/>
            <a:r>
              <a:rPr lang="es-CO" sz="600" b="1" dirty="0" smtClean="0">
                <a:solidFill>
                  <a:schemeClr val="tx2"/>
                </a:solidFill>
              </a:rPr>
              <a:t>35%</a:t>
            </a:r>
            <a:endParaRPr lang="es-CO" sz="600" b="1" dirty="0">
              <a:solidFill>
                <a:schemeClr val="tx2"/>
              </a:solidFill>
            </a:endParaRPr>
          </a:p>
        </p:txBody>
      </p:sp>
      <p:sp>
        <p:nvSpPr>
          <p:cNvPr id="93" name="92 Rectángulo redondeado">
            <a:hlinkClick r:id="rId23" action="ppaction://hlinksldjump"/>
          </p:cNvPr>
          <p:cNvSpPr/>
          <p:nvPr/>
        </p:nvSpPr>
        <p:spPr>
          <a:xfrm>
            <a:off x="6831222" y="4145042"/>
            <a:ext cx="502333" cy="21899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500" b="1" dirty="0" smtClean="0">
                <a:solidFill>
                  <a:schemeClr val="tx2"/>
                </a:solidFill>
              </a:rPr>
              <a:t>Razones BTB: </a:t>
            </a:r>
            <a:r>
              <a:rPr lang="es-CO" sz="700" b="1" dirty="0" smtClean="0">
                <a:solidFill>
                  <a:schemeClr val="tx2"/>
                </a:solidFill>
              </a:rPr>
              <a:t>11%</a:t>
            </a:r>
            <a:endParaRPr lang="es-CO" sz="700" b="1" dirty="0">
              <a:solidFill>
                <a:schemeClr val="tx2"/>
              </a:solidFill>
            </a:endParaRPr>
          </a:p>
        </p:txBody>
      </p:sp>
      <p:sp>
        <p:nvSpPr>
          <p:cNvPr id="94" name="93 Rectángulo redondeado">
            <a:hlinkClick r:id="rId22" action="ppaction://hlinksldjump"/>
          </p:cNvPr>
          <p:cNvSpPr/>
          <p:nvPr/>
        </p:nvSpPr>
        <p:spPr>
          <a:xfrm>
            <a:off x="7602833" y="3499864"/>
            <a:ext cx="502333" cy="21899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500" b="1" dirty="0" smtClean="0">
                <a:solidFill>
                  <a:schemeClr val="tx2"/>
                </a:solidFill>
              </a:rPr>
              <a:t>Razones </a:t>
            </a:r>
            <a:r>
              <a:rPr lang="es-CO" sz="500" b="1" dirty="0" err="1" smtClean="0">
                <a:solidFill>
                  <a:schemeClr val="tx2"/>
                </a:solidFill>
              </a:rPr>
              <a:t>Middle</a:t>
            </a:r>
            <a:r>
              <a:rPr lang="es-CO" sz="500" b="1" dirty="0" smtClean="0">
                <a:solidFill>
                  <a:schemeClr val="tx2"/>
                </a:solidFill>
              </a:rPr>
              <a:t>: </a:t>
            </a:r>
            <a:endParaRPr lang="es-CO" sz="600" b="1" dirty="0">
              <a:solidFill>
                <a:schemeClr val="tx2"/>
              </a:solidFill>
            </a:endParaRPr>
          </a:p>
          <a:p>
            <a:pPr algn="ctr"/>
            <a:r>
              <a:rPr lang="es-CO" sz="600" b="1" dirty="0" smtClean="0">
                <a:solidFill>
                  <a:schemeClr val="tx2"/>
                </a:solidFill>
              </a:rPr>
              <a:t>33%</a:t>
            </a:r>
            <a:endParaRPr lang="es-CO" sz="600" b="1" dirty="0">
              <a:solidFill>
                <a:schemeClr val="tx2"/>
              </a:solidFill>
            </a:endParaRPr>
          </a:p>
        </p:txBody>
      </p:sp>
      <p:sp>
        <p:nvSpPr>
          <p:cNvPr id="67" name="Flecha izquierda 66">
            <a:hlinkClick r:id="rId24" action="ppaction://hlinksldjump"/>
          </p:cNvPr>
          <p:cNvSpPr/>
          <p:nvPr/>
        </p:nvSpPr>
        <p:spPr>
          <a:xfrm>
            <a:off x="6876256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5" name="Flecha izquierda 74">
            <a:hlinkClick r:id="rId21" action="ppaction://hlinksldjump"/>
          </p:cNvPr>
          <p:cNvSpPr/>
          <p:nvPr/>
        </p:nvSpPr>
        <p:spPr>
          <a:xfrm rot="10800000">
            <a:off x="7293325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4551987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101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77010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P15.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¿Cuál es la razón para dar esta valoración?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53 Rectángulo"/>
          <p:cNvSpPr/>
          <p:nvPr/>
        </p:nvSpPr>
        <p:spPr>
          <a:xfrm>
            <a:off x="3275856" y="1077845"/>
            <a:ext cx="53285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0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Razones de Satisfacción / Insatisfacción con  la participación en la Urna de Cristal</a:t>
            </a:r>
            <a:endParaRPr lang="es-CO" sz="10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26 Retraso">
            <a:hlinkClick r:id="rId9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28" name="27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29" name="28 Retraso">
            <a:hlinkClick r:id="rId10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2" name="31 Retraso">
            <a:hlinkClick r:id="rId11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3" name="32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35" name="34 Rectángulo redondeado">
            <a:hlinkClick r:id="rId12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37" name="36 Rectángulo redondeado">
            <a:hlinkClick r:id="rId13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38" name="37 Rectángulo redondeado">
            <a:hlinkClick r:id="rId14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39" name="38 Rectángulo redondeado">
            <a:hlinkClick r:id="rId15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40" name="39 Rectángulo redondeado">
            <a:hlinkClick r:id="rId16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24 Rectángulo">
            <a:hlinkClick r:id="rId17" action="ppaction://hlinksldjump"/>
          </p:cNvPr>
          <p:cNvSpPr/>
          <p:nvPr/>
        </p:nvSpPr>
        <p:spPr>
          <a:xfrm>
            <a:off x="3286116" y="4336687"/>
            <a:ext cx="571504" cy="23532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err="1">
                <a:solidFill>
                  <a:schemeClr val="bg1"/>
                </a:solidFill>
              </a:rPr>
              <a:t>TTB</a:t>
            </a:r>
          </a:p>
        </p:txBody>
      </p:sp>
      <p:sp>
        <p:nvSpPr>
          <p:cNvPr id="26" name="25 Rectángulo">
            <a:hlinkClick r:id="rId18" action="ppaction://hlinksldjump"/>
          </p:cNvPr>
          <p:cNvSpPr/>
          <p:nvPr/>
        </p:nvSpPr>
        <p:spPr>
          <a:xfrm>
            <a:off x="7072330" y="4357698"/>
            <a:ext cx="571504" cy="235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50" dirty="0">
                <a:solidFill>
                  <a:schemeClr val="accent5">
                    <a:lumMod val="75000"/>
                  </a:schemeClr>
                </a:solidFill>
              </a:rPr>
              <a:t>B2B</a:t>
            </a:r>
          </a:p>
        </p:txBody>
      </p:sp>
      <p:sp>
        <p:nvSpPr>
          <p:cNvPr id="41" name="40 Rectángulo">
            <a:hlinkClick r:id="rId19" action="ppaction://hlinksldjump"/>
          </p:cNvPr>
          <p:cNvSpPr/>
          <p:nvPr/>
        </p:nvSpPr>
        <p:spPr>
          <a:xfrm>
            <a:off x="5214942" y="4357698"/>
            <a:ext cx="571504" cy="235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50" dirty="0" err="1" smtClean="0">
                <a:solidFill>
                  <a:schemeClr val="accent5">
                    <a:lumMod val="75000"/>
                  </a:schemeClr>
                </a:solidFill>
              </a:rPr>
              <a:t>Middle</a:t>
            </a:r>
            <a:endParaRPr lang="es-CO" sz="1050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42" name="41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95104632"/>
              </p:ext>
            </p:extLst>
          </p:nvPr>
        </p:nvGraphicFramePr>
        <p:xfrm>
          <a:off x="2422393" y="1690698"/>
          <a:ext cx="6614099" cy="2286000"/>
        </p:xfrm>
        <a:graphic>
          <a:graphicData uri="http://schemas.openxmlformats.org/drawingml/2006/table">
            <a:tbl>
              <a:tblPr/>
              <a:tblGrid>
                <a:gridCol w="2935343"/>
                <a:gridCol w="613126"/>
                <a:gridCol w="613126"/>
                <a:gridCol w="613126"/>
                <a:gridCol w="613126"/>
                <a:gridCol w="613126"/>
                <a:gridCol w="613126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Pequeños</a:t>
                      </a:r>
                      <a:endParaRPr lang="es-CO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Medianos</a:t>
                      </a:r>
                      <a:endParaRPr lang="es-CO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Grandes</a:t>
                      </a:r>
                      <a:endParaRPr lang="es-CO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Resuelven las inquietudes de los usuarios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Información clara y oportuna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Presenta algunas fallas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Fácil Acceso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No recibió respuesta a lo solicitado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Falta mas Información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No participa constantemente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Es demorado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Falta más claridad en la información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Otro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3" name="42 CuadroTexto"/>
          <p:cNvSpPr txBox="1"/>
          <p:nvPr/>
        </p:nvSpPr>
        <p:spPr>
          <a:xfrm>
            <a:off x="6941329" y="4896165"/>
            <a:ext cx="2345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*TTB= (Suma de calificaciones 4 + 5 Muy satisfecho)</a:t>
            </a:r>
          </a:p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</a:t>
            </a:r>
            <a:r>
              <a:rPr lang="es-CO" sz="800" dirty="0" err="1" smtClean="0">
                <a:solidFill>
                  <a:schemeClr val="bg1">
                    <a:lumMod val="50000"/>
                  </a:schemeClr>
                </a:solidFill>
              </a:rPr>
              <a:t>Middle</a:t>
            </a:r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= Porcentaje de calificación 3</a:t>
            </a:r>
          </a:p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*BTB= Suma de calificaciones 1 + 2  </a:t>
            </a:r>
            <a:endParaRPr lang="es-CO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Flecha izquierda 33">
            <a:hlinkClick r:id="rId11" action="ppaction://hlinksldjump"/>
          </p:cNvPr>
          <p:cNvSpPr/>
          <p:nvPr/>
        </p:nvSpPr>
        <p:spPr>
          <a:xfrm>
            <a:off x="6876256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4" name="Flecha izquierda 43">
            <a:hlinkClick r:id="rId19" action="ppaction://hlinksldjump"/>
          </p:cNvPr>
          <p:cNvSpPr/>
          <p:nvPr/>
        </p:nvSpPr>
        <p:spPr>
          <a:xfrm rot="10800000">
            <a:off x="7293325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9250338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102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77010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P15.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¿Cuál es la razón para dar esta valoración?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53 Rectángulo"/>
          <p:cNvSpPr/>
          <p:nvPr/>
        </p:nvSpPr>
        <p:spPr>
          <a:xfrm>
            <a:off x="3275856" y="1077845"/>
            <a:ext cx="53285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0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Razones de Satisfacción / Insatisfacción con  la participación en la Urna de Cristal</a:t>
            </a:r>
            <a:endParaRPr lang="es-CO" sz="10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26 Retraso">
            <a:hlinkClick r:id="rId9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28" name="27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29" name="28 Retraso">
            <a:hlinkClick r:id="rId10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2" name="31 Retraso">
            <a:hlinkClick r:id="rId11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3" name="32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35" name="34 Rectángulo redondeado">
            <a:hlinkClick r:id="rId12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37" name="36 Rectángulo redondeado">
            <a:hlinkClick r:id="rId13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38" name="37 Rectángulo redondeado">
            <a:hlinkClick r:id="rId14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39" name="38 Rectángulo redondeado">
            <a:hlinkClick r:id="rId15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40" name="39 Rectángulo redondeado">
            <a:hlinkClick r:id="rId16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24 Rectángulo">
            <a:hlinkClick r:id="rId17" action="ppaction://hlinksldjump"/>
          </p:cNvPr>
          <p:cNvSpPr/>
          <p:nvPr/>
        </p:nvSpPr>
        <p:spPr>
          <a:xfrm>
            <a:off x="3286116" y="4336687"/>
            <a:ext cx="571504" cy="235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400" dirty="0" err="1" smtClean="0">
                <a:solidFill>
                  <a:schemeClr val="accent5">
                    <a:lumMod val="75000"/>
                  </a:schemeClr>
                </a:solidFill>
              </a:rPr>
              <a:t>TTB</a:t>
            </a:r>
          </a:p>
        </p:txBody>
      </p:sp>
      <p:sp>
        <p:nvSpPr>
          <p:cNvPr id="26" name="25 Rectángulo">
            <a:hlinkClick r:id="rId18" action="ppaction://hlinksldjump"/>
          </p:cNvPr>
          <p:cNvSpPr/>
          <p:nvPr/>
        </p:nvSpPr>
        <p:spPr>
          <a:xfrm>
            <a:off x="7072330" y="4357698"/>
            <a:ext cx="571504" cy="235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accent5">
                    <a:lumMod val="75000"/>
                  </a:schemeClr>
                </a:solidFill>
              </a:rPr>
              <a:t>B2B</a:t>
            </a:r>
          </a:p>
        </p:txBody>
      </p:sp>
      <p:sp>
        <p:nvSpPr>
          <p:cNvPr id="41" name="40 Rectángulo">
            <a:hlinkClick r:id="rId19" action="ppaction://hlinksldjump"/>
          </p:cNvPr>
          <p:cNvSpPr/>
          <p:nvPr/>
        </p:nvSpPr>
        <p:spPr>
          <a:xfrm>
            <a:off x="5214942" y="4357698"/>
            <a:ext cx="571504" cy="23532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50" dirty="0" err="1">
                <a:solidFill>
                  <a:schemeClr val="bg1"/>
                </a:solidFill>
              </a:rPr>
              <a:t>Middle</a:t>
            </a:r>
            <a:endParaRPr lang="es-CO" sz="1050" dirty="0">
              <a:solidFill>
                <a:schemeClr val="bg1"/>
              </a:solidFill>
            </a:endParaRPr>
          </a:p>
        </p:txBody>
      </p:sp>
      <p:graphicFrame>
        <p:nvGraphicFramePr>
          <p:cNvPr id="42" name="41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71113339"/>
              </p:ext>
            </p:extLst>
          </p:nvPr>
        </p:nvGraphicFramePr>
        <p:xfrm>
          <a:off x="2422393" y="1690698"/>
          <a:ext cx="6614099" cy="2286000"/>
        </p:xfrm>
        <a:graphic>
          <a:graphicData uri="http://schemas.openxmlformats.org/drawingml/2006/table">
            <a:tbl>
              <a:tblPr/>
              <a:tblGrid>
                <a:gridCol w="2935343"/>
                <a:gridCol w="613126"/>
                <a:gridCol w="613126"/>
                <a:gridCol w="613126"/>
                <a:gridCol w="613126"/>
                <a:gridCol w="613126"/>
                <a:gridCol w="613126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Pequeño</a:t>
                      </a:r>
                      <a:endParaRPr lang="es-CO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Medianos</a:t>
                      </a:r>
                      <a:endParaRPr lang="es-CO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Grandes</a:t>
                      </a:r>
                      <a:endParaRPr lang="es-CO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Resuelven las inquietudes de los usuarios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Información clara y oportuna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Presenta algunas fallas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Fácil Acceso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No recibió respuesta a lo solicitado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Falta mas Información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No participa constantemente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Es demorado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Falta más claridad en la información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Otro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3" name="42 CuadroTexto"/>
          <p:cNvSpPr txBox="1"/>
          <p:nvPr/>
        </p:nvSpPr>
        <p:spPr>
          <a:xfrm>
            <a:off x="6941329" y="4896165"/>
            <a:ext cx="2345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*TTB= (Suma de calificaciones 4 + 5 Muy satisfecho)</a:t>
            </a:r>
          </a:p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</a:t>
            </a:r>
            <a:r>
              <a:rPr lang="es-CO" sz="800" dirty="0" err="1" smtClean="0">
                <a:solidFill>
                  <a:schemeClr val="bg1">
                    <a:lumMod val="50000"/>
                  </a:schemeClr>
                </a:solidFill>
              </a:rPr>
              <a:t>Middle</a:t>
            </a:r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= Porcentaje de calificación 3</a:t>
            </a:r>
          </a:p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*BTB= Suma de calificaciones 1 + 2  </a:t>
            </a:r>
            <a:endParaRPr lang="es-CO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Flecha izquierda 33">
            <a:hlinkClick r:id="rId17" action="ppaction://hlinksldjump"/>
          </p:cNvPr>
          <p:cNvSpPr/>
          <p:nvPr/>
        </p:nvSpPr>
        <p:spPr>
          <a:xfrm>
            <a:off x="6876256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4" name="Flecha izquierda 43">
            <a:hlinkClick r:id="rId18" action="ppaction://hlinksldjump"/>
          </p:cNvPr>
          <p:cNvSpPr/>
          <p:nvPr/>
        </p:nvSpPr>
        <p:spPr>
          <a:xfrm rot="10800000">
            <a:off x="7293325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9519699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103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77010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P15.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¿Cuál es la razón para dar esta valoración?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53 Rectángulo"/>
          <p:cNvSpPr/>
          <p:nvPr/>
        </p:nvSpPr>
        <p:spPr>
          <a:xfrm>
            <a:off x="3275856" y="1077845"/>
            <a:ext cx="53285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0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Razones de Satisfacción / Insatisfacción con  la participación en la Urna de Cristal</a:t>
            </a:r>
            <a:endParaRPr lang="es-CO" sz="10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26 Retraso">
            <a:hlinkClick r:id="rId9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28" name="27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29" name="28 Retraso">
            <a:hlinkClick r:id="rId10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2" name="31 Retraso">
            <a:hlinkClick r:id="rId11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3" name="32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35" name="34 Rectángulo redondeado">
            <a:hlinkClick r:id="rId12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37" name="36 Rectángulo redondeado">
            <a:hlinkClick r:id="rId13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38" name="37 Rectángulo redondeado">
            <a:hlinkClick r:id="rId14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39" name="38 Rectángulo redondeado">
            <a:hlinkClick r:id="rId15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40" name="39 Rectángulo redondeado">
            <a:hlinkClick r:id="rId16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24 Rectángulo">
            <a:hlinkClick r:id="rId17" action="ppaction://hlinksldjump"/>
          </p:cNvPr>
          <p:cNvSpPr/>
          <p:nvPr/>
        </p:nvSpPr>
        <p:spPr>
          <a:xfrm>
            <a:off x="3286116" y="4336687"/>
            <a:ext cx="571504" cy="235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400" dirty="0" err="1" smtClean="0">
                <a:solidFill>
                  <a:schemeClr val="accent5">
                    <a:lumMod val="75000"/>
                  </a:schemeClr>
                </a:solidFill>
              </a:rPr>
              <a:t>TTB</a:t>
            </a:r>
          </a:p>
        </p:txBody>
      </p:sp>
      <p:sp>
        <p:nvSpPr>
          <p:cNvPr id="26" name="25 Rectángulo">
            <a:hlinkClick r:id="rId18" action="ppaction://hlinksldjump"/>
          </p:cNvPr>
          <p:cNvSpPr/>
          <p:nvPr/>
        </p:nvSpPr>
        <p:spPr>
          <a:xfrm>
            <a:off x="7072330" y="4357698"/>
            <a:ext cx="571504" cy="23532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chemeClr val="bg1"/>
                </a:solidFill>
              </a:rPr>
              <a:t>B2B</a:t>
            </a:r>
          </a:p>
        </p:txBody>
      </p:sp>
      <p:sp>
        <p:nvSpPr>
          <p:cNvPr id="41" name="40 Rectángulo">
            <a:hlinkClick r:id="rId19" action="ppaction://hlinksldjump"/>
          </p:cNvPr>
          <p:cNvSpPr/>
          <p:nvPr/>
        </p:nvSpPr>
        <p:spPr>
          <a:xfrm>
            <a:off x="5214942" y="4357698"/>
            <a:ext cx="571504" cy="235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50" dirty="0" err="1" smtClean="0">
                <a:solidFill>
                  <a:schemeClr val="accent5">
                    <a:lumMod val="75000"/>
                  </a:schemeClr>
                </a:solidFill>
              </a:rPr>
              <a:t>Middle</a:t>
            </a:r>
            <a:endParaRPr lang="es-CO" sz="1050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42" name="41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39552556"/>
              </p:ext>
            </p:extLst>
          </p:nvPr>
        </p:nvGraphicFramePr>
        <p:xfrm>
          <a:off x="2422393" y="1690698"/>
          <a:ext cx="6614099" cy="1524000"/>
        </p:xfrm>
        <a:graphic>
          <a:graphicData uri="http://schemas.openxmlformats.org/drawingml/2006/table">
            <a:tbl>
              <a:tblPr/>
              <a:tblGrid>
                <a:gridCol w="2935343"/>
                <a:gridCol w="613126"/>
                <a:gridCol w="613126"/>
                <a:gridCol w="613126"/>
                <a:gridCol w="613126"/>
                <a:gridCol w="613126"/>
                <a:gridCol w="613126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Pequeños</a:t>
                      </a:r>
                      <a:endParaRPr lang="es-CO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Medianos</a:t>
                      </a:r>
                      <a:endParaRPr lang="es-CO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Grandes</a:t>
                      </a:r>
                      <a:endParaRPr lang="es-CO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Información clara y oportuna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Presenta algunas fallas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No recibió respuesta a lo solicitado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Falta mas Información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Falta más claridad en la información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Otro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3" name="42 CuadroTexto"/>
          <p:cNvSpPr txBox="1"/>
          <p:nvPr/>
        </p:nvSpPr>
        <p:spPr>
          <a:xfrm>
            <a:off x="6941329" y="4896165"/>
            <a:ext cx="2345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*TTB= (Suma de calificaciones 4 + 5 Muy satisfecho)</a:t>
            </a:r>
          </a:p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</a:t>
            </a:r>
            <a:r>
              <a:rPr lang="es-CO" sz="800" dirty="0" err="1" smtClean="0">
                <a:solidFill>
                  <a:schemeClr val="bg1">
                    <a:lumMod val="50000"/>
                  </a:schemeClr>
                </a:solidFill>
              </a:rPr>
              <a:t>Middle</a:t>
            </a:r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= Porcentaje de calificación 3</a:t>
            </a:r>
          </a:p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*BTB= Suma de calificaciones 1 + 2  </a:t>
            </a:r>
            <a:endParaRPr lang="es-CO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Flecha izquierda 33">
            <a:hlinkClick r:id="rId19" action="ppaction://hlinksldjump"/>
          </p:cNvPr>
          <p:cNvSpPr/>
          <p:nvPr/>
        </p:nvSpPr>
        <p:spPr>
          <a:xfrm>
            <a:off x="6876256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4" name="Flecha izquierda 43">
            <a:hlinkClick r:id="rId20" action="ppaction://hlinksldjump"/>
          </p:cNvPr>
          <p:cNvSpPr/>
          <p:nvPr/>
        </p:nvSpPr>
        <p:spPr>
          <a:xfrm rot="10800000">
            <a:off x="7293325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8111269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104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77010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P16.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En una escala de 5 puntos, donde 1 es PÉSIMO y 5 EXCELENTE, ¿cómo califica a la Urna de Cristal en cuanto a…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5" name="34 Gráfico"/>
          <p:cNvGraphicFramePr/>
          <p:nvPr>
            <p:extLst>
              <p:ext uri="{D42A27DB-BD31-4B8C-83A1-F6EECF244321}">
                <p14:modId xmlns="" xmlns:p14="http://schemas.microsoft.com/office/powerpoint/2010/main" val="2481929990"/>
              </p:ext>
            </p:extLst>
          </p:nvPr>
        </p:nvGraphicFramePr>
        <p:xfrm>
          <a:off x="4188686" y="1319087"/>
          <a:ext cx="4979186" cy="3610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cxnSp>
        <p:nvCxnSpPr>
          <p:cNvPr id="37" name="36 Conector recto"/>
          <p:cNvCxnSpPr/>
          <p:nvPr/>
        </p:nvCxnSpPr>
        <p:spPr>
          <a:xfrm flipH="1">
            <a:off x="2276369" y="2086678"/>
            <a:ext cx="6912769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42 CuadroTexto"/>
          <p:cNvSpPr txBox="1"/>
          <p:nvPr/>
        </p:nvSpPr>
        <p:spPr>
          <a:xfrm>
            <a:off x="3832885" y="1684106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43 CuadroTexto"/>
          <p:cNvSpPr txBox="1"/>
          <p:nvPr/>
        </p:nvSpPr>
        <p:spPr>
          <a:xfrm>
            <a:off x="3832885" y="1875990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74" name="73 Conector recto"/>
          <p:cNvCxnSpPr/>
          <p:nvPr/>
        </p:nvCxnSpPr>
        <p:spPr>
          <a:xfrm flipH="1">
            <a:off x="2267803" y="2497460"/>
            <a:ext cx="6912769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74 Conector recto"/>
          <p:cNvCxnSpPr/>
          <p:nvPr/>
        </p:nvCxnSpPr>
        <p:spPr>
          <a:xfrm flipH="1">
            <a:off x="2271620" y="2902619"/>
            <a:ext cx="6912769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75 Conector recto"/>
          <p:cNvCxnSpPr/>
          <p:nvPr/>
        </p:nvCxnSpPr>
        <p:spPr>
          <a:xfrm flipH="1">
            <a:off x="2263054" y="3313401"/>
            <a:ext cx="6912769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76 Conector recto"/>
          <p:cNvCxnSpPr/>
          <p:nvPr/>
        </p:nvCxnSpPr>
        <p:spPr>
          <a:xfrm flipH="1">
            <a:off x="2263669" y="3713645"/>
            <a:ext cx="6912769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77 Conector recto"/>
          <p:cNvCxnSpPr/>
          <p:nvPr/>
        </p:nvCxnSpPr>
        <p:spPr>
          <a:xfrm flipH="1">
            <a:off x="2255103" y="4124427"/>
            <a:ext cx="6912769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9" name="78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90057592"/>
              </p:ext>
            </p:extLst>
          </p:nvPr>
        </p:nvGraphicFramePr>
        <p:xfrm>
          <a:off x="2248024" y="1705372"/>
          <a:ext cx="1675904" cy="3224712"/>
        </p:xfrm>
        <a:graphic>
          <a:graphicData uri="http://schemas.openxmlformats.org/drawingml/2006/table">
            <a:tbl>
              <a:tblPr/>
              <a:tblGrid>
                <a:gridCol w="1675904"/>
              </a:tblGrid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Facilidad para encontrar la información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Claridad de la información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Facilidad para contactarse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Rapidez para realizar consultas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Utilidad de la información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Pertinencia de la información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Tiempo de respuesta a las inquietudes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Impacto de sus aportes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cxnSp>
        <p:nvCxnSpPr>
          <p:cNvPr id="80" name="79 Conector recto"/>
          <p:cNvCxnSpPr/>
          <p:nvPr/>
        </p:nvCxnSpPr>
        <p:spPr>
          <a:xfrm flipH="1">
            <a:off x="2255103" y="4522310"/>
            <a:ext cx="6912769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80 CuadroTexto"/>
          <p:cNvSpPr txBox="1"/>
          <p:nvPr/>
        </p:nvSpPr>
        <p:spPr>
          <a:xfrm>
            <a:off x="3832885" y="2096895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2" name="81 CuadroTexto"/>
          <p:cNvSpPr txBox="1"/>
          <p:nvPr/>
        </p:nvSpPr>
        <p:spPr>
          <a:xfrm>
            <a:off x="3832885" y="2288779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9" name="88 CuadroTexto"/>
          <p:cNvSpPr txBox="1"/>
          <p:nvPr/>
        </p:nvSpPr>
        <p:spPr>
          <a:xfrm>
            <a:off x="3832885" y="2497460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0" name="89 CuadroTexto"/>
          <p:cNvSpPr txBox="1"/>
          <p:nvPr/>
        </p:nvSpPr>
        <p:spPr>
          <a:xfrm>
            <a:off x="3832885" y="2689344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1" name="90 CuadroTexto"/>
          <p:cNvSpPr txBox="1"/>
          <p:nvPr/>
        </p:nvSpPr>
        <p:spPr>
          <a:xfrm>
            <a:off x="3832885" y="2910249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2" name="91 CuadroTexto"/>
          <p:cNvSpPr txBox="1"/>
          <p:nvPr/>
        </p:nvSpPr>
        <p:spPr>
          <a:xfrm>
            <a:off x="3832885" y="3102133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3" name="92 CuadroTexto"/>
          <p:cNvSpPr txBox="1"/>
          <p:nvPr/>
        </p:nvSpPr>
        <p:spPr>
          <a:xfrm>
            <a:off x="3832885" y="3298174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3832885" y="349005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5" name="94 CuadroTexto"/>
          <p:cNvSpPr txBox="1"/>
          <p:nvPr/>
        </p:nvSpPr>
        <p:spPr>
          <a:xfrm>
            <a:off x="3832885" y="3710963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6" name="95 CuadroTexto"/>
          <p:cNvSpPr txBox="1"/>
          <p:nvPr/>
        </p:nvSpPr>
        <p:spPr>
          <a:xfrm>
            <a:off x="3832885" y="3902847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7" name="96 CuadroTexto"/>
          <p:cNvSpPr txBox="1"/>
          <p:nvPr/>
        </p:nvSpPr>
        <p:spPr>
          <a:xfrm>
            <a:off x="3832885" y="411152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8" name="97 CuadroTexto"/>
          <p:cNvSpPr txBox="1"/>
          <p:nvPr/>
        </p:nvSpPr>
        <p:spPr>
          <a:xfrm>
            <a:off x="3832885" y="4303412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9" name="98 CuadroTexto"/>
          <p:cNvSpPr txBox="1"/>
          <p:nvPr/>
        </p:nvSpPr>
        <p:spPr>
          <a:xfrm>
            <a:off x="3832885" y="4524317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0" name="99 CuadroTexto"/>
          <p:cNvSpPr txBox="1"/>
          <p:nvPr/>
        </p:nvSpPr>
        <p:spPr>
          <a:xfrm>
            <a:off x="3832885" y="4716201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1" name="100 Rectángulo"/>
          <p:cNvSpPr/>
          <p:nvPr/>
        </p:nvSpPr>
        <p:spPr>
          <a:xfrm>
            <a:off x="3214481" y="1061335"/>
            <a:ext cx="54006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9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Calificación de la Urna de Cristal en cuanto a:</a:t>
            </a:r>
            <a:endParaRPr lang="es-CO" sz="9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" name="101 CuadroTexto"/>
          <p:cNvSpPr txBox="1"/>
          <p:nvPr/>
        </p:nvSpPr>
        <p:spPr>
          <a:xfrm>
            <a:off x="6187240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3" name="102 CuadroTexto"/>
          <p:cNvSpPr txBox="1"/>
          <p:nvPr/>
        </p:nvSpPr>
        <p:spPr>
          <a:xfrm>
            <a:off x="7313505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4" name="103 CuadroTexto"/>
          <p:cNvSpPr txBox="1"/>
          <p:nvPr/>
        </p:nvSpPr>
        <p:spPr>
          <a:xfrm>
            <a:off x="5517984" y="5447173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Base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5" name="104 CuadroTexto"/>
          <p:cNvSpPr txBox="1"/>
          <p:nvPr/>
        </p:nvSpPr>
        <p:spPr>
          <a:xfrm>
            <a:off x="6103218" y="5460821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2.153.045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6" name="105 CuadroTexto"/>
          <p:cNvSpPr txBox="1"/>
          <p:nvPr/>
        </p:nvSpPr>
        <p:spPr>
          <a:xfrm>
            <a:off x="7228419" y="5450941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1.739.105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" name="53 Retraso">
            <a:hlinkClick r:id="rId10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5" name="54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56" name="55 Retraso">
            <a:hlinkClick r:id="rId11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7" name="56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8" name="57 Retraso">
            <a:hlinkClick r:id="rId12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9" name="58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60" name="59 Rectángulo redondeado">
            <a:hlinkClick r:id="rId13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61" name="60 Rectángulo redondeado">
            <a:hlinkClick r:id="rId14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62" name="61 Rectángulo redondeado">
            <a:hlinkClick r:id="rId15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63" name="62 Rectángulo redondeado">
            <a:hlinkClick r:id="rId16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64" name="63 Rectángulo redondeado">
            <a:hlinkClick r:id="rId17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5" name="Flecha izquierda 64">
            <a:hlinkClick r:id="rId18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6" name="Flecha izquierda 65">
            <a:hlinkClick r:id="rId11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2673844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105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77010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P16.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En una escala de 5 puntos, donde 1 es PÉSIMO y 5 EXCELENTE, ¿cómo califica a la Urna de Cristal en cuanto a…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5" name="34 Gráfico"/>
          <p:cNvGraphicFramePr/>
          <p:nvPr>
            <p:extLst>
              <p:ext uri="{D42A27DB-BD31-4B8C-83A1-F6EECF244321}">
                <p14:modId xmlns="" xmlns:p14="http://schemas.microsoft.com/office/powerpoint/2010/main" val="730756428"/>
              </p:ext>
            </p:extLst>
          </p:nvPr>
        </p:nvGraphicFramePr>
        <p:xfrm>
          <a:off x="3759482" y="1203646"/>
          <a:ext cx="2540710" cy="3610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cxnSp>
        <p:nvCxnSpPr>
          <p:cNvPr id="37" name="36 Conector recto"/>
          <p:cNvCxnSpPr/>
          <p:nvPr/>
        </p:nvCxnSpPr>
        <p:spPr>
          <a:xfrm flipH="1">
            <a:off x="2144994" y="1971237"/>
            <a:ext cx="6912769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42 CuadroTexto"/>
          <p:cNvSpPr txBox="1"/>
          <p:nvPr/>
        </p:nvSpPr>
        <p:spPr>
          <a:xfrm>
            <a:off x="3419872" y="1568665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43 CuadroTexto"/>
          <p:cNvSpPr txBox="1"/>
          <p:nvPr/>
        </p:nvSpPr>
        <p:spPr>
          <a:xfrm>
            <a:off x="3419872" y="1760549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74" name="73 Conector recto"/>
          <p:cNvCxnSpPr/>
          <p:nvPr/>
        </p:nvCxnSpPr>
        <p:spPr>
          <a:xfrm flipH="1">
            <a:off x="2136428" y="2382019"/>
            <a:ext cx="6912769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74 Conector recto"/>
          <p:cNvCxnSpPr/>
          <p:nvPr/>
        </p:nvCxnSpPr>
        <p:spPr>
          <a:xfrm flipH="1">
            <a:off x="2140245" y="2787178"/>
            <a:ext cx="6912769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75 Conector recto"/>
          <p:cNvCxnSpPr/>
          <p:nvPr/>
        </p:nvCxnSpPr>
        <p:spPr>
          <a:xfrm flipH="1">
            <a:off x="2131679" y="3197960"/>
            <a:ext cx="6912769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76 Conector recto"/>
          <p:cNvCxnSpPr/>
          <p:nvPr/>
        </p:nvCxnSpPr>
        <p:spPr>
          <a:xfrm flipH="1">
            <a:off x="2132294" y="3598204"/>
            <a:ext cx="6912769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77 Conector recto"/>
          <p:cNvCxnSpPr/>
          <p:nvPr/>
        </p:nvCxnSpPr>
        <p:spPr>
          <a:xfrm flipH="1">
            <a:off x="2123728" y="4008986"/>
            <a:ext cx="6912769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79 Conector recto"/>
          <p:cNvCxnSpPr/>
          <p:nvPr/>
        </p:nvCxnSpPr>
        <p:spPr>
          <a:xfrm flipH="1">
            <a:off x="2123728" y="4406869"/>
            <a:ext cx="6912769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80 CuadroTexto"/>
          <p:cNvSpPr txBox="1"/>
          <p:nvPr/>
        </p:nvSpPr>
        <p:spPr>
          <a:xfrm>
            <a:off x="3419872" y="1981454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2" name="81 CuadroTexto"/>
          <p:cNvSpPr txBox="1"/>
          <p:nvPr/>
        </p:nvSpPr>
        <p:spPr>
          <a:xfrm>
            <a:off x="3419872" y="217333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9" name="88 CuadroTexto"/>
          <p:cNvSpPr txBox="1"/>
          <p:nvPr/>
        </p:nvSpPr>
        <p:spPr>
          <a:xfrm>
            <a:off x="3419872" y="2382019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0" name="89 CuadroTexto"/>
          <p:cNvSpPr txBox="1"/>
          <p:nvPr/>
        </p:nvSpPr>
        <p:spPr>
          <a:xfrm>
            <a:off x="3419872" y="2573903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1" name="90 CuadroTexto"/>
          <p:cNvSpPr txBox="1"/>
          <p:nvPr/>
        </p:nvSpPr>
        <p:spPr>
          <a:xfrm>
            <a:off x="3419872" y="279480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2" name="91 CuadroTexto"/>
          <p:cNvSpPr txBox="1"/>
          <p:nvPr/>
        </p:nvSpPr>
        <p:spPr>
          <a:xfrm>
            <a:off x="3419872" y="2986692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3" name="92 CuadroTexto"/>
          <p:cNvSpPr txBox="1"/>
          <p:nvPr/>
        </p:nvSpPr>
        <p:spPr>
          <a:xfrm>
            <a:off x="3419872" y="3182733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3419872" y="3374617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5" name="94 CuadroTexto"/>
          <p:cNvSpPr txBox="1"/>
          <p:nvPr/>
        </p:nvSpPr>
        <p:spPr>
          <a:xfrm>
            <a:off x="3419872" y="3595522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6" name="95 CuadroTexto"/>
          <p:cNvSpPr txBox="1"/>
          <p:nvPr/>
        </p:nvSpPr>
        <p:spPr>
          <a:xfrm>
            <a:off x="3419872" y="3787406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7" name="96 CuadroTexto"/>
          <p:cNvSpPr txBox="1"/>
          <p:nvPr/>
        </p:nvSpPr>
        <p:spPr>
          <a:xfrm>
            <a:off x="3419872" y="3996087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8" name="97 CuadroTexto"/>
          <p:cNvSpPr txBox="1"/>
          <p:nvPr/>
        </p:nvSpPr>
        <p:spPr>
          <a:xfrm>
            <a:off x="3419872" y="4187971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9" name="98 CuadroTexto"/>
          <p:cNvSpPr txBox="1"/>
          <p:nvPr/>
        </p:nvSpPr>
        <p:spPr>
          <a:xfrm>
            <a:off x="3419872" y="4408876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0" name="99 CuadroTexto"/>
          <p:cNvSpPr txBox="1"/>
          <p:nvPr/>
        </p:nvSpPr>
        <p:spPr>
          <a:xfrm>
            <a:off x="3419872" y="4600760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1" name="100 Rectángulo"/>
          <p:cNvSpPr/>
          <p:nvPr/>
        </p:nvSpPr>
        <p:spPr>
          <a:xfrm>
            <a:off x="3214481" y="1061335"/>
            <a:ext cx="54006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9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Calificación de la Urna de Cristal en cuanto a:</a:t>
            </a:r>
            <a:endParaRPr lang="es-CO" sz="9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91768"/>
          <a:stretch/>
        </p:blipFill>
        <p:spPr bwMode="auto">
          <a:xfrm>
            <a:off x="4971975" y="1171176"/>
            <a:ext cx="4280545" cy="255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8" name="57 Gráfico"/>
          <p:cNvGraphicFramePr/>
          <p:nvPr>
            <p:extLst>
              <p:ext uri="{D42A27DB-BD31-4B8C-83A1-F6EECF244321}">
                <p14:modId xmlns="" xmlns:p14="http://schemas.microsoft.com/office/powerpoint/2010/main" val="1810813814"/>
              </p:ext>
            </p:extLst>
          </p:nvPr>
        </p:nvGraphicFramePr>
        <p:xfrm>
          <a:off x="6495786" y="1201316"/>
          <a:ext cx="2540710" cy="3610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59" name="58 CuadroTexto"/>
          <p:cNvSpPr txBox="1"/>
          <p:nvPr/>
        </p:nvSpPr>
        <p:spPr>
          <a:xfrm>
            <a:off x="4712948" y="1344759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60" name="59 CuadroTexto"/>
          <p:cNvSpPr txBox="1"/>
          <p:nvPr/>
        </p:nvSpPr>
        <p:spPr>
          <a:xfrm>
            <a:off x="7377244" y="1339999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61" name="60 Retraso">
            <a:hlinkClick r:id="rId12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70" name="69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71" name="70 Retraso">
            <a:hlinkClick r:id="rId13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72" name="71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73" name="72 Retraso">
            <a:hlinkClick r:id="rId14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02" name="101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103" name="102 Rectángulo redondeado">
            <a:hlinkClick r:id="rId15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104" name="103 Rectángulo redondeado">
            <a:hlinkClick r:id="rId16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105" name="104 Rectángulo redondeado">
            <a:hlinkClick r:id="rId17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106" name="105 Rectángulo redondeado">
            <a:hlinkClick r:id="rId18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107" name="106 Rectángulo redondeado">
            <a:hlinkClick r:id="rId19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83" name="82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35406892"/>
              </p:ext>
            </p:extLst>
          </p:nvPr>
        </p:nvGraphicFramePr>
        <p:xfrm>
          <a:off x="2051720" y="1561356"/>
          <a:ext cx="1675904" cy="3224712"/>
        </p:xfrm>
        <a:graphic>
          <a:graphicData uri="http://schemas.openxmlformats.org/drawingml/2006/table">
            <a:tbl>
              <a:tblPr/>
              <a:tblGrid>
                <a:gridCol w="1675904"/>
              </a:tblGrid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Facilidad para encontrar la información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Claridad de la información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Facilidad para contactarse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Rapidez para realizar consultas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Utilidad de la información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Pertinencia de la información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Tiempo de respuesta a las inquietudes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Impacto de sus aportes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3" name="Flecha izquierda 52">
            <a:hlinkClick r:id="rId20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4" name="Flecha izquierda 53">
            <a:hlinkClick r:id="rId21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5" name="45 Flecha derecha">
            <a:hlinkClick r:id="rId21" action="ppaction://hlinksldjump"/>
          </p:cNvPr>
          <p:cNvSpPr/>
          <p:nvPr/>
        </p:nvSpPr>
        <p:spPr>
          <a:xfrm>
            <a:off x="865774" y="4227667"/>
            <a:ext cx="214314" cy="214314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14452596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106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77010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P16.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En una escala de 5 puntos, donde 1 es PÉSIMO y 5 EXCELENTE, ¿cómo califica a la Urna de Cristal en cuanto a…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5" name="34 Gráfico"/>
          <p:cNvGraphicFramePr/>
          <p:nvPr>
            <p:extLst>
              <p:ext uri="{D42A27DB-BD31-4B8C-83A1-F6EECF244321}">
                <p14:modId xmlns="" xmlns:p14="http://schemas.microsoft.com/office/powerpoint/2010/main" val="875092517"/>
              </p:ext>
            </p:extLst>
          </p:nvPr>
        </p:nvGraphicFramePr>
        <p:xfrm>
          <a:off x="5359549" y="1326897"/>
          <a:ext cx="2540710" cy="3610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cxnSp>
        <p:nvCxnSpPr>
          <p:cNvPr id="37" name="36 Conector recto"/>
          <p:cNvCxnSpPr/>
          <p:nvPr/>
        </p:nvCxnSpPr>
        <p:spPr>
          <a:xfrm flipH="1">
            <a:off x="2217003" y="2059816"/>
            <a:ext cx="5739373" cy="8711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42 CuadroTexto"/>
          <p:cNvSpPr txBox="1"/>
          <p:nvPr/>
        </p:nvSpPr>
        <p:spPr>
          <a:xfrm>
            <a:off x="5004048" y="1667877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43 CuadroTexto"/>
          <p:cNvSpPr txBox="1"/>
          <p:nvPr/>
        </p:nvSpPr>
        <p:spPr>
          <a:xfrm>
            <a:off x="5004048" y="1859761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74" name="73 Conector recto"/>
          <p:cNvCxnSpPr/>
          <p:nvPr/>
        </p:nvCxnSpPr>
        <p:spPr>
          <a:xfrm flipH="1" flipV="1">
            <a:off x="2208437" y="2479309"/>
            <a:ext cx="5747939" cy="1922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74 Conector recto"/>
          <p:cNvCxnSpPr/>
          <p:nvPr/>
        </p:nvCxnSpPr>
        <p:spPr>
          <a:xfrm flipH="1">
            <a:off x="2217003" y="2884468"/>
            <a:ext cx="5739375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75 Conector recto"/>
          <p:cNvCxnSpPr/>
          <p:nvPr/>
        </p:nvCxnSpPr>
        <p:spPr>
          <a:xfrm flipH="1">
            <a:off x="2217003" y="3295250"/>
            <a:ext cx="5748900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76 Conector recto"/>
          <p:cNvCxnSpPr/>
          <p:nvPr/>
        </p:nvCxnSpPr>
        <p:spPr>
          <a:xfrm flipH="1">
            <a:off x="2217003" y="3695494"/>
            <a:ext cx="5748900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77 Conector recto"/>
          <p:cNvCxnSpPr/>
          <p:nvPr/>
        </p:nvCxnSpPr>
        <p:spPr>
          <a:xfrm flipH="1">
            <a:off x="2208438" y="4106276"/>
            <a:ext cx="5757465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79 Conector recto"/>
          <p:cNvCxnSpPr/>
          <p:nvPr/>
        </p:nvCxnSpPr>
        <p:spPr>
          <a:xfrm flipH="1">
            <a:off x="2217003" y="4504159"/>
            <a:ext cx="5748900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80 CuadroTexto"/>
          <p:cNvSpPr txBox="1"/>
          <p:nvPr/>
        </p:nvSpPr>
        <p:spPr>
          <a:xfrm>
            <a:off x="5004048" y="2080666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2" name="81 CuadroTexto"/>
          <p:cNvSpPr txBox="1"/>
          <p:nvPr/>
        </p:nvSpPr>
        <p:spPr>
          <a:xfrm>
            <a:off x="5004048" y="2272550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9" name="88 CuadroTexto"/>
          <p:cNvSpPr txBox="1"/>
          <p:nvPr/>
        </p:nvSpPr>
        <p:spPr>
          <a:xfrm>
            <a:off x="5004048" y="2481231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0" name="89 CuadroTexto"/>
          <p:cNvSpPr txBox="1"/>
          <p:nvPr/>
        </p:nvSpPr>
        <p:spPr>
          <a:xfrm>
            <a:off x="5004048" y="2673115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1" name="90 CuadroTexto"/>
          <p:cNvSpPr txBox="1"/>
          <p:nvPr/>
        </p:nvSpPr>
        <p:spPr>
          <a:xfrm>
            <a:off x="5004048" y="2894020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2" name="91 CuadroTexto"/>
          <p:cNvSpPr txBox="1"/>
          <p:nvPr/>
        </p:nvSpPr>
        <p:spPr>
          <a:xfrm>
            <a:off x="5004048" y="3085904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3" name="92 CuadroTexto"/>
          <p:cNvSpPr txBox="1"/>
          <p:nvPr/>
        </p:nvSpPr>
        <p:spPr>
          <a:xfrm>
            <a:off x="5004048" y="3281945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5004048" y="3473829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5" name="94 CuadroTexto"/>
          <p:cNvSpPr txBox="1"/>
          <p:nvPr/>
        </p:nvSpPr>
        <p:spPr>
          <a:xfrm>
            <a:off x="5004048" y="3694734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6" name="95 CuadroTexto"/>
          <p:cNvSpPr txBox="1"/>
          <p:nvPr/>
        </p:nvSpPr>
        <p:spPr>
          <a:xfrm>
            <a:off x="5004048" y="388661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7" name="96 CuadroTexto"/>
          <p:cNvSpPr txBox="1"/>
          <p:nvPr/>
        </p:nvSpPr>
        <p:spPr>
          <a:xfrm>
            <a:off x="5004048" y="4095299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8" name="97 CuadroTexto"/>
          <p:cNvSpPr txBox="1"/>
          <p:nvPr/>
        </p:nvSpPr>
        <p:spPr>
          <a:xfrm>
            <a:off x="5004048" y="4287183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9" name="98 CuadroTexto"/>
          <p:cNvSpPr txBox="1"/>
          <p:nvPr/>
        </p:nvSpPr>
        <p:spPr>
          <a:xfrm>
            <a:off x="5004048" y="450808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0" name="99 CuadroTexto"/>
          <p:cNvSpPr txBox="1"/>
          <p:nvPr/>
        </p:nvSpPr>
        <p:spPr>
          <a:xfrm>
            <a:off x="5004048" y="4699972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1" name="100 Rectángulo"/>
          <p:cNvSpPr/>
          <p:nvPr/>
        </p:nvSpPr>
        <p:spPr>
          <a:xfrm>
            <a:off x="3214481" y="1061335"/>
            <a:ext cx="54006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9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Calificación de la Urna de Cristal en cuanto a:</a:t>
            </a:r>
            <a:endParaRPr lang="es-CO" sz="9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91768"/>
          <a:stretch/>
        </p:blipFill>
        <p:spPr bwMode="auto">
          <a:xfrm>
            <a:off x="4971975" y="1171176"/>
            <a:ext cx="4280545" cy="255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9" name="58 CuadroTexto"/>
          <p:cNvSpPr txBox="1"/>
          <p:nvPr/>
        </p:nvSpPr>
        <p:spPr>
          <a:xfrm>
            <a:off x="6297124" y="1443971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Altos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56" name="55 Retraso">
            <a:hlinkClick r:id="rId11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7" name="56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58" name="57 Retraso">
            <a:hlinkClick r:id="rId12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60" name="59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61" name="60 Retraso">
            <a:hlinkClick r:id="rId13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64" name="63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65" name="64 Rectángulo redondeado">
            <a:hlinkClick r:id="rId14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66" name="65 Rectángulo redondeado">
            <a:hlinkClick r:id="rId15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67" name="66 Rectángulo redondeado">
            <a:hlinkClick r:id="rId16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70" name="69 Rectángulo redondeado">
            <a:hlinkClick r:id="rId17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71" name="70 Rectángulo redondeado">
            <a:hlinkClick r:id="rId18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72" name="71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51990027"/>
              </p:ext>
            </p:extLst>
          </p:nvPr>
        </p:nvGraphicFramePr>
        <p:xfrm>
          <a:off x="3544168" y="1649012"/>
          <a:ext cx="1675904" cy="3224712"/>
        </p:xfrm>
        <a:graphic>
          <a:graphicData uri="http://schemas.openxmlformats.org/drawingml/2006/table">
            <a:tbl>
              <a:tblPr/>
              <a:tblGrid>
                <a:gridCol w="1675904"/>
              </a:tblGrid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Facilidad para encontrar la información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Claridad de la información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Facilidad para contactarse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Rapidez para realizar consultas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Utilidad de la información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Pertinencia de la información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Tiempo de respuesta a las inquietudes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Impacto de sus aportes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1" name="Flecha izquierda 50">
            <a:hlinkClick r:id="rId12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2" name="Flecha izquierda 51">
            <a:hlinkClick r:id="rId13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3" name="55 Flecha izquierda">
            <a:hlinkClick r:id="rId12" action="ppaction://hlinksldjump"/>
          </p:cNvPr>
          <p:cNvSpPr/>
          <p:nvPr/>
        </p:nvSpPr>
        <p:spPr>
          <a:xfrm>
            <a:off x="792324" y="4201089"/>
            <a:ext cx="214314" cy="214314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22686197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107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77010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P16.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En una escala de 5 puntos, donde 1 es PÉSIMO y 5 EXCELENTE, ¿cómo califica a la Urna de Cristal en cuanto a…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5" name="34 Gráfico"/>
          <p:cNvGraphicFramePr/>
          <p:nvPr>
            <p:extLst>
              <p:ext uri="{D42A27DB-BD31-4B8C-83A1-F6EECF244321}">
                <p14:modId xmlns="" xmlns:p14="http://schemas.microsoft.com/office/powerpoint/2010/main" val="4163716409"/>
              </p:ext>
            </p:extLst>
          </p:nvPr>
        </p:nvGraphicFramePr>
        <p:xfrm>
          <a:off x="3759482" y="1203646"/>
          <a:ext cx="2540710" cy="3610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cxnSp>
        <p:nvCxnSpPr>
          <p:cNvPr id="37" name="36 Conector recto"/>
          <p:cNvCxnSpPr/>
          <p:nvPr/>
        </p:nvCxnSpPr>
        <p:spPr>
          <a:xfrm flipH="1">
            <a:off x="2144994" y="1971237"/>
            <a:ext cx="6912769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42 CuadroTexto"/>
          <p:cNvSpPr txBox="1"/>
          <p:nvPr/>
        </p:nvSpPr>
        <p:spPr>
          <a:xfrm>
            <a:off x="3419872" y="1568665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43 CuadroTexto"/>
          <p:cNvSpPr txBox="1"/>
          <p:nvPr/>
        </p:nvSpPr>
        <p:spPr>
          <a:xfrm>
            <a:off x="3419872" y="1760549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74" name="73 Conector recto"/>
          <p:cNvCxnSpPr/>
          <p:nvPr/>
        </p:nvCxnSpPr>
        <p:spPr>
          <a:xfrm flipH="1">
            <a:off x="2136428" y="2382019"/>
            <a:ext cx="6912769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74 Conector recto"/>
          <p:cNvCxnSpPr/>
          <p:nvPr/>
        </p:nvCxnSpPr>
        <p:spPr>
          <a:xfrm flipH="1">
            <a:off x="2140245" y="2787178"/>
            <a:ext cx="6912769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75 Conector recto"/>
          <p:cNvCxnSpPr/>
          <p:nvPr/>
        </p:nvCxnSpPr>
        <p:spPr>
          <a:xfrm flipH="1">
            <a:off x="2131679" y="3197960"/>
            <a:ext cx="6912769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76 Conector recto"/>
          <p:cNvCxnSpPr/>
          <p:nvPr/>
        </p:nvCxnSpPr>
        <p:spPr>
          <a:xfrm flipH="1">
            <a:off x="2132294" y="3598204"/>
            <a:ext cx="6912769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77 Conector recto"/>
          <p:cNvCxnSpPr/>
          <p:nvPr/>
        </p:nvCxnSpPr>
        <p:spPr>
          <a:xfrm flipH="1">
            <a:off x="2123728" y="4008986"/>
            <a:ext cx="6912769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79 Conector recto"/>
          <p:cNvCxnSpPr/>
          <p:nvPr/>
        </p:nvCxnSpPr>
        <p:spPr>
          <a:xfrm flipH="1">
            <a:off x="2123728" y="4406869"/>
            <a:ext cx="6912769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80 CuadroTexto"/>
          <p:cNvSpPr txBox="1"/>
          <p:nvPr/>
        </p:nvSpPr>
        <p:spPr>
          <a:xfrm>
            <a:off x="3419872" y="1981454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2" name="81 CuadroTexto"/>
          <p:cNvSpPr txBox="1"/>
          <p:nvPr/>
        </p:nvSpPr>
        <p:spPr>
          <a:xfrm>
            <a:off x="3419872" y="217333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9" name="88 CuadroTexto"/>
          <p:cNvSpPr txBox="1"/>
          <p:nvPr/>
        </p:nvSpPr>
        <p:spPr>
          <a:xfrm>
            <a:off x="3419872" y="2382019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0" name="89 CuadroTexto"/>
          <p:cNvSpPr txBox="1"/>
          <p:nvPr/>
        </p:nvSpPr>
        <p:spPr>
          <a:xfrm>
            <a:off x="3419872" y="2573903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1" name="90 CuadroTexto"/>
          <p:cNvSpPr txBox="1"/>
          <p:nvPr/>
        </p:nvSpPr>
        <p:spPr>
          <a:xfrm>
            <a:off x="3419872" y="279480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2" name="91 CuadroTexto"/>
          <p:cNvSpPr txBox="1"/>
          <p:nvPr/>
        </p:nvSpPr>
        <p:spPr>
          <a:xfrm>
            <a:off x="3419872" y="2986692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3" name="92 CuadroTexto"/>
          <p:cNvSpPr txBox="1"/>
          <p:nvPr/>
        </p:nvSpPr>
        <p:spPr>
          <a:xfrm>
            <a:off x="3419872" y="3182733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3419872" y="3374617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5" name="94 CuadroTexto"/>
          <p:cNvSpPr txBox="1"/>
          <p:nvPr/>
        </p:nvSpPr>
        <p:spPr>
          <a:xfrm>
            <a:off x="3419872" y="3595522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6" name="95 CuadroTexto"/>
          <p:cNvSpPr txBox="1"/>
          <p:nvPr/>
        </p:nvSpPr>
        <p:spPr>
          <a:xfrm>
            <a:off x="3419872" y="3787406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7" name="96 CuadroTexto"/>
          <p:cNvSpPr txBox="1"/>
          <p:nvPr/>
        </p:nvSpPr>
        <p:spPr>
          <a:xfrm>
            <a:off x="3419872" y="3996087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8" name="97 CuadroTexto"/>
          <p:cNvSpPr txBox="1"/>
          <p:nvPr/>
        </p:nvSpPr>
        <p:spPr>
          <a:xfrm>
            <a:off x="3419872" y="4187971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9" name="98 CuadroTexto"/>
          <p:cNvSpPr txBox="1"/>
          <p:nvPr/>
        </p:nvSpPr>
        <p:spPr>
          <a:xfrm>
            <a:off x="3419872" y="4408876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0" name="99 CuadroTexto"/>
          <p:cNvSpPr txBox="1"/>
          <p:nvPr/>
        </p:nvSpPr>
        <p:spPr>
          <a:xfrm>
            <a:off x="3419872" y="4600760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1" name="100 Rectángulo"/>
          <p:cNvSpPr/>
          <p:nvPr/>
        </p:nvSpPr>
        <p:spPr>
          <a:xfrm>
            <a:off x="3214481" y="1061335"/>
            <a:ext cx="54006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9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Calificación de la Urna de Cristal en cuanto a:</a:t>
            </a:r>
            <a:endParaRPr lang="es-CO" sz="9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91768"/>
          <a:stretch/>
        </p:blipFill>
        <p:spPr bwMode="auto">
          <a:xfrm>
            <a:off x="4971975" y="1171176"/>
            <a:ext cx="4280545" cy="255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8" name="57 Gráfico"/>
          <p:cNvGraphicFramePr/>
          <p:nvPr>
            <p:extLst>
              <p:ext uri="{D42A27DB-BD31-4B8C-83A1-F6EECF244321}">
                <p14:modId xmlns="" xmlns:p14="http://schemas.microsoft.com/office/powerpoint/2010/main" val="2889821319"/>
              </p:ext>
            </p:extLst>
          </p:nvPr>
        </p:nvGraphicFramePr>
        <p:xfrm>
          <a:off x="6495786" y="1201316"/>
          <a:ext cx="2540710" cy="3610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59" name="58 CuadroTexto"/>
          <p:cNvSpPr txBox="1"/>
          <p:nvPr/>
        </p:nvSpPr>
        <p:spPr>
          <a:xfrm>
            <a:off x="4644008" y="1344759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Pequeños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60" name="59 CuadroTexto"/>
          <p:cNvSpPr txBox="1"/>
          <p:nvPr/>
        </p:nvSpPr>
        <p:spPr>
          <a:xfrm>
            <a:off x="7377244" y="1339999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Medianos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61" name="60 Retraso">
            <a:hlinkClick r:id="rId12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70" name="69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71" name="70 Retraso">
            <a:hlinkClick r:id="rId13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72" name="71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73" name="72 Retraso">
            <a:hlinkClick r:id="rId14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102" name="101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103" name="102 Rectángulo redondeado">
            <a:hlinkClick r:id="rId15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104" name="103 Rectángulo redondeado">
            <a:hlinkClick r:id="rId16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105" name="104 Rectángulo redondeado">
            <a:hlinkClick r:id="rId17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106" name="105 Rectángulo redondeado">
            <a:hlinkClick r:id="rId18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107" name="106 Rectángulo redondeado">
            <a:hlinkClick r:id="rId19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83" name="82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45913421"/>
              </p:ext>
            </p:extLst>
          </p:nvPr>
        </p:nvGraphicFramePr>
        <p:xfrm>
          <a:off x="2123728" y="1561356"/>
          <a:ext cx="1675904" cy="3224712"/>
        </p:xfrm>
        <a:graphic>
          <a:graphicData uri="http://schemas.openxmlformats.org/drawingml/2006/table">
            <a:tbl>
              <a:tblPr/>
              <a:tblGrid>
                <a:gridCol w="1675904"/>
              </a:tblGrid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Facilidad para encontrar la información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Claridad de la información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Facilidad para contactarse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Rapidez para realizar consultas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Utilidad de la información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Pertinencia de la información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Tiempo de respuesta a las inquietudes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Impacto de sus aportes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3" name="Flecha izquierda 52">
            <a:hlinkClick r:id="rId20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4" name="Flecha izquierda 53">
            <a:hlinkClick r:id="rId21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5" name="45 Flecha derecha">
            <a:hlinkClick r:id="rId21" action="ppaction://hlinksldjump"/>
          </p:cNvPr>
          <p:cNvSpPr/>
          <p:nvPr/>
        </p:nvSpPr>
        <p:spPr>
          <a:xfrm>
            <a:off x="1321758" y="4700787"/>
            <a:ext cx="214314" cy="214314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3500280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108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77010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P16.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En una escala de 5 puntos, donde 1 es PÉSIMO y 5 EXCELENTE, ¿cómo califica a la Urna de Cristal en cuanto a…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5" name="34 Gráfico"/>
          <p:cNvGraphicFramePr/>
          <p:nvPr>
            <p:extLst>
              <p:ext uri="{D42A27DB-BD31-4B8C-83A1-F6EECF244321}">
                <p14:modId xmlns="" xmlns:p14="http://schemas.microsoft.com/office/powerpoint/2010/main" val="1183293854"/>
              </p:ext>
            </p:extLst>
          </p:nvPr>
        </p:nvGraphicFramePr>
        <p:xfrm>
          <a:off x="5343658" y="1302858"/>
          <a:ext cx="2540710" cy="3610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cxnSp>
        <p:nvCxnSpPr>
          <p:cNvPr id="37" name="36 Conector recto"/>
          <p:cNvCxnSpPr/>
          <p:nvPr/>
        </p:nvCxnSpPr>
        <p:spPr>
          <a:xfrm flipH="1">
            <a:off x="2217003" y="2059816"/>
            <a:ext cx="5739373" cy="8711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42 CuadroTexto"/>
          <p:cNvSpPr txBox="1"/>
          <p:nvPr/>
        </p:nvSpPr>
        <p:spPr>
          <a:xfrm>
            <a:off x="5004048" y="1667877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43 CuadroTexto"/>
          <p:cNvSpPr txBox="1"/>
          <p:nvPr/>
        </p:nvSpPr>
        <p:spPr>
          <a:xfrm>
            <a:off x="5004048" y="1859761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74" name="73 Conector recto"/>
          <p:cNvCxnSpPr/>
          <p:nvPr/>
        </p:nvCxnSpPr>
        <p:spPr>
          <a:xfrm flipH="1" flipV="1">
            <a:off x="2208437" y="2479309"/>
            <a:ext cx="5747939" cy="1922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74 Conector recto"/>
          <p:cNvCxnSpPr/>
          <p:nvPr/>
        </p:nvCxnSpPr>
        <p:spPr>
          <a:xfrm flipH="1">
            <a:off x="2217003" y="2884468"/>
            <a:ext cx="5739375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75 Conector recto"/>
          <p:cNvCxnSpPr/>
          <p:nvPr/>
        </p:nvCxnSpPr>
        <p:spPr>
          <a:xfrm flipH="1">
            <a:off x="2217003" y="3295250"/>
            <a:ext cx="5748900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76 Conector recto"/>
          <p:cNvCxnSpPr/>
          <p:nvPr/>
        </p:nvCxnSpPr>
        <p:spPr>
          <a:xfrm flipH="1">
            <a:off x="2217003" y="3695494"/>
            <a:ext cx="5748900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77 Conector recto"/>
          <p:cNvCxnSpPr/>
          <p:nvPr/>
        </p:nvCxnSpPr>
        <p:spPr>
          <a:xfrm flipH="1">
            <a:off x="2208438" y="4106276"/>
            <a:ext cx="5757465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79 Conector recto"/>
          <p:cNvCxnSpPr/>
          <p:nvPr/>
        </p:nvCxnSpPr>
        <p:spPr>
          <a:xfrm flipH="1">
            <a:off x="2217003" y="4504159"/>
            <a:ext cx="5748900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80 CuadroTexto"/>
          <p:cNvSpPr txBox="1"/>
          <p:nvPr/>
        </p:nvSpPr>
        <p:spPr>
          <a:xfrm>
            <a:off x="5004048" y="2080666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2" name="81 CuadroTexto"/>
          <p:cNvSpPr txBox="1"/>
          <p:nvPr/>
        </p:nvSpPr>
        <p:spPr>
          <a:xfrm>
            <a:off x="5004048" y="2272550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9" name="88 CuadroTexto"/>
          <p:cNvSpPr txBox="1"/>
          <p:nvPr/>
        </p:nvSpPr>
        <p:spPr>
          <a:xfrm>
            <a:off x="5004048" y="2481231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0" name="89 CuadroTexto"/>
          <p:cNvSpPr txBox="1"/>
          <p:nvPr/>
        </p:nvSpPr>
        <p:spPr>
          <a:xfrm>
            <a:off x="5004048" y="2673115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1" name="90 CuadroTexto"/>
          <p:cNvSpPr txBox="1"/>
          <p:nvPr/>
        </p:nvSpPr>
        <p:spPr>
          <a:xfrm>
            <a:off x="5004048" y="2894020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2" name="91 CuadroTexto"/>
          <p:cNvSpPr txBox="1"/>
          <p:nvPr/>
        </p:nvSpPr>
        <p:spPr>
          <a:xfrm>
            <a:off x="5004048" y="3085904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3" name="92 CuadroTexto"/>
          <p:cNvSpPr txBox="1"/>
          <p:nvPr/>
        </p:nvSpPr>
        <p:spPr>
          <a:xfrm>
            <a:off x="5004048" y="3281945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5004048" y="3473829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5" name="94 CuadroTexto"/>
          <p:cNvSpPr txBox="1"/>
          <p:nvPr/>
        </p:nvSpPr>
        <p:spPr>
          <a:xfrm>
            <a:off x="5004048" y="3694734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6" name="95 CuadroTexto"/>
          <p:cNvSpPr txBox="1"/>
          <p:nvPr/>
        </p:nvSpPr>
        <p:spPr>
          <a:xfrm>
            <a:off x="5004048" y="388661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7" name="96 CuadroTexto"/>
          <p:cNvSpPr txBox="1"/>
          <p:nvPr/>
        </p:nvSpPr>
        <p:spPr>
          <a:xfrm>
            <a:off x="5004048" y="4095299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8" name="97 CuadroTexto"/>
          <p:cNvSpPr txBox="1"/>
          <p:nvPr/>
        </p:nvSpPr>
        <p:spPr>
          <a:xfrm>
            <a:off x="5004048" y="4287183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9" name="98 CuadroTexto"/>
          <p:cNvSpPr txBox="1"/>
          <p:nvPr/>
        </p:nvSpPr>
        <p:spPr>
          <a:xfrm>
            <a:off x="5004048" y="450808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0" name="99 CuadroTexto"/>
          <p:cNvSpPr txBox="1"/>
          <p:nvPr/>
        </p:nvSpPr>
        <p:spPr>
          <a:xfrm>
            <a:off x="5004048" y="4699972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1" name="100 Rectángulo"/>
          <p:cNvSpPr/>
          <p:nvPr/>
        </p:nvSpPr>
        <p:spPr>
          <a:xfrm>
            <a:off x="3214481" y="1061335"/>
            <a:ext cx="54006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9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Calificación de la Urna de Cristal en cuanto a:</a:t>
            </a:r>
            <a:endParaRPr lang="es-CO" sz="9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91768"/>
          <a:stretch/>
        </p:blipFill>
        <p:spPr bwMode="auto">
          <a:xfrm>
            <a:off x="4971975" y="1171176"/>
            <a:ext cx="4280545" cy="255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9" name="58 CuadroTexto"/>
          <p:cNvSpPr txBox="1"/>
          <p:nvPr/>
        </p:nvSpPr>
        <p:spPr>
          <a:xfrm>
            <a:off x="6297124" y="1443971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Grandes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56" name="55 Retraso">
            <a:hlinkClick r:id="rId11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7" name="56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58" name="57 Retraso">
            <a:hlinkClick r:id="rId12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60" name="59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61" name="60 Retraso">
            <a:hlinkClick r:id="rId13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64" name="63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65" name="64 Rectángulo redondeado">
            <a:hlinkClick r:id="rId14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66" name="65 Rectángulo redondeado">
            <a:hlinkClick r:id="rId15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67" name="66 Rectángulo redondeado">
            <a:hlinkClick r:id="rId16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70" name="69 Rectángulo redondeado">
            <a:hlinkClick r:id="rId17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71" name="70 Rectángulo redondeado">
            <a:hlinkClick r:id="rId18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72" name="71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98709660"/>
              </p:ext>
            </p:extLst>
          </p:nvPr>
        </p:nvGraphicFramePr>
        <p:xfrm>
          <a:off x="3544168" y="1705372"/>
          <a:ext cx="1675904" cy="3224712"/>
        </p:xfrm>
        <a:graphic>
          <a:graphicData uri="http://schemas.openxmlformats.org/drawingml/2006/table">
            <a:tbl>
              <a:tblPr/>
              <a:tblGrid>
                <a:gridCol w="1675904"/>
              </a:tblGrid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Facilidad para encontrar la información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Claridad de la información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Facilidad para contactarse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Rapidez para realizar consultas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Utilidad de la información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Pertinencia de la información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Tiempo de respuesta a las inquietudes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3089">
                <a:tc>
                  <a:txBody>
                    <a:bodyPr/>
                    <a:lstStyle/>
                    <a:p>
                      <a:pPr algn="l" fontAlgn="b"/>
                      <a:r>
                        <a:rPr lang="es-CO" sz="7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Impacto de sus aportes</a:t>
                      </a:r>
                      <a:endParaRPr lang="es-CO" sz="7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1" name="55 Flecha izquierda">
            <a:hlinkClick r:id="rId13" action="ppaction://hlinksldjump"/>
          </p:cNvPr>
          <p:cNvSpPr/>
          <p:nvPr/>
        </p:nvSpPr>
        <p:spPr>
          <a:xfrm>
            <a:off x="1226637" y="4698613"/>
            <a:ext cx="214314" cy="214314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2" name="Flecha izquierda 51">
            <a:hlinkClick r:id="rId13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3" name="Flecha izquierda 52">
            <a:hlinkClick r:id="rId19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922074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037032" y="5423636"/>
            <a:ext cx="2133600" cy="304271"/>
          </a:xfrm>
        </p:spPr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109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77010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P17.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¿Cuál fue el motivo para participar en la Urna de Cristal?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53 Rectángulo"/>
          <p:cNvSpPr/>
          <p:nvPr/>
        </p:nvSpPr>
        <p:spPr>
          <a:xfrm>
            <a:off x="3275856" y="1108983"/>
            <a:ext cx="273630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10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Motivo de Participación en la Urna de Cristal</a:t>
            </a:r>
            <a:endParaRPr lang="es-CO" sz="10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6" name="55 Gráfico"/>
          <p:cNvGraphicFramePr/>
          <p:nvPr>
            <p:extLst>
              <p:ext uri="{D42A27DB-BD31-4B8C-83A1-F6EECF244321}">
                <p14:modId xmlns="" xmlns:p14="http://schemas.microsoft.com/office/powerpoint/2010/main" val="3856427017"/>
              </p:ext>
            </p:extLst>
          </p:nvPr>
        </p:nvGraphicFramePr>
        <p:xfrm>
          <a:off x="3851920" y="1463105"/>
          <a:ext cx="3868381" cy="3340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34" name="33 Retraso">
            <a:hlinkClick r:id="rId10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5" name="34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7" name="36 Retraso">
            <a:hlinkClick r:id="rId11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9" name="38 Retraso">
            <a:hlinkClick r:id="rId12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0" name="39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1" name="40 Rectángulo redondeado">
            <a:hlinkClick r:id="rId13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42" name="41 Rectángulo redondeado">
            <a:hlinkClick r:id="rId14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43" name="42 Rectángulo redondeado">
            <a:hlinkClick r:id="rId15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44" name="43 Rectángulo redondeado">
            <a:hlinkClick r:id="rId16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45" name="44 Rectángulo redondeado">
            <a:hlinkClick r:id="rId17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" name="45 Rectángulo"/>
          <p:cNvSpPr/>
          <p:nvPr/>
        </p:nvSpPr>
        <p:spPr>
          <a:xfrm>
            <a:off x="6084168" y="5233764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7191584" y="5233764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8" name="47 CuadroTexto"/>
          <p:cNvSpPr txBox="1"/>
          <p:nvPr/>
        </p:nvSpPr>
        <p:spPr>
          <a:xfrm>
            <a:off x="6294467" y="5151428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2013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9" name="48 CuadroTexto"/>
          <p:cNvSpPr txBox="1"/>
          <p:nvPr/>
        </p:nvSpPr>
        <p:spPr>
          <a:xfrm>
            <a:off x="7335600" y="5163284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2014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5517984" y="5352370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Base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1" name="50 CuadroTexto"/>
          <p:cNvSpPr txBox="1"/>
          <p:nvPr/>
        </p:nvSpPr>
        <p:spPr>
          <a:xfrm>
            <a:off x="5940152" y="5366018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2.153.045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2" name="51 CuadroTexto"/>
          <p:cNvSpPr txBox="1"/>
          <p:nvPr/>
        </p:nvSpPr>
        <p:spPr>
          <a:xfrm>
            <a:off x="7059977" y="5356138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1.739.105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32" name="Flecha izquierda 31">
            <a:hlinkClick r:id="rId18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Flecha izquierda 32">
            <a:hlinkClick r:id="rId11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811308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" name="63 Gráfico"/>
          <p:cNvGraphicFramePr/>
          <p:nvPr>
            <p:extLst>
              <p:ext uri="{D42A27DB-BD31-4B8C-83A1-F6EECF244321}">
                <p14:modId xmlns="" xmlns:p14="http://schemas.microsoft.com/office/powerpoint/2010/main" val="1958111781"/>
              </p:ext>
            </p:extLst>
          </p:nvPr>
        </p:nvGraphicFramePr>
        <p:xfrm>
          <a:off x="5868148" y="1561726"/>
          <a:ext cx="3046131" cy="3137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6221403" y="1561356"/>
            <a:ext cx="866899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3" name="62 Gráfico"/>
          <p:cNvGraphicFramePr/>
          <p:nvPr>
            <p:extLst>
              <p:ext uri="{D42A27DB-BD31-4B8C-83A1-F6EECF244321}">
                <p14:modId xmlns="" xmlns:p14="http://schemas.microsoft.com/office/powerpoint/2010/main" val="422213856"/>
              </p:ext>
            </p:extLst>
          </p:nvPr>
        </p:nvGraphicFramePr>
        <p:xfrm>
          <a:off x="4118158" y="1568670"/>
          <a:ext cx="3046131" cy="3137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4349195" y="1568300"/>
            <a:ext cx="866899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-129" y="500119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P1.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Voy a leerle una lista de medios de comunicación, me podría decir por favor ¿con cuáles de ellos cuenta en su hogar? </a:t>
            </a:r>
          </a:p>
        </p:txBody>
      </p:sp>
      <p:graphicFrame>
        <p:nvGraphicFramePr>
          <p:cNvPr id="35" name="34 Gráfico"/>
          <p:cNvGraphicFramePr/>
          <p:nvPr>
            <p:extLst>
              <p:ext uri="{D42A27DB-BD31-4B8C-83A1-F6EECF244321}">
                <p14:modId xmlns="" xmlns:p14="http://schemas.microsoft.com/office/powerpoint/2010/main" val="2784059370"/>
              </p:ext>
            </p:extLst>
          </p:nvPr>
        </p:nvGraphicFramePr>
        <p:xfrm>
          <a:off x="2245953" y="1568670"/>
          <a:ext cx="3046131" cy="3137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2" name="41 Rectángulo"/>
          <p:cNvSpPr/>
          <p:nvPr/>
        </p:nvSpPr>
        <p:spPr>
          <a:xfrm>
            <a:off x="3203851" y="1057302"/>
            <a:ext cx="18002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Tenencia en el Hogar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3563892" y="1403867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Pequeños</a:t>
            </a:r>
          </a:p>
        </p:txBody>
      </p:sp>
      <p:sp>
        <p:nvSpPr>
          <p:cNvPr id="99" name="98 CuadroTexto"/>
          <p:cNvSpPr txBox="1"/>
          <p:nvPr/>
        </p:nvSpPr>
        <p:spPr>
          <a:xfrm>
            <a:off x="5542578" y="1405467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Medianos</a:t>
            </a:r>
          </a:p>
        </p:txBody>
      </p:sp>
      <p:sp>
        <p:nvSpPr>
          <p:cNvPr id="100" name="99 CuadroTexto"/>
          <p:cNvSpPr txBox="1"/>
          <p:nvPr/>
        </p:nvSpPr>
        <p:spPr>
          <a:xfrm>
            <a:off x="7524328" y="1405467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Grandes</a:t>
            </a:r>
          </a:p>
        </p:txBody>
      </p:sp>
      <p:pic>
        <p:nvPicPr>
          <p:cNvPr id="60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52 Retraso">
            <a:hlinkClick r:id="rId9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61" name="60 Rectángulo">
            <a:hlinkClick r:id="rId9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62" name="61 Retraso">
            <a:hlinkClick r:id="rId10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66" name="65 Rectángulo">
            <a:hlinkClick r:id="rId10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67" name="66 Retraso">
            <a:hlinkClick r:id="rId11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68" name="67 Rectángulo">
            <a:hlinkClick r:id="rId11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69" name="68 Rectángulo redondeado">
            <a:hlinkClick r:id="rId12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70" name="69 Rectángulo redondeado">
            <a:hlinkClick r:id="rId9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72" name="71 Rectángulo redondeado">
            <a:hlinkClick r:id="rId13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73" name="72 Rectángulo redondeado">
            <a:hlinkClick r:id="rId14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74" name="73 Rectángulo redondeado">
            <a:hlinkClick r:id="rId15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76" name="75 Rectángulo"/>
          <p:cNvSpPr/>
          <p:nvPr/>
        </p:nvSpPr>
        <p:spPr>
          <a:xfrm>
            <a:off x="7097123" y="4775727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77" name="76 Rectángulo"/>
          <p:cNvSpPr/>
          <p:nvPr/>
        </p:nvSpPr>
        <p:spPr>
          <a:xfrm>
            <a:off x="8204539" y="4775727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0" name="89 CuadroTexto"/>
          <p:cNvSpPr txBox="1"/>
          <p:nvPr/>
        </p:nvSpPr>
        <p:spPr>
          <a:xfrm>
            <a:off x="7200195" y="4714888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2013</a:t>
            </a:r>
          </a:p>
        </p:txBody>
      </p:sp>
      <p:sp>
        <p:nvSpPr>
          <p:cNvPr id="91" name="90 CuadroTexto"/>
          <p:cNvSpPr txBox="1"/>
          <p:nvPr/>
        </p:nvSpPr>
        <p:spPr>
          <a:xfrm>
            <a:off x="8326460" y="4714888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2014</a:t>
            </a:r>
          </a:p>
        </p:txBody>
      </p:sp>
      <p:sp>
        <p:nvSpPr>
          <p:cNvPr id="36" name="6 Cheurón">
            <a:hlinkClick r:id="rId16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37" name="7 Cheurón">
            <a:hlinkClick r:id="rId17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38" name="9 Cheurón">
            <a:hlinkClick r:id="rId18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39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67 Cheurón">
            <a:hlinkClick r:id="rId20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41" name="Flecha izquierda 30">
            <a:hlinkClick r:id="rId10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3" name="Flecha izquierda 31">
            <a:hlinkClick r:id="rId21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2313066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110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77010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P17.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¿Cuál fue el motivo para participar en la Urna de Cristal?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53 Rectángulo"/>
          <p:cNvSpPr/>
          <p:nvPr/>
        </p:nvSpPr>
        <p:spPr>
          <a:xfrm>
            <a:off x="3275856" y="1077845"/>
            <a:ext cx="53285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0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Razones de Satisfacción / Insatisfacción con  la participación en la Urna de Cristal</a:t>
            </a:r>
            <a:endParaRPr lang="es-CO" sz="10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4" name="33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06661800"/>
              </p:ext>
            </p:extLst>
          </p:nvPr>
        </p:nvGraphicFramePr>
        <p:xfrm>
          <a:off x="2422396" y="1914124"/>
          <a:ext cx="6614099" cy="2467584"/>
        </p:xfrm>
        <a:graphic>
          <a:graphicData uri="http://schemas.openxmlformats.org/drawingml/2006/table">
            <a:tbl>
              <a:tblPr/>
              <a:tblGrid>
                <a:gridCol w="2935343"/>
                <a:gridCol w="613126"/>
                <a:gridCol w="613126"/>
                <a:gridCol w="613126"/>
                <a:gridCol w="613126"/>
                <a:gridCol w="613126"/>
                <a:gridCol w="613126"/>
              </a:tblGrid>
              <a:tr h="151288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Bajo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Medio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Alto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131983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</a:tr>
              <a:tr h="235329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Conocer los resultados, avances e iniciativas del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5329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Debatir los temas que son de interés para los colombianos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5329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Plantear inquietudes al gobierno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61%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0640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Hacer llegar propuestas y/o iniciativas al gobierno/ Proponer soluciones de problemas que lo afectan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0640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Hacer seguimiento / vigilar / controlar las acciones del gobierno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5329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Aportar en la construcción de las  políticas publicas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5329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Ninguna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9%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5329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Otro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7" name="26 Retraso">
            <a:hlinkClick r:id="rId9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28" name="27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29" name="28 Retraso">
            <a:hlinkClick r:id="rId10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2" name="31 Retraso">
            <a:hlinkClick r:id="rId11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3" name="32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35" name="34 Rectángulo redondeado">
            <a:hlinkClick r:id="rId12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37" name="36 Rectángulo redondeado">
            <a:hlinkClick r:id="rId13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38" name="37 Rectángulo redondeado">
            <a:hlinkClick r:id="rId14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39" name="38 Rectángulo redondeado">
            <a:hlinkClick r:id="rId15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40" name="39 Rectángulo redondeado">
            <a:hlinkClick r:id="rId16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Flecha izquierda 24">
            <a:hlinkClick r:id="rId9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6" name="Flecha izquierda 25">
            <a:hlinkClick r:id="rId11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3373033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111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77010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P17.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¿Cuál fue el motivo para participar en la Urna de Cristal?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53 Rectángulo"/>
          <p:cNvSpPr/>
          <p:nvPr/>
        </p:nvSpPr>
        <p:spPr>
          <a:xfrm>
            <a:off x="3275856" y="1077845"/>
            <a:ext cx="53285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0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Razones de Satisfacción / Insatisfacción con  la participación en la Urna de Cristal</a:t>
            </a:r>
            <a:endParaRPr lang="es-CO" sz="10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4" name="33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70455961"/>
              </p:ext>
            </p:extLst>
          </p:nvPr>
        </p:nvGraphicFramePr>
        <p:xfrm>
          <a:off x="2422396" y="1914124"/>
          <a:ext cx="6614099" cy="2420496"/>
        </p:xfrm>
        <a:graphic>
          <a:graphicData uri="http://schemas.openxmlformats.org/drawingml/2006/table">
            <a:tbl>
              <a:tblPr/>
              <a:tblGrid>
                <a:gridCol w="2935343"/>
                <a:gridCol w="613126"/>
                <a:gridCol w="613126"/>
                <a:gridCol w="613126"/>
                <a:gridCol w="613126"/>
                <a:gridCol w="613126"/>
                <a:gridCol w="613126"/>
              </a:tblGrid>
              <a:tr h="220446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Pequeños</a:t>
                      </a:r>
                      <a:endParaRPr lang="es-CO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Medianos</a:t>
                      </a:r>
                      <a:endParaRPr lang="es-CO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Grandes</a:t>
                      </a:r>
                      <a:endParaRPr lang="es-CO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220446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</a:tr>
              <a:tr h="220446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Conocer los resultados, avances e iniciativas del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446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Debatir los temas que son de interés para los colombianos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446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Plantear inquietudes al gobierno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8464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Hacer llegar propuestas y/o iniciativas al gobierno/ Proponer soluciones de problemas que lo afectan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8464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Hacer seguimiento / vigilar / controlar las acciones del gobierno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446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Aportar en la construcción de las  políticas publicas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446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Ninguna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446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Otro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27" name="26 Retraso">
            <a:hlinkClick r:id="rId9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28" name="27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29" name="28 Retraso">
            <a:hlinkClick r:id="rId10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2" name="31 Retraso">
            <a:hlinkClick r:id="rId11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3" name="32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35" name="34 Rectángulo redondeado">
            <a:hlinkClick r:id="rId12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37" name="36 Rectángulo redondeado">
            <a:hlinkClick r:id="rId13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38" name="37 Rectángulo redondeado">
            <a:hlinkClick r:id="rId14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39" name="38 Rectángulo redondeado">
            <a:hlinkClick r:id="rId15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40" name="39 Rectángulo redondeado">
            <a:hlinkClick r:id="rId16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Flecha izquierda 24">
            <a:hlinkClick r:id="rId10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6" name="Flecha izquierda 25">
            <a:hlinkClick r:id="rId17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4717926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echa izquierda 32">
            <a:hlinkClick r:id="rId3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112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4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5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6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77010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P18.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¿Ha ingresado a la Urna de Cristal por alguna de las siguientes razones?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53 Rectángulo"/>
          <p:cNvSpPr/>
          <p:nvPr/>
        </p:nvSpPr>
        <p:spPr>
          <a:xfrm>
            <a:off x="3347864" y="1201316"/>
            <a:ext cx="288032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10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Motivo de Participación en la Urna de Cristal</a:t>
            </a:r>
            <a:endParaRPr lang="es-CO" sz="10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6" name="55 Gráfico"/>
          <p:cNvGraphicFramePr/>
          <p:nvPr>
            <p:extLst>
              <p:ext uri="{D42A27DB-BD31-4B8C-83A1-F6EECF244321}">
                <p14:modId xmlns="" xmlns:p14="http://schemas.microsoft.com/office/powerpoint/2010/main" val="540112705"/>
              </p:ext>
            </p:extLst>
          </p:nvPr>
        </p:nvGraphicFramePr>
        <p:xfrm>
          <a:off x="4132165" y="1648467"/>
          <a:ext cx="3336426" cy="3205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34" name="33 Retraso">
            <a:hlinkClick r:id="rId11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5" name="34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7" name="36 Retraso">
            <a:hlinkClick r:id="rId3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9" name="38 Retraso">
            <a:hlinkClick r:id="rId12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0" name="39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1" name="40 Rectángulo redondeado">
            <a:hlinkClick r:id="rId13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42" name="41 Rectángulo redondeado">
            <a:hlinkClick r:id="rId14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43" name="42 Rectángulo redondeado">
            <a:hlinkClick r:id="rId15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44" name="43 Rectángulo redondeado">
            <a:hlinkClick r:id="rId16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45" name="44 Rectángulo redondeado">
            <a:hlinkClick r:id="rId17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" name="45 Rectángulo"/>
          <p:cNvSpPr/>
          <p:nvPr/>
        </p:nvSpPr>
        <p:spPr>
          <a:xfrm>
            <a:off x="6084168" y="5233764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7191584" y="5233764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8" name="47 CuadroTexto"/>
          <p:cNvSpPr txBox="1"/>
          <p:nvPr/>
        </p:nvSpPr>
        <p:spPr>
          <a:xfrm>
            <a:off x="6294467" y="5151428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2013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9" name="48 CuadroTexto"/>
          <p:cNvSpPr txBox="1"/>
          <p:nvPr/>
        </p:nvSpPr>
        <p:spPr>
          <a:xfrm>
            <a:off x="7335600" y="5163284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2014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5517984" y="5352370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Base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1" name="50 CuadroTexto"/>
          <p:cNvSpPr txBox="1"/>
          <p:nvPr/>
        </p:nvSpPr>
        <p:spPr>
          <a:xfrm>
            <a:off x="5940152" y="5366018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1.894.870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2" name="51 CuadroTexto"/>
          <p:cNvSpPr txBox="1"/>
          <p:nvPr/>
        </p:nvSpPr>
        <p:spPr>
          <a:xfrm>
            <a:off x="7059977" y="5356138"/>
            <a:ext cx="6319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891.367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32" name="Flecha izquierda 31">
            <a:hlinkClick r:id="rId18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3822552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113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/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77010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P18.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¿Ha ingresado a la Urna de Cristal por alguna de las siguientes razones?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4" name="33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03772767"/>
              </p:ext>
            </p:extLst>
          </p:nvPr>
        </p:nvGraphicFramePr>
        <p:xfrm>
          <a:off x="2422396" y="1914124"/>
          <a:ext cx="6614099" cy="1996926"/>
        </p:xfrm>
        <a:graphic>
          <a:graphicData uri="http://schemas.openxmlformats.org/drawingml/2006/table">
            <a:tbl>
              <a:tblPr/>
              <a:tblGrid>
                <a:gridCol w="2935343"/>
                <a:gridCol w="613126"/>
                <a:gridCol w="613126"/>
                <a:gridCol w="613126"/>
                <a:gridCol w="613126"/>
                <a:gridCol w="613126"/>
                <a:gridCol w="613126"/>
              </a:tblGrid>
              <a:tr h="151288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Bajo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Medio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Alto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131983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</a:tr>
              <a:tr h="235329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Aportar en la construcción de las  políticas públicas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5329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Plantear inquietudes al gobierno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5329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Conocer los resultados, avances e iniciativas del gobierno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0640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Hacer seguimiento / vigilar / controlar las acciones del gobierno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0640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Hacer llegar propuestas y/o iniciativas al gobierno/ Proponer soluciones de problemas que lo afectan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5329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Debatir los temas que son de interés para los colombianos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7" name="26 Retraso">
            <a:hlinkClick r:id="rId8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28" name="27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29" name="28 Retraso">
            <a:hlinkClick r:id="rId9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2" name="31 Retraso">
            <a:hlinkClick r:id="rId10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3" name="32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35" name="34 Rectángulo redondeado">
            <a:hlinkClick r:id="rId11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37" name="36 Rectángulo redondeado">
            <a:hlinkClick r:id="rId12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38" name="37 Rectángulo redondeado">
            <a:hlinkClick r:id="rId13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39" name="38 Rectángulo redondeado">
            <a:hlinkClick r:id="rId14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40" name="39 Rectángulo redondeado">
            <a:hlinkClick r:id="rId15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24 Rectángulo"/>
          <p:cNvSpPr/>
          <p:nvPr/>
        </p:nvSpPr>
        <p:spPr>
          <a:xfrm>
            <a:off x="3347864" y="1201316"/>
            <a:ext cx="288032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10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Motivo de Participación en la Urna de Cristal</a:t>
            </a:r>
            <a:endParaRPr lang="es-CO" sz="10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26" name="Flecha izquierda 25">
            <a:hlinkClick r:id="rId10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1" name="Flecha izquierda 40">
            <a:hlinkClick r:id="rId8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40423608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114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77010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P18.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¿Ha ingresado a la Urna de Cristal por alguna de las siguientes razones?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4" name="33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69302329"/>
              </p:ext>
            </p:extLst>
          </p:nvPr>
        </p:nvGraphicFramePr>
        <p:xfrm>
          <a:off x="2422396" y="1914124"/>
          <a:ext cx="6614099" cy="1979604"/>
        </p:xfrm>
        <a:graphic>
          <a:graphicData uri="http://schemas.openxmlformats.org/drawingml/2006/table">
            <a:tbl>
              <a:tblPr/>
              <a:tblGrid>
                <a:gridCol w="2935343"/>
                <a:gridCol w="613126"/>
                <a:gridCol w="613126"/>
                <a:gridCol w="613126"/>
                <a:gridCol w="613126"/>
                <a:gridCol w="613126"/>
                <a:gridCol w="613126"/>
              </a:tblGrid>
              <a:tr h="220446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Pequeños</a:t>
                      </a:r>
                      <a:endParaRPr lang="es-CO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Medianos</a:t>
                      </a:r>
                      <a:endParaRPr lang="es-CO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Grandes</a:t>
                      </a:r>
                      <a:endParaRPr lang="es-CO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220446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</a:tr>
              <a:tr h="220446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Aportar en la construcción de las  políticas públicas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446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Plantear inquietudes al gobierno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446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Conocer los resultados, avances e iniciativas del gobierno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8464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Hacer seguimiento / vigilar / controlar las acciones del gobierno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8464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Hacer llegar propuestas y/o iniciativas al gobierno/ Proponer soluciones de problemas que lo afectan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446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Debatir los temas que son de interés para los colombianos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7" name="26 Retraso">
            <a:hlinkClick r:id="rId9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28" name="27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29" name="28 Retraso">
            <a:hlinkClick r:id="rId10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2" name="31 Retraso">
            <a:hlinkClick r:id="rId11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3" name="32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35" name="34 Rectángulo redondeado">
            <a:hlinkClick r:id="rId12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37" name="36 Rectángulo redondeado">
            <a:hlinkClick r:id="rId13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38" name="37 Rectángulo redondeado">
            <a:hlinkClick r:id="rId14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39" name="38 Rectángulo redondeado">
            <a:hlinkClick r:id="rId15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40" name="39 Rectángulo redondeado">
            <a:hlinkClick r:id="rId16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24 Rectángulo"/>
          <p:cNvSpPr/>
          <p:nvPr/>
        </p:nvSpPr>
        <p:spPr>
          <a:xfrm>
            <a:off x="3347864" y="1201316"/>
            <a:ext cx="288032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10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Motivo de Participación en la Urna de Cristal</a:t>
            </a:r>
            <a:endParaRPr lang="es-CO" sz="10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26" name="Flecha izquierda 25">
            <a:hlinkClick r:id="rId17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1" name="Flecha izquierda 40">
            <a:hlinkClick r:id="rId10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7756972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115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4911228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P19.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¿Obtuvo respuesta de la Urna de Cristal  cuando accedió para…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33 Rectángulo"/>
          <p:cNvSpPr/>
          <p:nvPr/>
        </p:nvSpPr>
        <p:spPr>
          <a:xfrm>
            <a:off x="-12762" y="5020498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P20.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¿En cuánto tiempo le dieron respuesta cuando participó en la Urna de Cristal por…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35" name="34 Rectángulo"/>
          <p:cNvSpPr/>
          <p:nvPr/>
        </p:nvSpPr>
        <p:spPr>
          <a:xfrm>
            <a:off x="-10634" y="5129768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P21.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En una escala de 5 puntos, en la que 1 es MUY INSATISFECHO y 5 MUY SATISFECHO, ¿Qué tan satisfecho se sintió con la respuesta dada para…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graphicFrame>
        <p:nvGraphicFramePr>
          <p:cNvPr id="37" name="36 Gráfico"/>
          <p:cNvGraphicFramePr/>
          <p:nvPr>
            <p:extLst>
              <p:ext uri="{D42A27DB-BD31-4B8C-83A1-F6EECF244321}">
                <p14:modId xmlns="" xmlns:p14="http://schemas.microsoft.com/office/powerpoint/2010/main" val="2714551169"/>
              </p:ext>
            </p:extLst>
          </p:nvPr>
        </p:nvGraphicFramePr>
        <p:xfrm>
          <a:off x="1998762" y="1705373"/>
          <a:ext cx="1991889" cy="14401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9" name="38 Gráfico"/>
          <p:cNvGraphicFramePr/>
          <p:nvPr>
            <p:extLst>
              <p:ext uri="{D42A27DB-BD31-4B8C-83A1-F6EECF244321}">
                <p14:modId xmlns="" xmlns:p14="http://schemas.microsoft.com/office/powerpoint/2010/main" val="1117126063"/>
              </p:ext>
            </p:extLst>
          </p:nvPr>
        </p:nvGraphicFramePr>
        <p:xfrm>
          <a:off x="3103217" y="1705373"/>
          <a:ext cx="1991889" cy="14401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40" name="39 Gráfico"/>
          <p:cNvGraphicFramePr/>
          <p:nvPr>
            <p:extLst>
              <p:ext uri="{D42A27DB-BD31-4B8C-83A1-F6EECF244321}">
                <p14:modId xmlns="" xmlns:p14="http://schemas.microsoft.com/office/powerpoint/2010/main" val="2414170960"/>
              </p:ext>
            </p:extLst>
          </p:nvPr>
        </p:nvGraphicFramePr>
        <p:xfrm>
          <a:off x="5167114" y="1379240"/>
          <a:ext cx="1672392" cy="1757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41" name="40 Gráfico"/>
          <p:cNvGraphicFramePr/>
          <p:nvPr>
            <p:extLst>
              <p:ext uri="{D42A27DB-BD31-4B8C-83A1-F6EECF244321}">
                <p14:modId xmlns="" xmlns:p14="http://schemas.microsoft.com/office/powerpoint/2010/main" val="3601297612"/>
              </p:ext>
            </p:extLst>
          </p:nvPr>
        </p:nvGraphicFramePr>
        <p:xfrm>
          <a:off x="6942931" y="1370357"/>
          <a:ext cx="2232248" cy="1765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5" name="4 Rectángulo"/>
          <p:cNvSpPr/>
          <p:nvPr/>
        </p:nvSpPr>
        <p:spPr>
          <a:xfrm>
            <a:off x="2267744" y="1407120"/>
            <a:ext cx="13338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7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Motivo de Participación en la Urna de Cristal</a:t>
            </a:r>
            <a:endParaRPr lang="es-CO" sz="7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43" name="42 Rectángulo"/>
          <p:cNvSpPr/>
          <p:nvPr/>
        </p:nvSpPr>
        <p:spPr>
          <a:xfrm>
            <a:off x="3814178" y="1345332"/>
            <a:ext cx="133388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7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% de SI</a:t>
            </a:r>
          </a:p>
          <a:p>
            <a:pPr lvl="0" algn="ctr"/>
            <a:r>
              <a:rPr lang="es-CO" sz="7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Obtuvo respuesta cuando participó</a:t>
            </a:r>
            <a:endParaRPr lang="es-CO" sz="7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7270" y="1063328"/>
            <a:ext cx="1626978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0" name="49 Gráfico"/>
          <p:cNvGraphicFramePr/>
          <p:nvPr>
            <p:extLst>
              <p:ext uri="{D42A27DB-BD31-4B8C-83A1-F6EECF244321}">
                <p14:modId xmlns="" xmlns:p14="http://schemas.microsoft.com/office/powerpoint/2010/main" val="631423658"/>
              </p:ext>
            </p:extLst>
          </p:nvPr>
        </p:nvGraphicFramePr>
        <p:xfrm>
          <a:off x="2023145" y="3433565"/>
          <a:ext cx="1991889" cy="14401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graphicFrame>
        <p:nvGraphicFramePr>
          <p:cNvPr id="65" name="64 Gráfico"/>
          <p:cNvGraphicFramePr/>
          <p:nvPr>
            <p:extLst>
              <p:ext uri="{D42A27DB-BD31-4B8C-83A1-F6EECF244321}">
                <p14:modId xmlns="" xmlns:p14="http://schemas.microsoft.com/office/powerpoint/2010/main" val="2568801800"/>
              </p:ext>
            </p:extLst>
          </p:nvPr>
        </p:nvGraphicFramePr>
        <p:xfrm>
          <a:off x="3127600" y="3433565"/>
          <a:ext cx="1991889" cy="14401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graphicFrame>
        <p:nvGraphicFramePr>
          <p:cNvPr id="66" name="65 Gráfico"/>
          <p:cNvGraphicFramePr/>
          <p:nvPr>
            <p:extLst>
              <p:ext uri="{D42A27DB-BD31-4B8C-83A1-F6EECF244321}">
                <p14:modId xmlns="" xmlns:p14="http://schemas.microsoft.com/office/powerpoint/2010/main" val="2911432901"/>
              </p:ext>
            </p:extLst>
          </p:nvPr>
        </p:nvGraphicFramePr>
        <p:xfrm>
          <a:off x="5191497" y="3107432"/>
          <a:ext cx="1672392" cy="1757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graphicFrame>
        <p:nvGraphicFramePr>
          <p:cNvPr id="67" name="66 Gráfico"/>
          <p:cNvGraphicFramePr/>
          <p:nvPr>
            <p:extLst>
              <p:ext uri="{D42A27DB-BD31-4B8C-83A1-F6EECF244321}">
                <p14:modId xmlns="" xmlns:p14="http://schemas.microsoft.com/office/powerpoint/2010/main" val="3864934859"/>
              </p:ext>
            </p:extLst>
          </p:nvPr>
        </p:nvGraphicFramePr>
        <p:xfrm>
          <a:off x="6967314" y="3098549"/>
          <a:ext cx="2232248" cy="1765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sp>
        <p:nvSpPr>
          <p:cNvPr id="70" name="69 Rectángulo"/>
          <p:cNvSpPr/>
          <p:nvPr/>
        </p:nvSpPr>
        <p:spPr>
          <a:xfrm>
            <a:off x="5326346" y="1416645"/>
            <a:ext cx="13338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7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Tiempo en el cual tuvo respuesta</a:t>
            </a:r>
            <a:endParaRPr lang="es-CO" sz="7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71" name="70 Rectángulo"/>
          <p:cNvSpPr/>
          <p:nvPr/>
        </p:nvSpPr>
        <p:spPr>
          <a:xfrm>
            <a:off x="7486586" y="1460773"/>
            <a:ext cx="1333886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7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Satisfacción con la respuesta</a:t>
            </a:r>
            <a:endParaRPr lang="es-CO" sz="7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72" name="Picture 2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0369" y="1293719"/>
            <a:ext cx="2482151" cy="123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3" name="72 CuadroTexto"/>
          <p:cNvSpPr txBox="1"/>
          <p:nvPr/>
        </p:nvSpPr>
        <p:spPr>
          <a:xfrm>
            <a:off x="1907704" y="1201316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rgbClr val="1F497D"/>
                </a:solidFill>
              </a:rPr>
              <a:t>2013</a:t>
            </a:r>
          </a:p>
        </p:txBody>
      </p:sp>
      <p:sp>
        <p:nvSpPr>
          <p:cNvPr id="74" name="73 CuadroTexto"/>
          <p:cNvSpPr txBox="1"/>
          <p:nvPr/>
        </p:nvSpPr>
        <p:spPr>
          <a:xfrm>
            <a:off x="1907704" y="3243962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rgbClr val="1F497D"/>
                </a:solidFill>
              </a:rPr>
              <a:t>2014</a:t>
            </a:r>
          </a:p>
        </p:txBody>
      </p:sp>
      <p:sp>
        <p:nvSpPr>
          <p:cNvPr id="42" name="41 Retraso">
            <a:hlinkClick r:id="rId19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4" name="43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5" name="44 Retraso">
            <a:hlinkClick r:id="rId20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6" name="45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7" name="46 Retraso">
            <a:hlinkClick r:id="rId21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8" name="47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9" name="48 Rectángulo redondeado">
            <a:hlinkClick r:id="rId22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54" name="53 Rectángulo redondeado">
            <a:hlinkClick r:id="rId23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55" name="54 Rectángulo redondeado">
            <a:hlinkClick r:id="rId24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56" name="55 Rectángulo redondeado">
            <a:hlinkClick r:id="rId25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57" name="56 Rectángulo redondeado">
            <a:hlinkClick r:id="rId26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" name="Flecha izquierda 50">
            <a:hlinkClick r:id="rId20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2" name="Flecha izquierda 51">
            <a:hlinkClick r:id="rId27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7051721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116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65415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P19.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¿Obtuvo respuesta de la Urna de Cristal  cuando accedió para…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2" name="41 Gráfico"/>
          <p:cNvGraphicFramePr/>
          <p:nvPr>
            <p:extLst>
              <p:ext uri="{D42A27DB-BD31-4B8C-83A1-F6EECF244321}">
                <p14:modId xmlns="" xmlns:p14="http://schemas.microsoft.com/office/powerpoint/2010/main" val="760813586"/>
              </p:ext>
            </p:extLst>
          </p:nvPr>
        </p:nvGraphicFramePr>
        <p:xfrm>
          <a:off x="4384551" y="1550501"/>
          <a:ext cx="1872208" cy="36112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4" name="43 Rectángulo"/>
          <p:cNvSpPr/>
          <p:nvPr/>
        </p:nvSpPr>
        <p:spPr>
          <a:xfrm>
            <a:off x="7753431" y="1148113"/>
            <a:ext cx="144016" cy="128029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80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5" name="44 Rectángulo"/>
          <p:cNvSpPr/>
          <p:nvPr/>
        </p:nvSpPr>
        <p:spPr>
          <a:xfrm>
            <a:off x="8244408" y="1148113"/>
            <a:ext cx="144016" cy="128029"/>
          </a:xfrm>
          <a:prstGeom prst="rect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80000">
                <a:schemeClr val="accent4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6" name="45 CuadroTexto"/>
          <p:cNvSpPr txBox="1"/>
          <p:nvPr/>
        </p:nvSpPr>
        <p:spPr>
          <a:xfrm>
            <a:off x="7856503" y="1087276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Si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46 CuadroTexto"/>
          <p:cNvSpPr txBox="1"/>
          <p:nvPr/>
        </p:nvSpPr>
        <p:spPr>
          <a:xfrm>
            <a:off x="8366329" y="1087276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No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65474917"/>
              </p:ext>
            </p:extLst>
          </p:nvPr>
        </p:nvGraphicFramePr>
        <p:xfrm>
          <a:off x="2195736" y="1656417"/>
          <a:ext cx="2271440" cy="3434370"/>
        </p:xfrm>
        <a:graphic>
          <a:graphicData uri="http://schemas.openxmlformats.org/drawingml/2006/table">
            <a:tbl>
              <a:tblPr/>
              <a:tblGrid>
                <a:gridCol w="2271440"/>
              </a:tblGrid>
              <a:tr h="5723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Plantear inquietudes al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23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Conocer los resultados, avances e iniciativas del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23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Debatir los temas que son de interés para los colombianos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23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Hacer seguimiento / vigilar / controlar las acciones del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23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Hacer llegar propuestas y/o iniciativas al gobierno/ Proponer soluciones de problemas que lo afectan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23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Aportar en la construcción de las  políticas publicas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8" name="47 Gráfico"/>
          <p:cNvGraphicFramePr/>
          <p:nvPr>
            <p:extLst>
              <p:ext uri="{D42A27DB-BD31-4B8C-83A1-F6EECF244321}">
                <p14:modId xmlns="" xmlns:p14="http://schemas.microsoft.com/office/powerpoint/2010/main" val="3252498211"/>
              </p:ext>
            </p:extLst>
          </p:nvPr>
        </p:nvGraphicFramePr>
        <p:xfrm>
          <a:off x="5868144" y="1550501"/>
          <a:ext cx="1872208" cy="36112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49" name="48 Gráfico"/>
          <p:cNvGraphicFramePr/>
          <p:nvPr>
            <p:extLst>
              <p:ext uri="{D42A27DB-BD31-4B8C-83A1-F6EECF244321}">
                <p14:modId xmlns="" xmlns:p14="http://schemas.microsoft.com/office/powerpoint/2010/main" val="3507496037"/>
              </p:ext>
            </p:extLst>
          </p:nvPr>
        </p:nvGraphicFramePr>
        <p:xfrm>
          <a:off x="7308304" y="1550501"/>
          <a:ext cx="1872208" cy="36112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54" name="53 Rectángulo"/>
          <p:cNvSpPr/>
          <p:nvPr/>
        </p:nvSpPr>
        <p:spPr>
          <a:xfrm>
            <a:off x="3275856" y="1077845"/>
            <a:ext cx="53285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0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Obtuvo respuesta cuando accedió a Urna de Cristal para….</a:t>
            </a:r>
            <a:endParaRPr lang="es-CO" sz="10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55" name="54 CuadroTexto"/>
          <p:cNvSpPr txBox="1"/>
          <p:nvPr/>
        </p:nvSpPr>
        <p:spPr>
          <a:xfrm>
            <a:off x="5292080" y="1422100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56" name="55 CuadroTexto"/>
          <p:cNvSpPr txBox="1"/>
          <p:nvPr/>
        </p:nvSpPr>
        <p:spPr>
          <a:xfrm>
            <a:off x="6745418" y="1417340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57" name="56 CuadroTexto"/>
          <p:cNvSpPr txBox="1"/>
          <p:nvPr/>
        </p:nvSpPr>
        <p:spPr>
          <a:xfrm>
            <a:off x="8246275" y="1417340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Altos</a:t>
            </a:r>
          </a:p>
        </p:txBody>
      </p:sp>
      <p:sp>
        <p:nvSpPr>
          <p:cNvPr id="35" name="34 Retraso">
            <a:hlinkClick r:id="rId12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7" name="36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8" name="37 Retraso">
            <a:hlinkClick r:id="rId13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9" name="38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0" name="39 Retraso">
            <a:hlinkClick r:id="rId14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1" name="40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3" name="42 Rectángulo redondeado">
            <a:hlinkClick r:id="rId15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50" name="49 Rectángulo redondeado">
            <a:hlinkClick r:id="rId16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58" name="57 Rectángulo redondeado">
            <a:hlinkClick r:id="rId17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59" name="58 Rectángulo redondeado">
            <a:hlinkClick r:id="rId18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60" name="59 Rectángulo redondeado">
            <a:hlinkClick r:id="rId19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" name="Flecha izquierda 50">
            <a:hlinkClick r:id="rId14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2" name="Flecha izquierda 51">
            <a:hlinkClick r:id="rId12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7154174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117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65415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P19.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¿Obtuvo respuesta de la Urna de Cristal  cuando accedió para…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2" name="41 Gráfico"/>
          <p:cNvGraphicFramePr/>
          <p:nvPr>
            <p:extLst>
              <p:ext uri="{D42A27DB-BD31-4B8C-83A1-F6EECF244321}">
                <p14:modId xmlns="" xmlns:p14="http://schemas.microsoft.com/office/powerpoint/2010/main" val="428413103"/>
              </p:ext>
            </p:extLst>
          </p:nvPr>
        </p:nvGraphicFramePr>
        <p:xfrm>
          <a:off x="4384551" y="1550501"/>
          <a:ext cx="1872208" cy="36112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4" name="43 Rectángulo"/>
          <p:cNvSpPr/>
          <p:nvPr/>
        </p:nvSpPr>
        <p:spPr>
          <a:xfrm>
            <a:off x="7753431" y="1148113"/>
            <a:ext cx="144016" cy="128029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80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5" name="44 Rectángulo"/>
          <p:cNvSpPr/>
          <p:nvPr/>
        </p:nvSpPr>
        <p:spPr>
          <a:xfrm>
            <a:off x="8244408" y="1148113"/>
            <a:ext cx="144016" cy="128029"/>
          </a:xfrm>
          <a:prstGeom prst="rect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80000">
                <a:schemeClr val="accent4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6" name="45 CuadroTexto"/>
          <p:cNvSpPr txBox="1"/>
          <p:nvPr/>
        </p:nvSpPr>
        <p:spPr>
          <a:xfrm>
            <a:off x="7856503" y="1087276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Si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46 CuadroTexto"/>
          <p:cNvSpPr txBox="1"/>
          <p:nvPr/>
        </p:nvSpPr>
        <p:spPr>
          <a:xfrm>
            <a:off x="8366329" y="1087276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No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25745425"/>
              </p:ext>
            </p:extLst>
          </p:nvPr>
        </p:nvGraphicFramePr>
        <p:xfrm>
          <a:off x="2195736" y="1656417"/>
          <a:ext cx="2271440" cy="3434370"/>
        </p:xfrm>
        <a:graphic>
          <a:graphicData uri="http://schemas.openxmlformats.org/drawingml/2006/table">
            <a:tbl>
              <a:tblPr/>
              <a:tblGrid>
                <a:gridCol w="2271440"/>
              </a:tblGrid>
              <a:tr h="5723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Plantear inquietudes al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23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Conocer los resultados, avances e iniciativas del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23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Debatir los temas que son de interés para los colombianos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23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Hacer seguimiento / vigilar / controlar las acciones del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23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Hacer llegar propuestas y/o iniciativas al gobierno/ Proponer soluciones de problemas que lo afectan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23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Aportar en la construcción de las  políticas publicas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8" name="47 Gráfico"/>
          <p:cNvGraphicFramePr/>
          <p:nvPr>
            <p:extLst>
              <p:ext uri="{D42A27DB-BD31-4B8C-83A1-F6EECF244321}">
                <p14:modId xmlns="" xmlns:p14="http://schemas.microsoft.com/office/powerpoint/2010/main" val="2147308189"/>
              </p:ext>
            </p:extLst>
          </p:nvPr>
        </p:nvGraphicFramePr>
        <p:xfrm>
          <a:off x="5868144" y="1550501"/>
          <a:ext cx="1872208" cy="36112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49" name="48 Gráfico"/>
          <p:cNvGraphicFramePr/>
          <p:nvPr>
            <p:extLst>
              <p:ext uri="{D42A27DB-BD31-4B8C-83A1-F6EECF244321}">
                <p14:modId xmlns="" xmlns:p14="http://schemas.microsoft.com/office/powerpoint/2010/main" val="1504352210"/>
              </p:ext>
            </p:extLst>
          </p:nvPr>
        </p:nvGraphicFramePr>
        <p:xfrm>
          <a:off x="7308304" y="1550501"/>
          <a:ext cx="1872208" cy="36112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54" name="53 Rectángulo"/>
          <p:cNvSpPr/>
          <p:nvPr/>
        </p:nvSpPr>
        <p:spPr>
          <a:xfrm>
            <a:off x="3275856" y="1077845"/>
            <a:ext cx="53285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0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Obtuvo respuesta cuando accedió a Urna de Cristal para….</a:t>
            </a:r>
            <a:endParaRPr lang="es-CO" sz="10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55" name="54 CuadroTexto"/>
          <p:cNvSpPr txBox="1"/>
          <p:nvPr/>
        </p:nvSpPr>
        <p:spPr>
          <a:xfrm>
            <a:off x="5165790" y="1422100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Pequeños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56" name="55 CuadroTexto"/>
          <p:cNvSpPr txBox="1"/>
          <p:nvPr/>
        </p:nvSpPr>
        <p:spPr>
          <a:xfrm>
            <a:off x="6660232" y="1417340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Medianos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57" name="56 CuadroTexto"/>
          <p:cNvSpPr txBox="1"/>
          <p:nvPr/>
        </p:nvSpPr>
        <p:spPr>
          <a:xfrm>
            <a:off x="8153350" y="1417340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Grandes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35" name="34 Retraso">
            <a:hlinkClick r:id="rId12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7" name="36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8" name="37 Retraso">
            <a:hlinkClick r:id="rId13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9" name="38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0" name="39 Retraso">
            <a:hlinkClick r:id="rId14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1" name="40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3" name="42 Rectángulo redondeado">
            <a:hlinkClick r:id="rId15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50" name="49 Rectángulo redondeado">
            <a:hlinkClick r:id="rId16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58" name="57 Rectángulo redondeado">
            <a:hlinkClick r:id="rId17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59" name="58 Rectángulo redondeado">
            <a:hlinkClick r:id="rId18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60" name="59 Rectángulo redondeado">
            <a:hlinkClick r:id="rId19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" name="Flecha izquierda 50">
            <a:hlinkClick r:id="rId20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2" name="Flecha izquierda 51">
            <a:hlinkClick r:id="rId13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7584541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118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/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65415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P20.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¿En cuánto tiempo le dieron respuesta cuando participó en la Urna de Cristal por…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78383298"/>
              </p:ext>
            </p:extLst>
          </p:nvPr>
        </p:nvGraphicFramePr>
        <p:xfrm>
          <a:off x="1907704" y="1816615"/>
          <a:ext cx="2271440" cy="3274170"/>
        </p:xfrm>
        <a:graphic>
          <a:graphicData uri="http://schemas.openxmlformats.org/drawingml/2006/table">
            <a:tbl>
              <a:tblPr/>
              <a:tblGrid>
                <a:gridCol w="2271440"/>
              </a:tblGrid>
              <a:tr h="5456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Plantear inquietudes al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56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Conocer los resultados, avances e iniciativas del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56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Debatir los temas que son de interés para los colombianos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56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Hacer seguimiento / vigilar / controlar las acciones del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56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Hacer llegar propuestas y/o iniciativas al gobierno/ Proponer soluciones de problemas que lo afectan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56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Aportar en la construcción de las  políticas publicas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4" name="53 Rectángulo"/>
          <p:cNvSpPr/>
          <p:nvPr/>
        </p:nvSpPr>
        <p:spPr>
          <a:xfrm>
            <a:off x="3275856" y="1077845"/>
            <a:ext cx="53285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0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Tiempo en la respuesta cuando accedió a Urna de Cristal…</a:t>
            </a:r>
            <a:endParaRPr lang="es-CO" sz="10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55" name="54 CuadroTexto"/>
          <p:cNvSpPr txBox="1"/>
          <p:nvPr/>
        </p:nvSpPr>
        <p:spPr>
          <a:xfrm>
            <a:off x="4917836" y="1539382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56" name="55 CuadroTexto"/>
          <p:cNvSpPr txBox="1"/>
          <p:nvPr/>
        </p:nvSpPr>
        <p:spPr>
          <a:xfrm>
            <a:off x="6394574" y="1550723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57" name="56 CuadroTexto"/>
          <p:cNvSpPr txBox="1"/>
          <p:nvPr/>
        </p:nvSpPr>
        <p:spPr>
          <a:xfrm>
            <a:off x="8089759" y="1560648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Altos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1496"/>
          <a:stretch/>
        </p:blipFill>
        <p:spPr bwMode="auto">
          <a:xfrm>
            <a:off x="6499008" y="1083900"/>
            <a:ext cx="2797192" cy="379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8" name="37 Gráfico"/>
          <p:cNvGraphicFramePr/>
          <p:nvPr>
            <p:extLst>
              <p:ext uri="{D42A27DB-BD31-4B8C-83A1-F6EECF244321}">
                <p14:modId xmlns="" xmlns:p14="http://schemas.microsoft.com/office/powerpoint/2010/main" val="3964170348"/>
              </p:ext>
            </p:extLst>
          </p:nvPr>
        </p:nvGraphicFramePr>
        <p:xfrm>
          <a:off x="4439859" y="1797451"/>
          <a:ext cx="1500293" cy="3266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1" name="40 CuadroTexto"/>
          <p:cNvSpPr txBox="1"/>
          <p:nvPr/>
        </p:nvSpPr>
        <p:spPr>
          <a:xfrm>
            <a:off x="4135790" y="183674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42 CuadroTexto"/>
          <p:cNvSpPr txBox="1"/>
          <p:nvPr/>
        </p:nvSpPr>
        <p:spPr>
          <a:xfrm>
            <a:off x="4135790" y="2118370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4135790" y="240307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4135790" y="2657445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" name="58 CuadroTexto"/>
          <p:cNvSpPr txBox="1"/>
          <p:nvPr/>
        </p:nvSpPr>
        <p:spPr>
          <a:xfrm>
            <a:off x="4139952" y="292950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0" name="59 CuadroTexto"/>
          <p:cNvSpPr txBox="1"/>
          <p:nvPr/>
        </p:nvSpPr>
        <p:spPr>
          <a:xfrm>
            <a:off x="4139952" y="3201605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" name="60 CuadroTexto"/>
          <p:cNvSpPr txBox="1"/>
          <p:nvPr/>
        </p:nvSpPr>
        <p:spPr>
          <a:xfrm>
            <a:off x="4139952" y="349583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2" name="61 CuadroTexto"/>
          <p:cNvSpPr txBox="1"/>
          <p:nvPr/>
        </p:nvSpPr>
        <p:spPr>
          <a:xfrm>
            <a:off x="4139952" y="3740680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3" name="62 CuadroTexto"/>
          <p:cNvSpPr txBox="1"/>
          <p:nvPr/>
        </p:nvSpPr>
        <p:spPr>
          <a:xfrm>
            <a:off x="4139952" y="401603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4" name="63 CuadroTexto"/>
          <p:cNvSpPr txBox="1"/>
          <p:nvPr/>
        </p:nvSpPr>
        <p:spPr>
          <a:xfrm>
            <a:off x="4139952" y="4288135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5" name="64 CuadroTexto"/>
          <p:cNvSpPr txBox="1"/>
          <p:nvPr/>
        </p:nvSpPr>
        <p:spPr>
          <a:xfrm>
            <a:off x="4139952" y="458236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6" name="65 CuadroTexto"/>
          <p:cNvSpPr txBox="1"/>
          <p:nvPr/>
        </p:nvSpPr>
        <p:spPr>
          <a:xfrm>
            <a:off x="4139952" y="4827210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67" name="66 Gráfico"/>
          <p:cNvGraphicFramePr/>
          <p:nvPr>
            <p:extLst>
              <p:ext uri="{D42A27DB-BD31-4B8C-83A1-F6EECF244321}">
                <p14:modId xmlns="" xmlns:p14="http://schemas.microsoft.com/office/powerpoint/2010/main" val="3270894249"/>
              </p:ext>
            </p:extLst>
          </p:nvPr>
        </p:nvGraphicFramePr>
        <p:xfrm>
          <a:off x="6012160" y="1801763"/>
          <a:ext cx="1500293" cy="3266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70" name="69 Gráfico"/>
          <p:cNvGraphicFramePr/>
          <p:nvPr>
            <p:extLst>
              <p:ext uri="{D42A27DB-BD31-4B8C-83A1-F6EECF244321}">
                <p14:modId xmlns="" xmlns:p14="http://schemas.microsoft.com/office/powerpoint/2010/main" val="2972102618"/>
              </p:ext>
            </p:extLst>
          </p:nvPr>
        </p:nvGraphicFramePr>
        <p:xfrm>
          <a:off x="7596336" y="1804676"/>
          <a:ext cx="1500293" cy="3266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44" name="43 Retraso">
            <a:hlinkClick r:id="rId12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5" name="44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6" name="45 Retraso">
            <a:hlinkClick r:id="rId13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8" name="47 Retraso">
            <a:hlinkClick r:id="rId14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9" name="48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71" name="70 Rectángulo redondeado">
            <a:hlinkClick r:id="rId15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72" name="71 Rectángulo redondeado">
            <a:hlinkClick r:id="rId16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73" name="72 Rectángulo redondeado">
            <a:hlinkClick r:id="rId17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74" name="73 Rectángulo redondeado">
            <a:hlinkClick r:id="rId18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75" name="74 Rectángulo redondeado">
            <a:hlinkClick r:id="rId19" action="ppaction://hlinksldjump"/>
          </p:cNvPr>
          <p:cNvSpPr/>
          <p:nvPr/>
        </p:nvSpPr>
        <p:spPr>
          <a:xfrm>
            <a:off x="35497" y="2713484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" name="Flecha izquierda 50">
            <a:hlinkClick r:id="rId14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2" name="Flecha izquierda 51">
            <a:hlinkClick r:id="rId20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4762067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119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/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65415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P20.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¿En cuánto tiempo le dieron respuesta cuando participó en la Urna de Cristal por…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53 Rectángulo"/>
          <p:cNvSpPr/>
          <p:nvPr/>
        </p:nvSpPr>
        <p:spPr>
          <a:xfrm>
            <a:off x="3275856" y="1077845"/>
            <a:ext cx="53285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0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Obtuvo respuesta cuando accedió a Urna de Cristal para….</a:t>
            </a:r>
            <a:endParaRPr lang="es-CO" sz="10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55" name="54 CuadroTexto"/>
          <p:cNvSpPr txBox="1"/>
          <p:nvPr/>
        </p:nvSpPr>
        <p:spPr>
          <a:xfrm>
            <a:off x="4809290" y="1551123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Pequeños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56" name="55 CuadroTexto"/>
          <p:cNvSpPr txBox="1"/>
          <p:nvPr/>
        </p:nvSpPr>
        <p:spPr>
          <a:xfrm>
            <a:off x="6335218" y="1546363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Medianos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57" name="56 CuadroTexto"/>
          <p:cNvSpPr txBox="1"/>
          <p:nvPr/>
        </p:nvSpPr>
        <p:spPr>
          <a:xfrm>
            <a:off x="7972352" y="1546363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Grandes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graphicFrame>
        <p:nvGraphicFramePr>
          <p:cNvPr id="35" name="34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79145831"/>
              </p:ext>
            </p:extLst>
          </p:nvPr>
        </p:nvGraphicFramePr>
        <p:xfrm>
          <a:off x="1907704" y="1816615"/>
          <a:ext cx="2271440" cy="3274170"/>
        </p:xfrm>
        <a:graphic>
          <a:graphicData uri="http://schemas.openxmlformats.org/drawingml/2006/table">
            <a:tbl>
              <a:tblPr/>
              <a:tblGrid>
                <a:gridCol w="2271440"/>
              </a:tblGrid>
              <a:tr h="5456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Plantear inquietudes al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56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Conocer los resultados, avances e iniciativas del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56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Debatir los temas que son de interés para los colombianos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56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Hacer seguimiento / vigilar / controlar las acciones del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56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Hacer llegar propuestas y/o iniciativas al gobierno/ Proponer soluciones de problemas que lo afectan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56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Aportar en la construcción de las  políticas publicas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37" name="36 Gráfico"/>
          <p:cNvGraphicFramePr/>
          <p:nvPr>
            <p:extLst>
              <p:ext uri="{D42A27DB-BD31-4B8C-83A1-F6EECF244321}">
                <p14:modId xmlns="" xmlns:p14="http://schemas.microsoft.com/office/powerpoint/2010/main" val="3527897927"/>
              </p:ext>
            </p:extLst>
          </p:nvPr>
        </p:nvGraphicFramePr>
        <p:xfrm>
          <a:off x="4439859" y="1797451"/>
          <a:ext cx="1500293" cy="3266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8" name="37 CuadroTexto"/>
          <p:cNvSpPr txBox="1"/>
          <p:nvPr/>
        </p:nvSpPr>
        <p:spPr>
          <a:xfrm>
            <a:off x="4135790" y="183674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4135790" y="2118370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4135790" y="240307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4135790" y="2657445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42 CuadroTexto"/>
          <p:cNvSpPr txBox="1"/>
          <p:nvPr/>
        </p:nvSpPr>
        <p:spPr>
          <a:xfrm>
            <a:off x="4139952" y="292950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4139952" y="3201605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4139952" y="349583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" name="58 CuadroTexto"/>
          <p:cNvSpPr txBox="1"/>
          <p:nvPr/>
        </p:nvSpPr>
        <p:spPr>
          <a:xfrm>
            <a:off x="4139952" y="3740680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0" name="59 CuadroTexto"/>
          <p:cNvSpPr txBox="1"/>
          <p:nvPr/>
        </p:nvSpPr>
        <p:spPr>
          <a:xfrm>
            <a:off x="4139952" y="401603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" name="60 CuadroTexto"/>
          <p:cNvSpPr txBox="1"/>
          <p:nvPr/>
        </p:nvSpPr>
        <p:spPr>
          <a:xfrm>
            <a:off x="4139952" y="4288135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2" name="61 CuadroTexto"/>
          <p:cNvSpPr txBox="1"/>
          <p:nvPr/>
        </p:nvSpPr>
        <p:spPr>
          <a:xfrm>
            <a:off x="4139952" y="458236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3" name="62 CuadroTexto"/>
          <p:cNvSpPr txBox="1"/>
          <p:nvPr/>
        </p:nvSpPr>
        <p:spPr>
          <a:xfrm>
            <a:off x="4139952" y="4827210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64" name="63 Gráfico"/>
          <p:cNvGraphicFramePr/>
          <p:nvPr>
            <p:extLst>
              <p:ext uri="{D42A27DB-BD31-4B8C-83A1-F6EECF244321}">
                <p14:modId xmlns="" xmlns:p14="http://schemas.microsoft.com/office/powerpoint/2010/main" val="1977844863"/>
              </p:ext>
            </p:extLst>
          </p:nvPr>
        </p:nvGraphicFramePr>
        <p:xfrm>
          <a:off x="6012160" y="1801763"/>
          <a:ext cx="1500293" cy="3266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65" name="64 Gráfico"/>
          <p:cNvGraphicFramePr/>
          <p:nvPr>
            <p:extLst>
              <p:ext uri="{D42A27DB-BD31-4B8C-83A1-F6EECF244321}">
                <p14:modId xmlns="" xmlns:p14="http://schemas.microsoft.com/office/powerpoint/2010/main" val="2912725696"/>
              </p:ext>
            </p:extLst>
          </p:nvPr>
        </p:nvGraphicFramePr>
        <p:xfrm>
          <a:off x="7596336" y="1804676"/>
          <a:ext cx="1500293" cy="3266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pic>
        <p:nvPicPr>
          <p:cNvPr id="66" name="Picture 2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1496"/>
          <a:stretch/>
        </p:blipFill>
        <p:spPr bwMode="auto">
          <a:xfrm>
            <a:off x="6499008" y="1083900"/>
            <a:ext cx="2797192" cy="379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43 Retraso">
            <a:hlinkClick r:id="rId12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5" name="44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6" name="45 Retraso">
            <a:hlinkClick r:id="rId13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8" name="47 Retraso">
            <a:hlinkClick r:id="rId14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9" name="48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67" name="66 Rectángulo redondeado">
            <a:hlinkClick r:id="rId15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70" name="69 Rectángulo redondeado">
            <a:hlinkClick r:id="rId16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71" name="70 Rectángulo redondeado">
            <a:hlinkClick r:id="rId17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72" name="71 Rectángulo redondeado">
            <a:hlinkClick r:id="rId18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73" name="72 Rectángulo redondeado">
            <a:hlinkClick r:id="rId19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" name="Flecha izquierda 50">
            <a:hlinkClick r:id="rId20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2" name="Flecha izquierda 51">
            <a:hlinkClick r:id="rId13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5786520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03851" y="1057302"/>
            <a:ext cx="18002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Frecuencia  de uso</a:t>
            </a:r>
          </a:p>
        </p:txBody>
      </p:sp>
      <p:sp>
        <p:nvSpPr>
          <p:cNvPr id="40" name="39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P2.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Sin importar si cuenta o no con este servicio en el hogar ¿Con qué frecuencia hace uso de este medio de comunicación?</a:t>
            </a:r>
          </a:p>
        </p:txBody>
      </p:sp>
      <p:pic>
        <p:nvPicPr>
          <p:cNvPr id="43" name="Picture 4" descr="¿Necesitamos internet y batería?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257" y="1816271"/>
            <a:ext cx="566166" cy="5715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2 Gráfico"/>
          <p:cNvGraphicFramePr/>
          <p:nvPr>
            <p:extLst>
              <p:ext uri="{D42A27DB-BD31-4B8C-83A1-F6EECF244321}">
                <p14:modId xmlns="" xmlns:p14="http://schemas.microsoft.com/office/powerpoint/2010/main" val="3890784920"/>
              </p:ext>
            </p:extLst>
          </p:nvPr>
        </p:nvGraphicFramePr>
        <p:xfrm>
          <a:off x="2890729" y="1680769"/>
          <a:ext cx="6060111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3" name="12 Conector recto"/>
          <p:cNvCxnSpPr/>
          <p:nvPr/>
        </p:nvCxnSpPr>
        <p:spPr>
          <a:xfrm>
            <a:off x="3290619" y="2524756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9 Conector recto"/>
          <p:cNvCxnSpPr/>
          <p:nvPr/>
        </p:nvCxnSpPr>
        <p:spPr>
          <a:xfrm>
            <a:off x="3290619" y="3388852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50 Conector recto"/>
          <p:cNvCxnSpPr/>
          <p:nvPr/>
        </p:nvCxnSpPr>
        <p:spPr>
          <a:xfrm>
            <a:off x="3290619" y="4239300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6" descr="http://www.periodistadigital.com/imagenes/2011/06/01/periodist_560x28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7569" y="2768644"/>
            <a:ext cx="739549" cy="3697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8" descr="https://encrypted-tbn1.gstatic.com/images?q=tbn:ANd9GcTqzEEivYoXuxBvTEhHGBIW3EY1t4DtsR5lciWypNkZjTeUThC_">
            <a:hlinkClick r:id="rId7"/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0644"/>
          <a:stretch/>
        </p:blipFill>
        <p:spPr bwMode="auto">
          <a:xfrm>
            <a:off x="2324257" y="3480842"/>
            <a:ext cx="606770" cy="4815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10" descr="Revistas y Fascículos Monte Carmelo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056" y="4460389"/>
            <a:ext cx="576575" cy="4128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61 CuadroTexto"/>
          <p:cNvSpPr txBox="1"/>
          <p:nvPr/>
        </p:nvSpPr>
        <p:spPr>
          <a:xfrm>
            <a:off x="2291498" y="2329200"/>
            <a:ext cx="6303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Internet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1983474" y="3073524"/>
            <a:ext cx="117211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Prensa/Periódicos</a:t>
            </a:r>
          </a:p>
        </p:txBody>
      </p:sp>
      <p:sp>
        <p:nvSpPr>
          <p:cNvPr id="64" name="63 CuadroTexto"/>
          <p:cNvSpPr txBox="1"/>
          <p:nvPr/>
        </p:nvSpPr>
        <p:spPr>
          <a:xfrm>
            <a:off x="2359625" y="3913376"/>
            <a:ext cx="49404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Radio</a:t>
            </a:r>
          </a:p>
        </p:txBody>
      </p:sp>
      <p:sp>
        <p:nvSpPr>
          <p:cNvPr id="65" name="64 CuadroTexto"/>
          <p:cNvSpPr txBox="1"/>
          <p:nvPr/>
        </p:nvSpPr>
        <p:spPr>
          <a:xfrm>
            <a:off x="2294575" y="4808536"/>
            <a:ext cx="63190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Revistas</a:t>
            </a:r>
          </a:p>
        </p:txBody>
      </p:sp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9629"/>
          <a:stretch/>
        </p:blipFill>
        <p:spPr bwMode="auto">
          <a:xfrm>
            <a:off x="4499992" y="1129308"/>
            <a:ext cx="4104072" cy="526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" name="48 Retraso">
            <a:hlinkClick r:id="rId12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5" name="54 Rectángulo">
            <a:hlinkClick r:id="rId12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56" name="55 Retraso">
            <a:hlinkClick r:id="rId13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7" name="56 Rectángulo">
            <a:hlinkClick r:id="rId13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8" name="57 Retraso">
            <a:hlinkClick r:id="rId14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9" name="58 Rectángulo">
            <a:hlinkClick r:id="rId14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37" name="36 Rectángulo redondeado">
            <a:hlinkClick r:id="rId15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8" name="37 Rectángulo redondeado">
            <a:hlinkClick r:id="rId16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" name="38 Rectángulo redondeado">
            <a:hlinkClick r:id="rId17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1" name="40 Rectángulo redondeado">
            <a:hlinkClick r:id="rId18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4" name="43 Rectángulo redondeado">
            <a:hlinkClick r:id="rId19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51 Flecha derecha">
            <a:hlinkClick r:id="rId20" action="ppaction://hlinksldjump"/>
          </p:cNvPr>
          <p:cNvSpPr/>
          <p:nvPr/>
        </p:nvSpPr>
        <p:spPr>
          <a:xfrm>
            <a:off x="1071538" y="3786194"/>
            <a:ext cx="214314" cy="214314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6" name="6 Cheurón">
            <a:hlinkClick r:id="rId21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66" name="7 Cheurón">
            <a:hlinkClick r:id="rId22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67" name="9 Cheurón">
            <a:hlinkClick r:id="rId23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68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67 Cheurón">
            <a:hlinkClick r:id="rId25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45" name="Flecha izquierda 30">
            <a:hlinkClick r:id="rId26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7" name="Flecha izquierda 31">
            <a:hlinkClick r:id="rId20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4533361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120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65415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P21.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En una escala de 5 puntos, en la que 1 es MUY INSATISFECHO y 5 MUY SATISFECHO, ¿Qué tan satisfecho se sintió con la respuesta dada para…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40505602"/>
              </p:ext>
            </p:extLst>
          </p:nvPr>
        </p:nvGraphicFramePr>
        <p:xfrm>
          <a:off x="1907704" y="1816615"/>
          <a:ext cx="2271440" cy="3274170"/>
        </p:xfrm>
        <a:graphic>
          <a:graphicData uri="http://schemas.openxmlformats.org/drawingml/2006/table">
            <a:tbl>
              <a:tblPr/>
              <a:tblGrid>
                <a:gridCol w="2271440"/>
              </a:tblGrid>
              <a:tr h="5456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Plantear inquietudes al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56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Conocer los resultados, avances e iniciativas del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56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Debatir los temas que son de interés para los colombianos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56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Hacer seguimiento / vigilar / controlar las acciones del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56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Hacer llegar propuestas y/o iniciativas al gobierno/ Proponer soluciones de problemas que lo afectan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56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Aportar en la construcción de las  políticas publicas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4" name="53 Rectángulo"/>
          <p:cNvSpPr/>
          <p:nvPr/>
        </p:nvSpPr>
        <p:spPr>
          <a:xfrm>
            <a:off x="3275856" y="1077845"/>
            <a:ext cx="53285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0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Tiempo en la respuesta cuando accedió a Urna de Cristal…</a:t>
            </a:r>
            <a:endParaRPr lang="es-CO" sz="10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55" name="54 CuadroTexto"/>
          <p:cNvSpPr txBox="1"/>
          <p:nvPr/>
        </p:nvSpPr>
        <p:spPr>
          <a:xfrm>
            <a:off x="4917836" y="1539382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56" name="55 CuadroTexto"/>
          <p:cNvSpPr txBox="1"/>
          <p:nvPr/>
        </p:nvSpPr>
        <p:spPr>
          <a:xfrm>
            <a:off x="6394574" y="1550723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57" name="56 CuadroTexto"/>
          <p:cNvSpPr txBox="1"/>
          <p:nvPr/>
        </p:nvSpPr>
        <p:spPr>
          <a:xfrm>
            <a:off x="8089759" y="1560648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Altos</a:t>
            </a:r>
          </a:p>
        </p:txBody>
      </p:sp>
      <p:graphicFrame>
        <p:nvGraphicFramePr>
          <p:cNvPr id="38" name="37 Gráfico"/>
          <p:cNvGraphicFramePr/>
          <p:nvPr>
            <p:extLst>
              <p:ext uri="{D42A27DB-BD31-4B8C-83A1-F6EECF244321}">
                <p14:modId xmlns="" xmlns:p14="http://schemas.microsoft.com/office/powerpoint/2010/main" val="1394626574"/>
              </p:ext>
            </p:extLst>
          </p:nvPr>
        </p:nvGraphicFramePr>
        <p:xfrm>
          <a:off x="4439859" y="1797451"/>
          <a:ext cx="1500293" cy="3266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1" name="40 CuadroTexto"/>
          <p:cNvSpPr txBox="1"/>
          <p:nvPr/>
        </p:nvSpPr>
        <p:spPr>
          <a:xfrm>
            <a:off x="4135790" y="183674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42 CuadroTexto"/>
          <p:cNvSpPr txBox="1"/>
          <p:nvPr/>
        </p:nvSpPr>
        <p:spPr>
          <a:xfrm>
            <a:off x="4135790" y="2118370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4135790" y="240307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4135790" y="2657445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" name="58 CuadroTexto"/>
          <p:cNvSpPr txBox="1"/>
          <p:nvPr/>
        </p:nvSpPr>
        <p:spPr>
          <a:xfrm>
            <a:off x="4139952" y="292950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0" name="59 CuadroTexto"/>
          <p:cNvSpPr txBox="1"/>
          <p:nvPr/>
        </p:nvSpPr>
        <p:spPr>
          <a:xfrm>
            <a:off x="4139952" y="3201605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" name="60 CuadroTexto"/>
          <p:cNvSpPr txBox="1"/>
          <p:nvPr/>
        </p:nvSpPr>
        <p:spPr>
          <a:xfrm>
            <a:off x="4139952" y="349583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2" name="61 CuadroTexto"/>
          <p:cNvSpPr txBox="1"/>
          <p:nvPr/>
        </p:nvSpPr>
        <p:spPr>
          <a:xfrm>
            <a:off x="4139952" y="3740680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3" name="62 CuadroTexto"/>
          <p:cNvSpPr txBox="1"/>
          <p:nvPr/>
        </p:nvSpPr>
        <p:spPr>
          <a:xfrm>
            <a:off x="4139952" y="401603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4" name="63 CuadroTexto"/>
          <p:cNvSpPr txBox="1"/>
          <p:nvPr/>
        </p:nvSpPr>
        <p:spPr>
          <a:xfrm>
            <a:off x="4139952" y="4288135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5" name="64 CuadroTexto"/>
          <p:cNvSpPr txBox="1"/>
          <p:nvPr/>
        </p:nvSpPr>
        <p:spPr>
          <a:xfrm>
            <a:off x="4139952" y="458236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6" name="65 CuadroTexto"/>
          <p:cNvSpPr txBox="1"/>
          <p:nvPr/>
        </p:nvSpPr>
        <p:spPr>
          <a:xfrm>
            <a:off x="4139952" y="4827210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284647"/>
            <a:ext cx="2664296" cy="132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8" name="47 Gráfico"/>
          <p:cNvGraphicFramePr/>
          <p:nvPr>
            <p:extLst>
              <p:ext uri="{D42A27DB-BD31-4B8C-83A1-F6EECF244321}">
                <p14:modId xmlns="" xmlns:p14="http://schemas.microsoft.com/office/powerpoint/2010/main" val="2271162558"/>
              </p:ext>
            </p:extLst>
          </p:nvPr>
        </p:nvGraphicFramePr>
        <p:xfrm>
          <a:off x="6021685" y="1801763"/>
          <a:ext cx="1500293" cy="3266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49" name="48 Gráfico"/>
          <p:cNvGraphicFramePr/>
          <p:nvPr>
            <p:extLst>
              <p:ext uri="{D42A27DB-BD31-4B8C-83A1-F6EECF244321}">
                <p14:modId xmlns="" xmlns:p14="http://schemas.microsoft.com/office/powerpoint/2010/main" val="2894298978"/>
              </p:ext>
            </p:extLst>
          </p:nvPr>
        </p:nvGraphicFramePr>
        <p:xfrm>
          <a:off x="7596336" y="1796430"/>
          <a:ext cx="1500293" cy="3266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44" name="43 Retraso">
            <a:hlinkClick r:id="rId13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5" name="44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6" name="45 Retraso">
            <a:hlinkClick r:id="rId14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67" name="66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70" name="69 Retraso">
            <a:hlinkClick r:id="rId15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71" name="70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72" name="71 Rectángulo redondeado">
            <a:hlinkClick r:id="rId16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73" name="72 Rectángulo redondeado">
            <a:hlinkClick r:id="rId17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74" name="73 Rectángulo redondeado">
            <a:hlinkClick r:id="rId18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75" name="74 Rectángulo redondeado">
            <a:hlinkClick r:id="rId19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76" name="75 Rectángulo redondeado">
            <a:hlinkClick r:id="rId20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" name="Flecha izquierda 50">
            <a:hlinkClick r:id="rId15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2" name="Flecha izquierda 51">
            <a:hlinkClick r:id="rId21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5613878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121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65415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P21.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En una escala de 5 puntos, en la que 1 es MUY INSATISFECHO y 5 MUY SATISFECHO, ¿Qué tan satisfecho se sintió con la respuesta dada para…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53 Rectángulo"/>
          <p:cNvSpPr/>
          <p:nvPr/>
        </p:nvSpPr>
        <p:spPr>
          <a:xfrm>
            <a:off x="3275856" y="1077845"/>
            <a:ext cx="53285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0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Obtuvo respuesta cuando accedió a Urna de Cristal para….</a:t>
            </a:r>
            <a:endParaRPr lang="es-CO" sz="10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55" name="54 CuadroTexto"/>
          <p:cNvSpPr txBox="1"/>
          <p:nvPr/>
        </p:nvSpPr>
        <p:spPr>
          <a:xfrm>
            <a:off x="4809290" y="1551123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Pequeños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56" name="55 CuadroTexto"/>
          <p:cNvSpPr txBox="1"/>
          <p:nvPr/>
        </p:nvSpPr>
        <p:spPr>
          <a:xfrm>
            <a:off x="6335218" y="1546363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Medianos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57" name="56 CuadroTexto"/>
          <p:cNvSpPr txBox="1"/>
          <p:nvPr/>
        </p:nvSpPr>
        <p:spPr>
          <a:xfrm>
            <a:off x="7972352" y="1546363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Grandes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graphicFrame>
        <p:nvGraphicFramePr>
          <p:cNvPr id="35" name="34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9686791"/>
              </p:ext>
            </p:extLst>
          </p:nvPr>
        </p:nvGraphicFramePr>
        <p:xfrm>
          <a:off x="1907704" y="1816615"/>
          <a:ext cx="2271440" cy="3274170"/>
        </p:xfrm>
        <a:graphic>
          <a:graphicData uri="http://schemas.openxmlformats.org/drawingml/2006/table">
            <a:tbl>
              <a:tblPr/>
              <a:tblGrid>
                <a:gridCol w="2271440"/>
              </a:tblGrid>
              <a:tr h="5456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Plantear inquietudes al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56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Conocer los resultados, avances e iniciativas del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56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Debatir los temas que son de interés para los colombianos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56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Hacer seguimiento / vigilar / controlar las acciones del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56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Hacer llegar propuestas y/o iniciativas al gobierno/ Proponer soluciones de problemas que lo afectan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5695"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Calibri"/>
                        </a:rPr>
                        <a:t>Aportar en la construcción de las  políticas publicas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8" name="37 CuadroTexto"/>
          <p:cNvSpPr txBox="1"/>
          <p:nvPr/>
        </p:nvSpPr>
        <p:spPr>
          <a:xfrm>
            <a:off x="4135790" y="183674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4135790" y="2118370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4135790" y="240307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4135790" y="2657445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42 CuadroTexto"/>
          <p:cNvSpPr txBox="1"/>
          <p:nvPr/>
        </p:nvSpPr>
        <p:spPr>
          <a:xfrm>
            <a:off x="4139952" y="292950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4139952" y="3201605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4139952" y="349583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" name="58 CuadroTexto"/>
          <p:cNvSpPr txBox="1"/>
          <p:nvPr/>
        </p:nvSpPr>
        <p:spPr>
          <a:xfrm>
            <a:off x="4139952" y="3740680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0" name="59 CuadroTexto"/>
          <p:cNvSpPr txBox="1"/>
          <p:nvPr/>
        </p:nvSpPr>
        <p:spPr>
          <a:xfrm>
            <a:off x="4139952" y="401603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" name="60 CuadroTexto"/>
          <p:cNvSpPr txBox="1"/>
          <p:nvPr/>
        </p:nvSpPr>
        <p:spPr>
          <a:xfrm>
            <a:off x="4139952" y="4288135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2" name="61 CuadroTexto"/>
          <p:cNvSpPr txBox="1"/>
          <p:nvPr/>
        </p:nvSpPr>
        <p:spPr>
          <a:xfrm>
            <a:off x="4139952" y="4582368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3" name="62 CuadroTexto"/>
          <p:cNvSpPr txBox="1"/>
          <p:nvPr/>
        </p:nvSpPr>
        <p:spPr>
          <a:xfrm>
            <a:off x="4139952" y="4827210"/>
            <a:ext cx="364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284647"/>
            <a:ext cx="2664296" cy="132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5" name="44 Gráfico"/>
          <p:cNvGraphicFramePr/>
          <p:nvPr>
            <p:extLst>
              <p:ext uri="{D42A27DB-BD31-4B8C-83A1-F6EECF244321}">
                <p14:modId xmlns="" xmlns:p14="http://schemas.microsoft.com/office/powerpoint/2010/main" val="175583594"/>
              </p:ext>
            </p:extLst>
          </p:nvPr>
        </p:nvGraphicFramePr>
        <p:xfrm>
          <a:off x="4439859" y="1797451"/>
          <a:ext cx="1500293" cy="3266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46" name="45 Gráfico"/>
          <p:cNvGraphicFramePr/>
          <p:nvPr>
            <p:extLst>
              <p:ext uri="{D42A27DB-BD31-4B8C-83A1-F6EECF244321}">
                <p14:modId xmlns="" xmlns:p14="http://schemas.microsoft.com/office/powerpoint/2010/main" val="4158819584"/>
              </p:ext>
            </p:extLst>
          </p:nvPr>
        </p:nvGraphicFramePr>
        <p:xfrm>
          <a:off x="7596336" y="1796430"/>
          <a:ext cx="1500293" cy="3266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47" name="46 Gráfico"/>
          <p:cNvGraphicFramePr/>
          <p:nvPr>
            <p:extLst>
              <p:ext uri="{D42A27DB-BD31-4B8C-83A1-F6EECF244321}">
                <p14:modId xmlns="" xmlns:p14="http://schemas.microsoft.com/office/powerpoint/2010/main" val="127314829"/>
              </p:ext>
            </p:extLst>
          </p:nvPr>
        </p:nvGraphicFramePr>
        <p:xfrm>
          <a:off x="6021685" y="1801763"/>
          <a:ext cx="1500293" cy="3266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48" name="47 Retraso">
            <a:hlinkClick r:id="rId13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9" name="48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64" name="63 Retraso">
            <a:hlinkClick r:id="rId14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65" name="64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66" name="65 Retraso">
            <a:hlinkClick r:id="rId15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67" name="66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70" name="69 Rectángulo redondeado">
            <a:hlinkClick r:id="rId16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71" name="70 Rectángulo redondeado">
            <a:hlinkClick r:id="rId17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72" name="71 Rectángulo redondeado">
            <a:hlinkClick r:id="rId18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73" name="72 Rectángulo redondeado">
            <a:hlinkClick r:id="rId19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74" name="73 Rectángulo redondeado">
            <a:hlinkClick r:id="rId20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" name="Flecha izquierda 50">
            <a:hlinkClick r:id="rId21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2" name="Flecha izquierda 51">
            <a:hlinkClick r:id="rId14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6641600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40 Gráfico"/>
          <p:cNvGraphicFramePr/>
          <p:nvPr>
            <p:extLst>
              <p:ext uri="{D42A27DB-BD31-4B8C-83A1-F6EECF244321}">
                <p14:modId xmlns="" xmlns:p14="http://schemas.microsoft.com/office/powerpoint/2010/main" val="3800393216"/>
              </p:ext>
            </p:extLst>
          </p:nvPr>
        </p:nvGraphicFramePr>
        <p:xfrm>
          <a:off x="5512558" y="3338969"/>
          <a:ext cx="3107193" cy="1921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122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4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5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6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2"/>
            <a:ext cx="61206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Medios en los que se dan a conocer las respuestas a sus inquietudes o requerimientos en la Urna de Cristal?</a:t>
            </a:r>
          </a:p>
          <a:p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88126"/>
            <a:ext cx="768110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P22.</a:t>
            </a:r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 ¿Sabe usted a través de qué medio se dan a conocer las respuestas a sus inquietudes o requerimientos en la Urna de Cristal?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0" name="89 CuadroTexto"/>
          <p:cNvSpPr txBox="1"/>
          <p:nvPr/>
        </p:nvSpPr>
        <p:spPr>
          <a:xfrm>
            <a:off x="3512210" y="1908520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prstClr val="white">
                    <a:lumMod val="50000"/>
                  </a:prstClr>
                </a:solidFill>
              </a:rPr>
              <a:t>2013</a:t>
            </a:r>
          </a:p>
        </p:txBody>
      </p:sp>
      <p:sp>
        <p:nvSpPr>
          <p:cNvPr id="92" name="91 CuadroTexto"/>
          <p:cNvSpPr txBox="1"/>
          <p:nvPr/>
        </p:nvSpPr>
        <p:spPr>
          <a:xfrm>
            <a:off x="3000611" y="2297430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93" name="92 CuadroTexto"/>
          <p:cNvSpPr txBox="1"/>
          <p:nvPr/>
        </p:nvSpPr>
        <p:spPr>
          <a:xfrm>
            <a:off x="3488386" y="2301277"/>
            <a:ext cx="6319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829.070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graphicFrame>
        <p:nvGraphicFramePr>
          <p:cNvPr id="2" name="1 Gráfico"/>
          <p:cNvGraphicFramePr/>
          <p:nvPr>
            <p:extLst>
              <p:ext uri="{D42A27DB-BD31-4B8C-83A1-F6EECF244321}">
                <p14:modId xmlns="" xmlns:p14="http://schemas.microsoft.com/office/powerpoint/2010/main" val="1057497990"/>
              </p:ext>
            </p:extLst>
          </p:nvPr>
        </p:nvGraphicFramePr>
        <p:xfrm>
          <a:off x="5490461" y="1345332"/>
          <a:ext cx="3107193" cy="1921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4" name="43 CuadroTexto"/>
          <p:cNvSpPr txBox="1"/>
          <p:nvPr/>
        </p:nvSpPr>
        <p:spPr>
          <a:xfrm>
            <a:off x="3512209" y="4081638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prstClr val="white">
                    <a:lumMod val="50000"/>
                  </a:prstClr>
                </a:solidFill>
              </a:rPr>
              <a:t>2014</a:t>
            </a:r>
          </a:p>
        </p:txBody>
      </p:sp>
      <p:sp>
        <p:nvSpPr>
          <p:cNvPr id="45" name="44 CuadroTexto"/>
          <p:cNvSpPr txBox="1"/>
          <p:nvPr/>
        </p:nvSpPr>
        <p:spPr>
          <a:xfrm>
            <a:off x="2999699" y="4369668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46" name="45 CuadroTexto"/>
          <p:cNvSpPr txBox="1"/>
          <p:nvPr/>
        </p:nvSpPr>
        <p:spPr>
          <a:xfrm>
            <a:off x="3419876" y="4373515"/>
            <a:ext cx="6319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841.061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8" name="37 Conector recto"/>
          <p:cNvCxnSpPr/>
          <p:nvPr/>
        </p:nvCxnSpPr>
        <p:spPr>
          <a:xfrm>
            <a:off x="3008932" y="3217540"/>
            <a:ext cx="5588722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54 Rectángulo"/>
          <p:cNvSpPr/>
          <p:nvPr/>
        </p:nvSpPr>
        <p:spPr>
          <a:xfrm>
            <a:off x="3346735" y="1584301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56" name="55 Rectángulo"/>
          <p:cNvSpPr/>
          <p:nvPr/>
        </p:nvSpPr>
        <p:spPr>
          <a:xfrm>
            <a:off x="3851920" y="1584301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7" name="56 CuadroTexto"/>
          <p:cNvSpPr txBox="1"/>
          <p:nvPr/>
        </p:nvSpPr>
        <p:spPr>
          <a:xfrm>
            <a:off x="3449807" y="1523464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Si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3973841" y="1523464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No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2770" name="Picture 2" descr="http://www.marketingdirecto.com/wp-content/uploads/2013/05/mass-media1.png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389" y="1713860"/>
            <a:ext cx="1222747" cy="12227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http://www.marketingdirecto.com/wp-content/uploads/2013/05/mass-media1.png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94993"/>
            <a:ext cx="1222747" cy="12227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38 Retraso">
            <a:hlinkClick r:id="rId13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0" name="39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3" name="42 Retraso">
            <a:hlinkClick r:id="rId14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8" name="47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9" name="48 Retraso">
            <a:hlinkClick r:id="rId15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0" name="49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4" name="53 Rectángulo redondeado">
            <a:hlinkClick r:id="rId16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59" name="58 Rectángulo redondeado">
            <a:hlinkClick r:id="rId17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60" name="59 Rectángulo redondeado">
            <a:hlinkClick r:id="rId18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61" name="60 Rectángulo redondeado">
            <a:hlinkClick r:id="rId19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62" name="61 Rectángulo redondeado">
            <a:hlinkClick r:id="rId20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" name="Flecha izquierda 50">
            <a:hlinkClick r:id="rId14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2" name="Flecha izquierda 51">
            <a:hlinkClick r:id="rId21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1127872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/>
          <p:nvPr>
            <p:extLst>
              <p:ext uri="{D42A27DB-BD31-4B8C-83A1-F6EECF244321}">
                <p14:modId xmlns="" xmlns:p14="http://schemas.microsoft.com/office/powerpoint/2010/main" val="380705456"/>
              </p:ext>
            </p:extLst>
          </p:nvPr>
        </p:nvGraphicFramePr>
        <p:xfrm>
          <a:off x="2771800" y="1350090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7" name="56 Gráfico"/>
          <p:cNvGraphicFramePr/>
          <p:nvPr>
            <p:extLst>
              <p:ext uri="{D42A27DB-BD31-4B8C-83A1-F6EECF244321}">
                <p14:modId xmlns="" xmlns:p14="http://schemas.microsoft.com/office/powerpoint/2010/main" val="2969916488"/>
              </p:ext>
            </p:extLst>
          </p:nvPr>
        </p:nvGraphicFramePr>
        <p:xfrm>
          <a:off x="4932042" y="1345332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2" name="61 Gráfico"/>
          <p:cNvGraphicFramePr/>
          <p:nvPr>
            <p:extLst>
              <p:ext uri="{D42A27DB-BD31-4B8C-83A1-F6EECF244321}">
                <p14:modId xmlns="" xmlns:p14="http://schemas.microsoft.com/office/powerpoint/2010/main" val="1375707396"/>
              </p:ext>
            </p:extLst>
          </p:nvPr>
        </p:nvGraphicFramePr>
        <p:xfrm>
          <a:off x="7028274" y="1345332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037032" y="5423636"/>
            <a:ext cx="2133600" cy="304271"/>
          </a:xfrm>
        </p:spPr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123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6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7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8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2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¿Conocimiento de la herramienta del Gobierno llamada Urna de Cristal?</a:t>
            </a:r>
          </a:p>
        </p:txBody>
      </p:sp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44" name="43 CuadroTexto"/>
          <p:cNvSpPr txBox="1"/>
          <p:nvPr/>
        </p:nvSpPr>
        <p:spPr>
          <a:xfrm>
            <a:off x="2915819" y="1345334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2013</a:t>
            </a: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8" name="37 Conector recto"/>
          <p:cNvCxnSpPr/>
          <p:nvPr/>
        </p:nvCxnSpPr>
        <p:spPr>
          <a:xfrm>
            <a:off x="3008932" y="3217540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38 CuadroTexto"/>
          <p:cNvSpPr txBox="1"/>
          <p:nvPr/>
        </p:nvSpPr>
        <p:spPr>
          <a:xfrm>
            <a:off x="3563892" y="1357209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58" name="57 CuadroTexto"/>
          <p:cNvSpPr txBox="1"/>
          <p:nvPr/>
        </p:nvSpPr>
        <p:spPr>
          <a:xfrm>
            <a:off x="5652566" y="1352449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7812364" y="1352449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Altos</a:t>
            </a:r>
          </a:p>
        </p:txBody>
      </p:sp>
      <p:sp>
        <p:nvSpPr>
          <p:cNvPr id="89" name="88 CuadroTexto"/>
          <p:cNvSpPr txBox="1"/>
          <p:nvPr/>
        </p:nvSpPr>
        <p:spPr>
          <a:xfrm>
            <a:off x="2915701" y="325638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2014</a:t>
            </a:r>
          </a:p>
        </p:txBody>
      </p:sp>
      <p:sp>
        <p:nvSpPr>
          <p:cNvPr id="94" name="93 CuadroTexto"/>
          <p:cNvSpPr txBox="1"/>
          <p:nvPr/>
        </p:nvSpPr>
        <p:spPr>
          <a:xfrm>
            <a:off x="3563773" y="3268258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99" name="98 CuadroTexto"/>
          <p:cNvSpPr txBox="1"/>
          <p:nvPr/>
        </p:nvSpPr>
        <p:spPr>
          <a:xfrm>
            <a:off x="5652447" y="3263499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104" name="103 CuadroTexto"/>
          <p:cNvSpPr txBox="1"/>
          <p:nvPr/>
        </p:nvSpPr>
        <p:spPr>
          <a:xfrm>
            <a:off x="7812241" y="3263499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Altos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2115023" y="1533193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70" name="69 Rectángulo"/>
          <p:cNvSpPr/>
          <p:nvPr/>
        </p:nvSpPr>
        <p:spPr>
          <a:xfrm>
            <a:off x="2105097" y="1800325"/>
            <a:ext cx="158418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1" name="70 CuadroTexto"/>
          <p:cNvSpPr txBox="1"/>
          <p:nvPr/>
        </p:nvSpPr>
        <p:spPr>
          <a:xfrm>
            <a:off x="2218095" y="1472356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Si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2" name="71 CuadroTexto"/>
          <p:cNvSpPr txBox="1"/>
          <p:nvPr/>
        </p:nvSpPr>
        <p:spPr>
          <a:xfrm>
            <a:off x="2211359" y="1750918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No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9" name="Picture 2" descr="http://www.marketingdirecto.com/wp-content/uploads/2013/05/mass-media1.pn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662" y="2063511"/>
            <a:ext cx="430659" cy="430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www.marketingdirecto.com/wp-content/uploads/2013/05/mass-media1.pn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000" y="2065412"/>
            <a:ext cx="430659" cy="430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www.marketingdirecto.com/wp-content/uploads/2013/05/mass-media1.pn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6232" y="2065412"/>
            <a:ext cx="430659" cy="430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76 Rectángulo"/>
          <p:cNvSpPr/>
          <p:nvPr/>
        </p:nvSpPr>
        <p:spPr>
          <a:xfrm>
            <a:off x="-12762" y="5088126"/>
            <a:ext cx="768110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P22.</a:t>
            </a:r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 ¿Sabe usted a través de qué medio se dan a conocer las respuestas a sus inquietudes o requerimientos en la Urna de Cristal?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graphicFrame>
        <p:nvGraphicFramePr>
          <p:cNvPr id="78" name="77 Gráfico"/>
          <p:cNvGraphicFramePr/>
          <p:nvPr>
            <p:extLst>
              <p:ext uri="{D42A27DB-BD31-4B8C-83A1-F6EECF244321}">
                <p14:modId xmlns="" xmlns:p14="http://schemas.microsoft.com/office/powerpoint/2010/main" val="3563565609"/>
              </p:ext>
            </p:extLst>
          </p:nvPr>
        </p:nvGraphicFramePr>
        <p:xfrm>
          <a:off x="2773724" y="3276518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graphicFrame>
        <p:nvGraphicFramePr>
          <p:cNvPr id="79" name="78 Gráfico"/>
          <p:cNvGraphicFramePr/>
          <p:nvPr>
            <p:extLst>
              <p:ext uri="{D42A27DB-BD31-4B8C-83A1-F6EECF244321}">
                <p14:modId xmlns="" xmlns:p14="http://schemas.microsoft.com/office/powerpoint/2010/main" val="3229634507"/>
              </p:ext>
            </p:extLst>
          </p:nvPr>
        </p:nvGraphicFramePr>
        <p:xfrm>
          <a:off x="4927741" y="3274617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pic>
        <p:nvPicPr>
          <p:cNvPr id="91" name="Picture 2" descr="http://www.marketingdirecto.com/wp-content/uploads/2013/05/mass-media1.pn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662" y="3975693"/>
            <a:ext cx="430659" cy="430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2" descr="http://www.marketingdirecto.com/wp-content/uploads/2013/05/mass-media1.png">
            <a:hlinkClick r:id="rId12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000" y="3977594"/>
            <a:ext cx="430659" cy="430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2" descr="http://www.marketingdirecto.com/wp-content/uploads/2013/05/mass-media1.pn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6232" y="3977594"/>
            <a:ext cx="430659" cy="430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65 Retraso">
            <a:hlinkClick r:id="rId17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69" name="68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73" name="72 Retraso">
            <a:hlinkClick r:id="rId18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74" name="73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75" name="74 Retraso">
            <a:hlinkClick r:id="rId19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76" name="75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82" name="81 Rectángulo redondeado">
            <a:hlinkClick r:id="rId20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98" name="97 Rectángulo redondeado">
            <a:hlinkClick r:id="rId21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103" name="102 Rectángulo redondeado">
            <a:hlinkClick r:id="rId22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105" name="104 Rectángulo redondeado">
            <a:hlinkClick r:id="rId23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106" name="105 Rectángulo redondeado">
            <a:hlinkClick r:id="rId24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83" name="82 Gráfico"/>
          <p:cNvGraphicFramePr/>
          <p:nvPr>
            <p:extLst>
              <p:ext uri="{D42A27DB-BD31-4B8C-83A1-F6EECF244321}">
                <p14:modId xmlns="" xmlns:p14="http://schemas.microsoft.com/office/powerpoint/2010/main" val="123553661"/>
              </p:ext>
            </p:extLst>
          </p:nvPr>
        </p:nvGraphicFramePr>
        <p:xfrm>
          <a:off x="7013182" y="3276518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5"/>
          </a:graphicData>
        </a:graphic>
      </p:graphicFrame>
      <p:sp>
        <p:nvSpPr>
          <p:cNvPr id="84" name="Flecha izquierda 83">
            <a:hlinkClick r:id="rId19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5" name="Flecha izquierda 84">
            <a:hlinkClick r:id="rId17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3835165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124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2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¿Conocimiento de la herramienta del Gobierno llamada Urna de Cristal?</a:t>
            </a:r>
          </a:p>
        </p:txBody>
      </p:sp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44" name="43 CuadroTexto"/>
          <p:cNvSpPr txBox="1"/>
          <p:nvPr/>
        </p:nvSpPr>
        <p:spPr>
          <a:xfrm>
            <a:off x="2915819" y="1345334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2013</a:t>
            </a: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8" name="37 Conector recto"/>
          <p:cNvCxnSpPr/>
          <p:nvPr/>
        </p:nvCxnSpPr>
        <p:spPr>
          <a:xfrm>
            <a:off x="3008932" y="3217540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57 CuadroTexto"/>
          <p:cNvSpPr txBox="1"/>
          <p:nvPr/>
        </p:nvSpPr>
        <p:spPr>
          <a:xfrm>
            <a:off x="5580114" y="1352449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Medianos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7812360" y="1352449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Grandes</a:t>
            </a:r>
          </a:p>
        </p:txBody>
      </p:sp>
      <p:sp>
        <p:nvSpPr>
          <p:cNvPr id="89" name="88 CuadroTexto"/>
          <p:cNvSpPr txBox="1"/>
          <p:nvPr/>
        </p:nvSpPr>
        <p:spPr>
          <a:xfrm>
            <a:off x="2915701" y="325638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2014</a:t>
            </a:r>
          </a:p>
        </p:txBody>
      </p:sp>
      <p:sp>
        <p:nvSpPr>
          <p:cNvPr id="94" name="93 CuadroTexto"/>
          <p:cNvSpPr txBox="1"/>
          <p:nvPr/>
        </p:nvSpPr>
        <p:spPr>
          <a:xfrm>
            <a:off x="3563773" y="3268258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Pequeños</a:t>
            </a:r>
          </a:p>
        </p:txBody>
      </p:sp>
      <p:sp>
        <p:nvSpPr>
          <p:cNvPr id="99" name="98 CuadroTexto"/>
          <p:cNvSpPr txBox="1"/>
          <p:nvPr/>
        </p:nvSpPr>
        <p:spPr>
          <a:xfrm>
            <a:off x="5579991" y="3263499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Medianos</a:t>
            </a:r>
          </a:p>
        </p:txBody>
      </p:sp>
      <p:sp>
        <p:nvSpPr>
          <p:cNvPr id="104" name="103 CuadroTexto"/>
          <p:cNvSpPr txBox="1"/>
          <p:nvPr/>
        </p:nvSpPr>
        <p:spPr>
          <a:xfrm>
            <a:off x="7812241" y="3263499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Grandes</a:t>
            </a:r>
          </a:p>
        </p:txBody>
      </p:sp>
      <p:graphicFrame>
        <p:nvGraphicFramePr>
          <p:cNvPr id="64" name="56 Gráfico"/>
          <p:cNvGraphicFramePr/>
          <p:nvPr>
            <p:extLst>
              <p:ext uri="{D42A27DB-BD31-4B8C-83A1-F6EECF244321}">
                <p14:modId xmlns="" xmlns:p14="http://schemas.microsoft.com/office/powerpoint/2010/main" val="1610676022"/>
              </p:ext>
            </p:extLst>
          </p:nvPr>
        </p:nvGraphicFramePr>
        <p:xfrm>
          <a:off x="4932040" y="1349134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65" name="61 Gráfico"/>
          <p:cNvGraphicFramePr/>
          <p:nvPr>
            <p:extLst>
              <p:ext uri="{D42A27DB-BD31-4B8C-83A1-F6EECF244321}">
                <p14:modId xmlns="" xmlns:p14="http://schemas.microsoft.com/office/powerpoint/2010/main" val="551385338"/>
              </p:ext>
            </p:extLst>
          </p:nvPr>
        </p:nvGraphicFramePr>
        <p:xfrm>
          <a:off x="7164288" y="1349134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67" name="97 Gráfico"/>
          <p:cNvGraphicFramePr/>
          <p:nvPr>
            <p:extLst>
              <p:ext uri="{D42A27DB-BD31-4B8C-83A1-F6EECF244321}">
                <p14:modId xmlns="" xmlns:p14="http://schemas.microsoft.com/office/powerpoint/2010/main" val="412975143"/>
              </p:ext>
            </p:extLst>
          </p:nvPr>
        </p:nvGraphicFramePr>
        <p:xfrm>
          <a:off x="4980296" y="3263611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70" name="102 Gráfico"/>
          <p:cNvGraphicFramePr/>
          <p:nvPr>
            <p:extLst>
              <p:ext uri="{D42A27DB-BD31-4B8C-83A1-F6EECF244321}">
                <p14:modId xmlns="" xmlns:p14="http://schemas.microsoft.com/office/powerpoint/2010/main" val="3948315910"/>
              </p:ext>
            </p:extLst>
          </p:nvPr>
        </p:nvGraphicFramePr>
        <p:xfrm>
          <a:off x="7215974" y="3263611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77" name="76 Rectángulo"/>
          <p:cNvSpPr/>
          <p:nvPr/>
        </p:nvSpPr>
        <p:spPr>
          <a:xfrm>
            <a:off x="2115023" y="1533193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78" name="77 Rectángulo"/>
          <p:cNvSpPr/>
          <p:nvPr/>
        </p:nvSpPr>
        <p:spPr>
          <a:xfrm>
            <a:off x="2105097" y="1800325"/>
            <a:ext cx="158418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9" name="78 CuadroTexto"/>
          <p:cNvSpPr txBox="1"/>
          <p:nvPr/>
        </p:nvSpPr>
        <p:spPr>
          <a:xfrm>
            <a:off x="2218095" y="1472356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Si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0" name="89 CuadroTexto"/>
          <p:cNvSpPr txBox="1"/>
          <p:nvPr/>
        </p:nvSpPr>
        <p:spPr>
          <a:xfrm>
            <a:off x="2211359" y="1750918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No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" name="56 Rectángulo"/>
          <p:cNvSpPr/>
          <p:nvPr/>
        </p:nvSpPr>
        <p:spPr>
          <a:xfrm>
            <a:off x="-12762" y="5088126"/>
            <a:ext cx="768110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P22.</a:t>
            </a:r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 ¿Sabe usted a través de qué medio se dan a conocer las respuestas a sus inquietudes o requerimientos en la Urna de Cristal?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71" name="Picture 2" descr="http://www.marketingdirecto.com/wp-content/uploads/2013/05/mass-media1.png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7086" y="2065412"/>
            <a:ext cx="430659" cy="430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2" descr="http://www.marketingdirecto.com/wp-content/uploads/2013/05/mass-media1.png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0574" y="2065412"/>
            <a:ext cx="430659" cy="430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http://www.marketingdirecto.com/wp-content/uploads/2013/05/mass-media1.png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937108"/>
            <a:ext cx="430659" cy="430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2" descr="http://www.marketingdirecto.com/wp-content/uploads/2013/05/mass-media1.png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944" y="3939009"/>
            <a:ext cx="430659" cy="430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2" descr="http://www.marketingdirecto.com/wp-content/uploads/2013/05/mass-media1.png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5432" y="3939009"/>
            <a:ext cx="430659" cy="430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6" name="1 Gráfico"/>
          <p:cNvGraphicFramePr/>
          <p:nvPr>
            <p:extLst>
              <p:ext uri="{D42A27DB-BD31-4B8C-83A1-F6EECF244321}">
                <p14:modId xmlns="" xmlns:p14="http://schemas.microsoft.com/office/powerpoint/2010/main" val="3859322591"/>
              </p:ext>
            </p:extLst>
          </p:nvPr>
        </p:nvGraphicFramePr>
        <p:xfrm>
          <a:off x="2975504" y="3328947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66" name="65 Retraso">
            <a:hlinkClick r:id="rId16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69" name="68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80" name="79 Retraso">
            <a:hlinkClick r:id="rId17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81" name="80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96" name="95 Retraso">
            <a:hlinkClick r:id="rId18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97" name="96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101" name="100 Rectángulo redondeado">
            <a:hlinkClick r:id="rId19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102" name="101 Rectángulo redondeado">
            <a:hlinkClick r:id="rId20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105" name="104 Rectángulo redondeado">
            <a:hlinkClick r:id="rId21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106" name="105 Rectángulo redondeado">
            <a:hlinkClick r:id="rId22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107" name="106 Rectángulo redondeado">
            <a:hlinkClick r:id="rId23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9" name="Flecha izquierda 58">
            <a:hlinkClick r:id="rId24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2" name="Flecha izquierda 61">
            <a:hlinkClick r:id="rId17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4229703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40 Gráfico"/>
          <p:cNvGraphicFramePr/>
          <p:nvPr>
            <p:extLst>
              <p:ext uri="{D42A27DB-BD31-4B8C-83A1-F6EECF244321}">
                <p14:modId xmlns="" xmlns:p14="http://schemas.microsoft.com/office/powerpoint/2010/main" val="1728739878"/>
              </p:ext>
            </p:extLst>
          </p:nvPr>
        </p:nvGraphicFramePr>
        <p:xfrm>
          <a:off x="5512558" y="3338969"/>
          <a:ext cx="3107193" cy="1921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125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4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5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6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2"/>
            <a:ext cx="61206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Seguirá participando en la Urna de Cristal?</a:t>
            </a:r>
          </a:p>
          <a:p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88126"/>
            <a:ext cx="768110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23. 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¿Seguirá usted participando en la Urna de Cristal?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 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0" name="89 CuadroTexto"/>
          <p:cNvSpPr txBox="1"/>
          <p:nvPr/>
        </p:nvSpPr>
        <p:spPr>
          <a:xfrm>
            <a:off x="3512210" y="1908520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prstClr val="white">
                    <a:lumMod val="50000"/>
                  </a:prstClr>
                </a:solidFill>
              </a:rPr>
              <a:t>2013</a:t>
            </a:r>
          </a:p>
        </p:txBody>
      </p:sp>
      <p:sp>
        <p:nvSpPr>
          <p:cNvPr id="92" name="91 CuadroTexto"/>
          <p:cNvSpPr txBox="1"/>
          <p:nvPr/>
        </p:nvSpPr>
        <p:spPr>
          <a:xfrm>
            <a:off x="3000611" y="2297430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93" name="92 CuadroTexto"/>
          <p:cNvSpPr txBox="1"/>
          <p:nvPr/>
        </p:nvSpPr>
        <p:spPr>
          <a:xfrm>
            <a:off x="3488386" y="2301277"/>
            <a:ext cx="6319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829.070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graphicFrame>
        <p:nvGraphicFramePr>
          <p:cNvPr id="2" name="1 Gráfico"/>
          <p:cNvGraphicFramePr/>
          <p:nvPr>
            <p:extLst>
              <p:ext uri="{D42A27DB-BD31-4B8C-83A1-F6EECF244321}">
                <p14:modId xmlns="" xmlns:p14="http://schemas.microsoft.com/office/powerpoint/2010/main" val="1608796084"/>
              </p:ext>
            </p:extLst>
          </p:nvPr>
        </p:nvGraphicFramePr>
        <p:xfrm>
          <a:off x="5490461" y="1345332"/>
          <a:ext cx="3107193" cy="1921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4" name="43 CuadroTexto"/>
          <p:cNvSpPr txBox="1"/>
          <p:nvPr/>
        </p:nvSpPr>
        <p:spPr>
          <a:xfrm>
            <a:off x="3512209" y="4081638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prstClr val="white">
                    <a:lumMod val="50000"/>
                  </a:prstClr>
                </a:solidFill>
              </a:rPr>
              <a:t>2014</a:t>
            </a:r>
          </a:p>
        </p:txBody>
      </p:sp>
      <p:sp>
        <p:nvSpPr>
          <p:cNvPr id="45" name="44 CuadroTexto"/>
          <p:cNvSpPr txBox="1"/>
          <p:nvPr/>
        </p:nvSpPr>
        <p:spPr>
          <a:xfrm>
            <a:off x="2999699" y="4369668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46" name="45 CuadroTexto"/>
          <p:cNvSpPr txBox="1"/>
          <p:nvPr/>
        </p:nvSpPr>
        <p:spPr>
          <a:xfrm>
            <a:off x="3419876" y="4373515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1.739.105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8" name="37 Conector recto"/>
          <p:cNvCxnSpPr/>
          <p:nvPr/>
        </p:nvCxnSpPr>
        <p:spPr>
          <a:xfrm>
            <a:off x="3008932" y="3217540"/>
            <a:ext cx="5588722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54 Rectángulo"/>
          <p:cNvSpPr/>
          <p:nvPr/>
        </p:nvSpPr>
        <p:spPr>
          <a:xfrm>
            <a:off x="3346735" y="1584301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56" name="55 Rectángulo"/>
          <p:cNvSpPr/>
          <p:nvPr/>
        </p:nvSpPr>
        <p:spPr>
          <a:xfrm>
            <a:off x="3851920" y="1584301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7" name="56 CuadroTexto"/>
          <p:cNvSpPr txBox="1"/>
          <p:nvPr/>
        </p:nvSpPr>
        <p:spPr>
          <a:xfrm>
            <a:off x="3449807" y="1523464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Si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3973841" y="1523464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No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122" name="Picture 2" descr="http://api.ning.com/files/v-CJEQES1fV5YVS5TXLnNNsfnn0P910cjQtd5yj21yr*2JGAyWYtmb0uNJaUAIBjzj1H3K3yxwCEZwoLSFwyDDvL5cl2adJZ/productosUrna.png"/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683"/>
          <a:stretch/>
        </p:blipFill>
        <p:spPr bwMode="auto">
          <a:xfrm>
            <a:off x="4448666" y="1650422"/>
            <a:ext cx="1510393" cy="12478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http://api.ning.com/files/v-CJEQES1fV5YVS5TXLnNNsfnn0P910cjQtd5yj21yr*2JGAyWYtmb0uNJaUAIBjzj1H3K3yxwCEZwoLSFwyDDvL5cl2adJZ/productosUrna.png"/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683"/>
          <a:stretch/>
        </p:blipFill>
        <p:spPr bwMode="auto">
          <a:xfrm>
            <a:off x="4475609" y="3697846"/>
            <a:ext cx="1510393" cy="12478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42 Retraso">
            <a:hlinkClick r:id="rId12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8" name="47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9" name="48 Retraso">
            <a:hlinkClick r:id="rId13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0" name="49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4" name="53 Retraso">
            <a:hlinkClick r:id="rId14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9" name="58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60" name="59 Rectángulo redondeado">
            <a:hlinkClick r:id="rId15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61" name="60 Rectángulo redondeado">
            <a:hlinkClick r:id="rId16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62" name="61 Rectángulo redondeado">
            <a:hlinkClick r:id="rId17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63" name="62 Rectángulo redondeado">
            <a:hlinkClick r:id="rId18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64" name="63 Rectángulo redondeado">
            <a:hlinkClick r:id="rId19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" name="Flecha izquierda 38">
            <a:hlinkClick r:id="rId13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7" name="Flecha izquierda 46">
            <a:hlinkClick r:id="rId20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8447287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/>
          <p:nvPr>
            <p:extLst>
              <p:ext uri="{D42A27DB-BD31-4B8C-83A1-F6EECF244321}">
                <p14:modId xmlns="" xmlns:p14="http://schemas.microsoft.com/office/powerpoint/2010/main" val="2634626815"/>
              </p:ext>
            </p:extLst>
          </p:nvPr>
        </p:nvGraphicFramePr>
        <p:xfrm>
          <a:off x="2771800" y="1350090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7" name="56 Gráfico"/>
          <p:cNvGraphicFramePr/>
          <p:nvPr>
            <p:extLst>
              <p:ext uri="{D42A27DB-BD31-4B8C-83A1-F6EECF244321}">
                <p14:modId xmlns="" xmlns:p14="http://schemas.microsoft.com/office/powerpoint/2010/main" val="460043793"/>
              </p:ext>
            </p:extLst>
          </p:nvPr>
        </p:nvGraphicFramePr>
        <p:xfrm>
          <a:off x="4932042" y="1345332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2" name="61 Gráfico"/>
          <p:cNvGraphicFramePr/>
          <p:nvPr>
            <p:extLst>
              <p:ext uri="{D42A27DB-BD31-4B8C-83A1-F6EECF244321}">
                <p14:modId xmlns="" xmlns:p14="http://schemas.microsoft.com/office/powerpoint/2010/main" val="1721907916"/>
              </p:ext>
            </p:extLst>
          </p:nvPr>
        </p:nvGraphicFramePr>
        <p:xfrm>
          <a:off x="7028274" y="1345332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126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6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7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8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2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Seguirá participando en la Urna de Cristal?</a:t>
            </a:r>
          </a:p>
        </p:txBody>
      </p:sp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44" name="43 CuadroTexto"/>
          <p:cNvSpPr txBox="1"/>
          <p:nvPr/>
        </p:nvSpPr>
        <p:spPr>
          <a:xfrm>
            <a:off x="2915819" y="1345334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2013</a:t>
            </a: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8" name="37 Conector recto"/>
          <p:cNvCxnSpPr/>
          <p:nvPr/>
        </p:nvCxnSpPr>
        <p:spPr>
          <a:xfrm>
            <a:off x="3000492" y="3240817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38 CuadroTexto"/>
          <p:cNvSpPr txBox="1"/>
          <p:nvPr/>
        </p:nvSpPr>
        <p:spPr>
          <a:xfrm>
            <a:off x="3563892" y="1357209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58" name="57 CuadroTexto"/>
          <p:cNvSpPr txBox="1"/>
          <p:nvPr/>
        </p:nvSpPr>
        <p:spPr>
          <a:xfrm>
            <a:off x="5652566" y="1352449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7812364" y="1352449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Altos</a:t>
            </a:r>
          </a:p>
        </p:txBody>
      </p:sp>
      <p:sp>
        <p:nvSpPr>
          <p:cNvPr id="80" name="79 CuadroTexto"/>
          <p:cNvSpPr txBox="1"/>
          <p:nvPr/>
        </p:nvSpPr>
        <p:spPr>
          <a:xfrm>
            <a:off x="3000492" y="4840557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81" name="80 CuadroTexto"/>
          <p:cNvSpPr txBox="1"/>
          <p:nvPr/>
        </p:nvSpPr>
        <p:spPr>
          <a:xfrm>
            <a:off x="3493880" y="4844404"/>
            <a:ext cx="6319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866.256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9" name="88 CuadroTexto"/>
          <p:cNvSpPr txBox="1"/>
          <p:nvPr/>
        </p:nvSpPr>
        <p:spPr>
          <a:xfrm>
            <a:off x="2915701" y="325638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2014</a:t>
            </a:r>
          </a:p>
        </p:txBody>
      </p:sp>
      <p:sp>
        <p:nvSpPr>
          <p:cNvPr id="94" name="93 CuadroTexto"/>
          <p:cNvSpPr txBox="1"/>
          <p:nvPr/>
        </p:nvSpPr>
        <p:spPr>
          <a:xfrm>
            <a:off x="3563773" y="3268258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96" name="95 CuadroTexto"/>
          <p:cNvSpPr txBox="1"/>
          <p:nvPr/>
        </p:nvSpPr>
        <p:spPr>
          <a:xfrm>
            <a:off x="5196996" y="4835799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97" name="96 CuadroTexto"/>
          <p:cNvSpPr txBox="1"/>
          <p:nvPr/>
        </p:nvSpPr>
        <p:spPr>
          <a:xfrm>
            <a:off x="5690384" y="4839646"/>
            <a:ext cx="6319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683.594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9" name="98 CuadroTexto"/>
          <p:cNvSpPr txBox="1"/>
          <p:nvPr/>
        </p:nvSpPr>
        <p:spPr>
          <a:xfrm>
            <a:off x="5652447" y="3263499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101" name="100 CuadroTexto"/>
          <p:cNvSpPr txBox="1"/>
          <p:nvPr/>
        </p:nvSpPr>
        <p:spPr>
          <a:xfrm>
            <a:off x="7248964" y="4835799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102" name="101 CuadroTexto"/>
          <p:cNvSpPr txBox="1"/>
          <p:nvPr/>
        </p:nvSpPr>
        <p:spPr>
          <a:xfrm>
            <a:off x="7817973" y="4839646"/>
            <a:ext cx="6319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189.255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04" name="103 CuadroTexto"/>
          <p:cNvSpPr txBox="1"/>
          <p:nvPr/>
        </p:nvSpPr>
        <p:spPr>
          <a:xfrm>
            <a:off x="7812241" y="3263499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Altos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2115023" y="1533193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70" name="69 Rectángulo"/>
          <p:cNvSpPr/>
          <p:nvPr/>
        </p:nvSpPr>
        <p:spPr>
          <a:xfrm>
            <a:off x="2105097" y="1800325"/>
            <a:ext cx="158418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1" name="70 CuadroTexto"/>
          <p:cNvSpPr txBox="1"/>
          <p:nvPr/>
        </p:nvSpPr>
        <p:spPr>
          <a:xfrm>
            <a:off x="2218095" y="1472356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Si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2" name="71 CuadroTexto"/>
          <p:cNvSpPr txBox="1"/>
          <p:nvPr/>
        </p:nvSpPr>
        <p:spPr>
          <a:xfrm>
            <a:off x="2211359" y="1750918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No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7" name="76 Rectángulo"/>
          <p:cNvSpPr/>
          <p:nvPr/>
        </p:nvSpPr>
        <p:spPr>
          <a:xfrm>
            <a:off x="-12762" y="5088126"/>
            <a:ext cx="768110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23. 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¿Seguirá usted participando en la Urna de Cristal?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 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graphicFrame>
        <p:nvGraphicFramePr>
          <p:cNvPr id="78" name="77 Gráfico"/>
          <p:cNvGraphicFramePr/>
          <p:nvPr>
            <p:extLst>
              <p:ext uri="{D42A27DB-BD31-4B8C-83A1-F6EECF244321}">
                <p14:modId xmlns="" xmlns:p14="http://schemas.microsoft.com/office/powerpoint/2010/main" val="1190201553"/>
              </p:ext>
            </p:extLst>
          </p:nvPr>
        </p:nvGraphicFramePr>
        <p:xfrm>
          <a:off x="2771800" y="3262272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79" name="78 Gráfico"/>
          <p:cNvGraphicFramePr/>
          <p:nvPr>
            <p:extLst>
              <p:ext uri="{D42A27DB-BD31-4B8C-83A1-F6EECF244321}">
                <p14:modId xmlns="" xmlns:p14="http://schemas.microsoft.com/office/powerpoint/2010/main" val="1434632050"/>
              </p:ext>
            </p:extLst>
          </p:nvPr>
        </p:nvGraphicFramePr>
        <p:xfrm>
          <a:off x="4927741" y="3286154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90" name="89 Gráfico"/>
          <p:cNvGraphicFramePr/>
          <p:nvPr>
            <p:extLst>
              <p:ext uri="{D42A27DB-BD31-4B8C-83A1-F6EECF244321}">
                <p14:modId xmlns="" xmlns:p14="http://schemas.microsoft.com/office/powerpoint/2010/main" val="1123875187"/>
              </p:ext>
            </p:extLst>
          </p:nvPr>
        </p:nvGraphicFramePr>
        <p:xfrm>
          <a:off x="7013182" y="3298100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66" name="65 Retraso">
            <a:hlinkClick r:id="rId15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69" name="68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73" name="72 Retraso">
            <a:hlinkClick r:id="rId16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74" name="73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75" name="74 Retraso">
            <a:hlinkClick r:id="rId17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76" name="75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82" name="81 Rectángulo redondeado">
            <a:hlinkClick r:id="rId18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98" name="97 Rectángulo redondeado">
            <a:hlinkClick r:id="rId19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103" name="102 Rectángulo redondeado">
            <a:hlinkClick r:id="rId20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105" name="104 Rectángulo redondeado">
            <a:hlinkClick r:id="rId21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106" name="105 Rectángulo redondeado">
            <a:hlinkClick r:id="rId22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9" name="Flecha izquierda 58">
            <a:hlinkClick r:id="rId17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4" name="Flecha izquierda 63">
            <a:hlinkClick r:id="rId15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2683709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127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2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Seguirá participando en la Urna de Cristal?</a:t>
            </a:r>
          </a:p>
        </p:txBody>
      </p:sp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44" name="43 CuadroTexto"/>
          <p:cNvSpPr txBox="1"/>
          <p:nvPr/>
        </p:nvSpPr>
        <p:spPr>
          <a:xfrm>
            <a:off x="2915819" y="1345334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2013</a:t>
            </a: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8" name="37 Conector recto"/>
          <p:cNvCxnSpPr/>
          <p:nvPr/>
        </p:nvCxnSpPr>
        <p:spPr>
          <a:xfrm>
            <a:off x="3008932" y="3217540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38 CuadroTexto"/>
          <p:cNvSpPr txBox="1"/>
          <p:nvPr/>
        </p:nvSpPr>
        <p:spPr>
          <a:xfrm>
            <a:off x="3563892" y="1357209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Pequeños</a:t>
            </a:r>
          </a:p>
        </p:txBody>
      </p:sp>
      <p:sp>
        <p:nvSpPr>
          <p:cNvPr id="58" name="57 CuadroTexto"/>
          <p:cNvSpPr txBox="1"/>
          <p:nvPr/>
        </p:nvSpPr>
        <p:spPr>
          <a:xfrm>
            <a:off x="5580114" y="1352449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Medianos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7812360" y="1352449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Grandes</a:t>
            </a:r>
          </a:p>
        </p:txBody>
      </p:sp>
      <p:sp>
        <p:nvSpPr>
          <p:cNvPr id="89" name="88 CuadroTexto"/>
          <p:cNvSpPr txBox="1"/>
          <p:nvPr/>
        </p:nvSpPr>
        <p:spPr>
          <a:xfrm>
            <a:off x="2915701" y="325638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2014</a:t>
            </a:r>
          </a:p>
        </p:txBody>
      </p:sp>
      <p:sp>
        <p:nvSpPr>
          <p:cNvPr id="94" name="93 CuadroTexto"/>
          <p:cNvSpPr txBox="1"/>
          <p:nvPr/>
        </p:nvSpPr>
        <p:spPr>
          <a:xfrm>
            <a:off x="3563773" y="3268258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Pequeños</a:t>
            </a:r>
          </a:p>
        </p:txBody>
      </p:sp>
      <p:sp>
        <p:nvSpPr>
          <p:cNvPr id="99" name="98 CuadroTexto"/>
          <p:cNvSpPr txBox="1"/>
          <p:nvPr/>
        </p:nvSpPr>
        <p:spPr>
          <a:xfrm>
            <a:off x="5579991" y="3263499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Medianos</a:t>
            </a:r>
          </a:p>
        </p:txBody>
      </p:sp>
      <p:sp>
        <p:nvSpPr>
          <p:cNvPr id="104" name="103 CuadroTexto"/>
          <p:cNvSpPr txBox="1"/>
          <p:nvPr/>
        </p:nvSpPr>
        <p:spPr>
          <a:xfrm>
            <a:off x="7812241" y="3263499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Grandes</a:t>
            </a:r>
          </a:p>
        </p:txBody>
      </p:sp>
      <p:graphicFrame>
        <p:nvGraphicFramePr>
          <p:cNvPr id="59" name="1 Gráfico"/>
          <p:cNvGraphicFramePr/>
          <p:nvPr>
            <p:extLst>
              <p:ext uri="{D42A27DB-BD31-4B8C-83A1-F6EECF244321}">
                <p14:modId xmlns="" xmlns:p14="http://schemas.microsoft.com/office/powerpoint/2010/main" val="4252427433"/>
              </p:ext>
            </p:extLst>
          </p:nvPr>
        </p:nvGraphicFramePr>
        <p:xfrm>
          <a:off x="2904386" y="1353892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64" name="56 Gráfico"/>
          <p:cNvGraphicFramePr/>
          <p:nvPr>
            <p:extLst>
              <p:ext uri="{D42A27DB-BD31-4B8C-83A1-F6EECF244321}">
                <p14:modId xmlns="" xmlns:p14="http://schemas.microsoft.com/office/powerpoint/2010/main" val="1667948678"/>
              </p:ext>
            </p:extLst>
          </p:nvPr>
        </p:nvGraphicFramePr>
        <p:xfrm>
          <a:off x="4932040" y="1349134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65" name="61 Gráfico"/>
          <p:cNvGraphicFramePr/>
          <p:nvPr>
            <p:extLst>
              <p:ext uri="{D42A27DB-BD31-4B8C-83A1-F6EECF244321}">
                <p14:modId xmlns="" xmlns:p14="http://schemas.microsoft.com/office/powerpoint/2010/main" val="1148805655"/>
              </p:ext>
            </p:extLst>
          </p:nvPr>
        </p:nvGraphicFramePr>
        <p:xfrm>
          <a:off x="7164288" y="1349134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67" name="97 Gráfico"/>
          <p:cNvGraphicFramePr/>
          <p:nvPr>
            <p:extLst>
              <p:ext uri="{D42A27DB-BD31-4B8C-83A1-F6EECF244321}">
                <p14:modId xmlns="" xmlns:p14="http://schemas.microsoft.com/office/powerpoint/2010/main" val="2849003230"/>
              </p:ext>
            </p:extLst>
          </p:nvPr>
        </p:nvGraphicFramePr>
        <p:xfrm>
          <a:off x="4980296" y="3263611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70" name="102 Gráfico"/>
          <p:cNvGraphicFramePr/>
          <p:nvPr>
            <p:extLst>
              <p:ext uri="{D42A27DB-BD31-4B8C-83A1-F6EECF244321}">
                <p14:modId xmlns="" xmlns:p14="http://schemas.microsoft.com/office/powerpoint/2010/main" val="2763647607"/>
              </p:ext>
            </p:extLst>
          </p:nvPr>
        </p:nvGraphicFramePr>
        <p:xfrm>
          <a:off x="7215974" y="3263611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77" name="76 Rectángulo"/>
          <p:cNvSpPr/>
          <p:nvPr/>
        </p:nvSpPr>
        <p:spPr>
          <a:xfrm>
            <a:off x="2115023" y="1533193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78" name="77 Rectángulo"/>
          <p:cNvSpPr/>
          <p:nvPr/>
        </p:nvSpPr>
        <p:spPr>
          <a:xfrm>
            <a:off x="2105097" y="1800325"/>
            <a:ext cx="158418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9" name="78 CuadroTexto"/>
          <p:cNvSpPr txBox="1"/>
          <p:nvPr/>
        </p:nvSpPr>
        <p:spPr>
          <a:xfrm>
            <a:off x="2218095" y="1472356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Si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0" name="89 CuadroTexto"/>
          <p:cNvSpPr txBox="1"/>
          <p:nvPr/>
        </p:nvSpPr>
        <p:spPr>
          <a:xfrm>
            <a:off x="2211359" y="1750918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No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" name="56 Rectángulo"/>
          <p:cNvSpPr/>
          <p:nvPr/>
        </p:nvSpPr>
        <p:spPr>
          <a:xfrm>
            <a:off x="-12762" y="5088126"/>
            <a:ext cx="768110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23. 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¿Seguirá usted participando en la Urna de Cristal?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 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6" name="65 Retraso">
            <a:hlinkClick r:id="rId14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69" name="68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80" name="79 Retraso">
            <a:hlinkClick r:id="rId15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81" name="80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96" name="95 Retraso">
            <a:hlinkClick r:id="rId16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97" name="96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101" name="100 Rectángulo redondeado">
            <a:hlinkClick r:id="rId17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102" name="101 Rectángulo redondeado">
            <a:hlinkClick r:id="rId18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105" name="104 Rectángulo redondeado">
            <a:hlinkClick r:id="rId19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106" name="105 Rectángulo redondeado">
            <a:hlinkClick r:id="rId20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107" name="106 Rectángulo redondeado">
            <a:hlinkClick r:id="rId21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62" name="97 Gráfico"/>
          <p:cNvGraphicFramePr/>
          <p:nvPr>
            <p:extLst>
              <p:ext uri="{D42A27DB-BD31-4B8C-83A1-F6EECF244321}">
                <p14:modId xmlns="" xmlns:p14="http://schemas.microsoft.com/office/powerpoint/2010/main" val="2803192901"/>
              </p:ext>
            </p:extLst>
          </p:nvPr>
        </p:nvGraphicFramePr>
        <p:xfrm>
          <a:off x="2920728" y="3275514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2"/>
          </a:graphicData>
        </a:graphic>
      </p:graphicFrame>
      <p:sp>
        <p:nvSpPr>
          <p:cNvPr id="71" name="Flecha izquierda 70">
            <a:hlinkClick r:id="rId23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2" name="Flecha izquierda 71">
            <a:hlinkClick r:id="rId15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453617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128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3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7" name="36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22922018"/>
              </p:ext>
            </p:extLst>
          </p:nvPr>
        </p:nvGraphicFramePr>
        <p:xfrm>
          <a:off x="2339752" y="1779439"/>
          <a:ext cx="4320480" cy="1485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6344"/>
                <a:gridCol w="612068"/>
                <a:gridCol w="612068"/>
              </a:tblGrid>
              <a:tr h="190080">
                <a:tc>
                  <a:txBody>
                    <a:bodyPr/>
                    <a:lstStyle/>
                    <a:p>
                      <a:endParaRPr lang="es-CO" sz="1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Por estar informado(a)/Por conocimiento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53,0%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Me gusta participar/Opinar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19,3%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Me dejan participar/opinar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 Estoy satisfecho(a) con la página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13,4%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Por trabajo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Aclaran y agilizan las inquietudes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10,4%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La comunicación es fácil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3,9%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Base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1.434.326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CO" sz="1000" dirty="0" smtClean="0">
                          <a:solidFill>
                            <a:schemeClr val="tx2"/>
                          </a:solidFill>
                          <a:latin typeface="+mj-lt"/>
                        </a:rPr>
                        <a:t>1.421.300</a:t>
                      </a:r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2" name="31 Rectángulo"/>
          <p:cNvSpPr/>
          <p:nvPr/>
        </p:nvSpPr>
        <p:spPr>
          <a:xfrm>
            <a:off x="-12762" y="5066001"/>
            <a:ext cx="760909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24. </a:t>
            </a:r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¿Por qué razón da esta opinión?</a:t>
            </a:r>
          </a:p>
        </p:txBody>
      </p:sp>
      <p:sp>
        <p:nvSpPr>
          <p:cNvPr id="33" name="32 Rectángulo"/>
          <p:cNvSpPr/>
          <p:nvPr/>
        </p:nvSpPr>
        <p:spPr>
          <a:xfrm>
            <a:off x="3227596" y="1057302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Razones de </a:t>
            </a:r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seguir usando la </a:t>
            </a:r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Urna </a:t>
            </a:r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de Cristal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6" name="25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70319782"/>
              </p:ext>
            </p:extLst>
          </p:nvPr>
        </p:nvGraphicFramePr>
        <p:xfrm>
          <a:off x="4751641" y="3699907"/>
          <a:ext cx="4320480" cy="9997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6344"/>
                <a:gridCol w="612068"/>
                <a:gridCol w="612068"/>
              </a:tblGrid>
              <a:tr h="190080">
                <a:tc>
                  <a:txBody>
                    <a:bodyPr/>
                    <a:lstStyle/>
                    <a:p>
                      <a:endParaRPr lang="es-CO" sz="1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5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5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No es muy eficiente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</a:t>
                      </a:r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responden a las </a:t>
                      </a:r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inquietudes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Otros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</a:t>
                      </a:r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Sabe/No Responde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/>
                      <a:r>
                        <a:rPr lang="es-CO" sz="1000" dirty="0" smtClean="0">
                          <a:solidFill>
                            <a:schemeClr val="tx2"/>
                          </a:solidFill>
                          <a:latin typeface="+mj-lt"/>
                        </a:rPr>
                        <a:t>Base</a:t>
                      </a:r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718.720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dirty="0" smtClean="0">
                          <a:solidFill>
                            <a:schemeClr val="tx2"/>
                          </a:solidFill>
                          <a:latin typeface="+mj-lt"/>
                        </a:rPr>
                        <a:t>317.805</a:t>
                      </a:r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30 Rectángulo"/>
          <p:cNvSpPr/>
          <p:nvPr/>
        </p:nvSpPr>
        <p:spPr>
          <a:xfrm>
            <a:off x="6845238" y="1779441"/>
            <a:ext cx="20472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1400" b="1" dirty="0">
                <a:solidFill>
                  <a:srgbClr val="9BBB59">
                    <a:lumMod val="75000"/>
                  </a:srgbClr>
                </a:solidFill>
              </a:rPr>
              <a:t>Si </a:t>
            </a:r>
            <a:r>
              <a:rPr lang="es-CO" sz="1400" b="1" dirty="0" smtClean="0">
                <a:solidFill>
                  <a:srgbClr val="9BBB59">
                    <a:lumMod val="75000"/>
                  </a:srgbClr>
                </a:solidFill>
              </a:rPr>
              <a:t>seguiría usando la  </a:t>
            </a:r>
            <a:r>
              <a:rPr lang="es-CO" sz="1400" b="1" dirty="0">
                <a:solidFill>
                  <a:srgbClr val="9BBB59">
                    <a:lumMod val="75000"/>
                  </a:srgbClr>
                </a:solidFill>
              </a:rPr>
              <a:t>Urna </a:t>
            </a:r>
            <a:r>
              <a:rPr lang="es-CO" sz="1400" b="1" dirty="0" smtClean="0">
                <a:solidFill>
                  <a:srgbClr val="9BBB59">
                    <a:lumMod val="75000"/>
                  </a:srgbClr>
                </a:solidFill>
              </a:rPr>
              <a:t>de Cristal</a:t>
            </a:r>
            <a:endParaRPr lang="es-CO" sz="1400" dirty="0">
              <a:solidFill>
                <a:srgbClr val="9BBB59">
                  <a:lumMod val="75000"/>
                </a:srgbClr>
              </a:solidFill>
            </a:endParaRPr>
          </a:p>
        </p:txBody>
      </p:sp>
      <p:sp>
        <p:nvSpPr>
          <p:cNvPr id="34" name="33 Rectángulo"/>
          <p:cNvSpPr/>
          <p:nvPr/>
        </p:nvSpPr>
        <p:spPr>
          <a:xfrm>
            <a:off x="2552156" y="3711024"/>
            <a:ext cx="20472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No </a:t>
            </a:r>
            <a:r>
              <a:rPr lang="es-CO" sz="1400" b="1" dirty="0" smtClean="0">
                <a:solidFill>
                  <a:srgbClr val="1F497D"/>
                </a:solidFill>
              </a:rPr>
              <a:t>seguiría usando la Urna de Cristal</a:t>
            </a:r>
            <a:endParaRPr lang="es-CO" sz="1400" dirty="0">
              <a:solidFill>
                <a:srgbClr val="1F497D"/>
              </a:solidFill>
            </a:endParaRPr>
          </a:p>
        </p:txBody>
      </p:sp>
      <p:cxnSp>
        <p:nvCxnSpPr>
          <p:cNvPr id="3" name="2 Conector angular"/>
          <p:cNvCxnSpPr>
            <a:stCxn id="31" idx="2"/>
            <a:endCxn id="37" idx="3"/>
          </p:cNvCxnSpPr>
          <p:nvPr/>
        </p:nvCxnSpPr>
        <p:spPr>
          <a:xfrm rot="5400000">
            <a:off x="7154787" y="1808107"/>
            <a:ext cx="219518" cy="1208627"/>
          </a:xfrm>
          <a:prstGeom prst="bentConnector2">
            <a:avLst/>
          </a:prstGeom>
          <a:ln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Conector angular"/>
          <p:cNvCxnSpPr>
            <a:stCxn id="34" idx="2"/>
            <a:endCxn id="26" idx="1"/>
          </p:cNvCxnSpPr>
          <p:nvPr/>
        </p:nvCxnSpPr>
        <p:spPr>
          <a:xfrm rot="5400000" flipH="1" flipV="1">
            <a:off x="4146466" y="3629070"/>
            <a:ext cx="34485" cy="1175864"/>
          </a:xfrm>
          <a:prstGeom prst="bentConnector4">
            <a:avLst>
              <a:gd name="adj1" fmla="val -662897"/>
              <a:gd name="adj2" fmla="val 9352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48 Retraso">
            <a:hlinkClick r:id="rId9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0" name="49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51" name="50 Retraso">
            <a:hlinkClick r:id="rId10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2" name="51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3" name="52 Retraso">
            <a:hlinkClick r:id="rId11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4" name="53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5" name="54 Rectángulo redondeado">
            <a:hlinkClick r:id="rId12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56" name="55 Rectángulo redondeado">
            <a:hlinkClick r:id="rId13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57" name="56 Rectángulo redondeado">
            <a:hlinkClick r:id="rId14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58" name="57 Rectángulo redondeado">
            <a:hlinkClick r:id="rId15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59" name="58 Rectángulo redondeado">
            <a:hlinkClick r:id="rId16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" name="Flecha izquierda 35">
            <a:hlinkClick r:id="rId10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8" name="Flecha izquierda 37">
            <a:hlinkClick r:id="rId17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3482020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25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0754932"/>
              </p:ext>
            </p:extLst>
          </p:nvPr>
        </p:nvGraphicFramePr>
        <p:xfrm>
          <a:off x="2339752" y="3314056"/>
          <a:ext cx="6696744" cy="14526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24336"/>
                <a:gridCol w="612068"/>
                <a:gridCol w="612068"/>
                <a:gridCol w="612068"/>
                <a:gridCol w="612068"/>
                <a:gridCol w="612068"/>
                <a:gridCol w="612068"/>
              </a:tblGrid>
              <a:tr h="159600">
                <a:tc rowSpan="2">
                  <a:txBody>
                    <a:bodyPr/>
                    <a:lstStyle/>
                    <a:p>
                      <a:r>
                        <a:rPr lang="es-CO" sz="1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No seguiría usando la Urna de Cristal</a:t>
                      </a:r>
                      <a:endParaRPr lang="es-CO" sz="1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Bajos 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Medios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Altos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59600">
                <a:tc vMerge="1">
                  <a:txBody>
                    <a:bodyPr/>
                    <a:lstStyle/>
                    <a:p>
                      <a:endParaRPr lang="es-CO" sz="12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4320" marB="432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No le llama la atención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24%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100,%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dirty="0" smtClean="0">
                          <a:solidFill>
                            <a:schemeClr val="tx2"/>
                          </a:solidFill>
                          <a:latin typeface="+mj-lt"/>
                        </a:rPr>
                        <a:t>-</a:t>
                      </a:r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No es muy eficiente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22%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62%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dirty="0" smtClean="0">
                          <a:solidFill>
                            <a:schemeClr val="tx2"/>
                          </a:solidFill>
                          <a:latin typeface="+mj-lt"/>
                        </a:rPr>
                        <a:t>-</a:t>
                      </a:r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Falta de tiempo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20%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31%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dirty="0" smtClean="0">
                          <a:solidFill>
                            <a:schemeClr val="tx2"/>
                          </a:solidFill>
                          <a:latin typeface="+mj-lt"/>
                        </a:rPr>
                        <a:t>-</a:t>
                      </a:r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Es mejor presencial</a:t>
                      </a:r>
                      <a:endParaRPr lang="es-CO" sz="1000" b="0" i="0" u="none" strike="noStrike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23%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dirty="0" smtClean="0">
                          <a:solidFill>
                            <a:schemeClr val="tx2"/>
                          </a:solidFill>
                          <a:latin typeface="+mj-lt"/>
                        </a:rPr>
                        <a:t>-</a:t>
                      </a:r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Su información no es clara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12%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7%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dirty="0" smtClean="0">
                          <a:solidFill>
                            <a:schemeClr val="tx2"/>
                          </a:solidFill>
                          <a:latin typeface="+mj-lt"/>
                        </a:rPr>
                        <a:t>-</a:t>
                      </a:r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responden a las inquietudes</a:t>
                      </a: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dirty="0" smtClean="0">
                          <a:solidFill>
                            <a:schemeClr val="tx2"/>
                          </a:solidFill>
                          <a:latin typeface="+mj-lt"/>
                        </a:rPr>
                        <a:t>-</a:t>
                      </a:r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Sabe/No Responde</a:t>
                      </a: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dirty="0" smtClean="0">
                          <a:solidFill>
                            <a:schemeClr val="tx2"/>
                          </a:solidFill>
                          <a:latin typeface="+mj-lt"/>
                        </a:rPr>
                        <a:t>-</a:t>
                      </a:r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129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3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7" name="36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74825426"/>
              </p:ext>
            </p:extLst>
          </p:nvPr>
        </p:nvGraphicFramePr>
        <p:xfrm>
          <a:off x="2339752" y="1393590"/>
          <a:ext cx="6696744" cy="14382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24336"/>
                <a:gridCol w="612068"/>
                <a:gridCol w="612068"/>
                <a:gridCol w="612068"/>
                <a:gridCol w="612068"/>
                <a:gridCol w="612068"/>
                <a:gridCol w="612068"/>
              </a:tblGrid>
              <a:tr h="152400">
                <a:tc rowSpan="2">
                  <a:txBody>
                    <a:bodyPr/>
                    <a:lstStyle/>
                    <a:p>
                      <a:r>
                        <a:rPr lang="es-CO" sz="1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Si seguiría usando la Urna de Cristal</a:t>
                      </a:r>
                      <a:endParaRPr lang="es-CO" sz="1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Bajos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Medios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Altos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152400">
                <a:tc vMerge="1">
                  <a:txBody>
                    <a:bodyPr/>
                    <a:lstStyle/>
                    <a:p>
                      <a:endParaRPr lang="es-CO" sz="12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Por estar informado(a)/Por conocimiento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33%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Me gusta participar/Opinar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21%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39%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Me dejan participar/opinar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 Estoy satisfecho(a) con la página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Por trabajo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Aclaran y agilizan las inquietudes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La comunicación es fácil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30 Rectángulo"/>
          <p:cNvSpPr/>
          <p:nvPr/>
        </p:nvSpPr>
        <p:spPr>
          <a:xfrm>
            <a:off x="-12762" y="5066001"/>
            <a:ext cx="760909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24.</a:t>
            </a:r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¿Por qué razón da esta opinión?</a:t>
            </a:r>
          </a:p>
        </p:txBody>
      </p:sp>
      <p:sp>
        <p:nvSpPr>
          <p:cNvPr id="32" name="31 Rectángulo"/>
          <p:cNvSpPr/>
          <p:nvPr/>
        </p:nvSpPr>
        <p:spPr>
          <a:xfrm>
            <a:off x="3227596" y="1057302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Razones de </a:t>
            </a:r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seguir usando la </a:t>
            </a:r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Urna </a:t>
            </a:r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de Cristal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33" name="32 Retraso">
            <a:hlinkClick r:id="rId9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4" name="33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6" name="35 Retraso">
            <a:hlinkClick r:id="rId10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9" name="38 Retraso">
            <a:hlinkClick r:id="rId11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1" name="40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2" name="41 Rectángulo redondeado">
            <a:hlinkClick r:id="rId12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43" name="42 Rectángulo redondeado">
            <a:hlinkClick r:id="rId13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44" name="43 Rectángulo redondeado">
            <a:hlinkClick r:id="rId14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45" name="44 Rectángulo redondeado">
            <a:hlinkClick r:id="rId15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46" name="45 Rectángulo redondeado">
            <a:hlinkClick r:id="rId16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Flecha izquierda 26">
            <a:hlinkClick r:id="rId11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8" name="Flecha izquierda 27">
            <a:hlinkClick r:id="rId9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40568854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/>
              <a:pPr/>
              <a:t>13</a:t>
            </a:fld>
            <a:endParaRPr lang="es-CO" dirty="0"/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03847" y="1057300"/>
            <a:ext cx="18002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Frecuencia de uso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0" name="39 Rectángulo"/>
          <p:cNvSpPr/>
          <p:nvPr/>
        </p:nvSpPr>
        <p:spPr>
          <a:xfrm>
            <a:off x="-129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>
                    <a:lumMod val="50000"/>
                  </a:schemeClr>
                </a:solidFill>
              </a:rPr>
              <a:t>P2.</a:t>
            </a:r>
            <a:r>
              <a:rPr lang="es-CO" sz="1000" dirty="0" smtClean="0">
                <a:solidFill>
                  <a:schemeClr val="bg1">
                    <a:lumMod val="50000"/>
                  </a:schemeClr>
                </a:solidFill>
              </a:rPr>
              <a:t> Sin importar si cuenta o no con este servicio en el hogar ¿Con qué frecuencia hace uso de este medio de comunicación?</a:t>
            </a:r>
            <a:endParaRPr lang="es-CO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3" name="2 Gráfico"/>
          <p:cNvGraphicFramePr/>
          <p:nvPr>
            <p:extLst>
              <p:ext uri="{D42A27DB-BD31-4B8C-83A1-F6EECF244321}">
                <p14:modId xmlns="" xmlns:p14="http://schemas.microsoft.com/office/powerpoint/2010/main" val="3260376915"/>
              </p:ext>
            </p:extLst>
          </p:nvPr>
        </p:nvGraphicFramePr>
        <p:xfrm>
          <a:off x="2890729" y="1680769"/>
          <a:ext cx="6060111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3" name="12 Conector recto"/>
          <p:cNvCxnSpPr/>
          <p:nvPr/>
        </p:nvCxnSpPr>
        <p:spPr>
          <a:xfrm>
            <a:off x="3290619" y="2524756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9 Conector recto"/>
          <p:cNvCxnSpPr/>
          <p:nvPr/>
        </p:nvCxnSpPr>
        <p:spPr>
          <a:xfrm>
            <a:off x="3290619" y="3388852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50 Conector recto"/>
          <p:cNvCxnSpPr/>
          <p:nvPr/>
        </p:nvCxnSpPr>
        <p:spPr>
          <a:xfrm>
            <a:off x="3290619" y="4239300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61 CuadroTexto"/>
          <p:cNvSpPr txBox="1"/>
          <p:nvPr/>
        </p:nvSpPr>
        <p:spPr>
          <a:xfrm>
            <a:off x="2246815" y="2178253"/>
            <a:ext cx="8850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Teléfono Celular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3" name="62 CuadroTexto"/>
          <p:cNvSpPr txBox="1"/>
          <p:nvPr/>
        </p:nvSpPr>
        <p:spPr>
          <a:xfrm>
            <a:off x="2106955" y="3100820"/>
            <a:ext cx="89479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Teléfono Fijo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4" name="63 CuadroTexto"/>
          <p:cNvSpPr txBox="1"/>
          <p:nvPr/>
        </p:nvSpPr>
        <p:spPr>
          <a:xfrm>
            <a:off x="2210592" y="3625194"/>
            <a:ext cx="76174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Televisión </a:t>
            </a:r>
          </a:p>
          <a:p>
            <a:pPr algn="ctr"/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Nacional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5" name="64 CuadroTexto"/>
          <p:cNvSpPr txBox="1"/>
          <p:nvPr/>
        </p:nvSpPr>
        <p:spPr>
          <a:xfrm>
            <a:off x="2214474" y="4486388"/>
            <a:ext cx="76174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Televisión </a:t>
            </a:r>
          </a:p>
          <a:p>
            <a:pPr algn="ctr"/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por cable</a:t>
            </a:r>
          </a:p>
        </p:txBody>
      </p:sp>
      <p:pic>
        <p:nvPicPr>
          <p:cNvPr id="66" name="Picture 12" descr="https://encrypted-tbn1.gstatic.com/images?q=tbn:ANd9GcRZsnYx3Zw17RPlGICI4QrS2G57n4YAvWwjrBFiX0kD5maORNQgEQ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78929">
            <a:off x="2578589" y="1661251"/>
            <a:ext cx="273714" cy="5474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14" descr="http://www.liderpapel.com/resources/img/products/38797g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815" y="2609973"/>
            <a:ext cx="729406" cy="5543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2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9629"/>
          <a:stretch/>
        </p:blipFill>
        <p:spPr bwMode="auto">
          <a:xfrm>
            <a:off x="4499992" y="1129308"/>
            <a:ext cx="4104072" cy="526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" name="46 Retraso">
            <a:hlinkClick r:id="rId10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8" name="47 Rectángulo">
            <a:hlinkClick r:id="rId10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9" name="48 Retraso">
            <a:hlinkClick r:id="rId11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4" name="53 Rectángulo">
            <a:hlinkClick r:id="rId11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5" name="54 Retraso">
            <a:hlinkClick r:id="rId12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6" name="55 Rectángulo">
            <a:hlinkClick r:id="rId12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35" name="34 Rectángulo redondeado">
            <a:hlinkClick r:id="rId13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" name="35 Rectángulo redondeado">
            <a:hlinkClick r:id="rId14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7" name="36 Rectángulo redondeado">
            <a:hlinkClick r:id="rId15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8" name="37 Rectángulo redondeado">
            <a:hlinkClick r:id="rId16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" name="38 Rectángulo redondeado">
            <a:hlinkClick r:id="rId17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4" name="43 Flecha izquierda">
            <a:hlinkClick r:id="rId18" action="ppaction://hlinksldjump"/>
          </p:cNvPr>
          <p:cNvSpPr/>
          <p:nvPr/>
        </p:nvSpPr>
        <p:spPr>
          <a:xfrm>
            <a:off x="785786" y="3786194"/>
            <a:ext cx="214314" cy="214314"/>
          </a:xfrm>
          <a:prstGeom prst="lef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1" name="6 Cheurón">
            <a:hlinkClick r:id="rId19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45" name="7 Cheurón">
            <a:hlinkClick r:id="rId20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52" name="9 Cheurón">
            <a:hlinkClick r:id="rId21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57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67 Cheurón">
            <a:hlinkClick r:id="rId23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43" name="Flecha izquierda 30">
            <a:hlinkClick r:id="rId18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9" name="Flecha izquierda 31">
            <a:hlinkClick r:id="rId24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41574839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130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3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30 Rectángulo"/>
          <p:cNvSpPr/>
          <p:nvPr/>
        </p:nvSpPr>
        <p:spPr>
          <a:xfrm>
            <a:off x="-12762" y="5066001"/>
            <a:ext cx="760909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24</a:t>
            </a:r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¿Por qué razón da esta opinión?</a:t>
            </a:r>
          </a:p>
        </p:txBody>
      </p:sp>
      <p:sp>
        <p:nvSpPr>
          <p:cNvPr id="32" name="31 Rectángulo"/>
          <p:cNvSpPr/>
          <p:nvPr/>
        </p:nvSpPr>
        <p:spPr>
          <a:xfrm>
            <a:off x="3227596" y="1057302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Razones de </a:t>
            </a:r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seguir usando la </a:t>
            </a:r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Urna </a:t>
            </a:r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de Cristal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33" name="32 Retraso">
            <a:hlinkClick r:id="rId9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4" name="33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6" name="35 Retraso">
            <a:hlinkClick r:id="rId10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9" name="38 Retraso">
            <a:hlinkClick r:id="rId11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1" name="40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2" name="41 Rectángulo redondeado">
            <a:hlinkClick r:id="rId12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43" name="42 Rectángulo redondeado">
            <a:hlinkClick r:id="rId13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44" name="43 Rectángulo redondeado">
            <a:hlinkClick r:id="rId14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45" name="44 Rectángulo redondeado">
            <a:hlinkClick r:id="rId15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46" name="45 Rectángulo redondeado">
            <a:hlinkClick r:id="rId16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7" name="26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928947"/>
              </p:ext>
            </p:extLst>
          </p:nvPr>
        </p:nvGraphicFramePr>
        <p:xfrm>
          <a:off x="2339752" y="3314056"/>
          <a:ext cx="6696744" cy="14526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24336"/>
                <a:gridCol w="612068"/>
                <a:gridCol w="612068"/>
                <a:gridCol w="612068"/>
                <a:gridCol w="612068"/>
                <a:gridCol w="612068"/>
                <a:gridCol w="612068"/>
              </a:tblGrid>
              <a:tr h="159600">
                <a:tc rowSpan="2">
                  <a:txBody>
                    <a:bodyPr/>
                    <a:lstStyle/>
                    <a:p>
                      <a:r>
                        <a:rPr lang="es-CO" sz="1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No seguiría usando la Urna de Cristal</a:t>
                      </a:r>
                      <a:endParaRPr lang="es-CO" sz="1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Pequeños 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Medianos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Grandes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59600">
                <a:tc vMerge="1">
                  <a:txBody>
                    <a:bodyPr/>
                    <a:lstStyle/>
                    <a:p>
                      <a:endParaRPr lang="es-CO" sz="12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4320" marB="432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No le llama la atención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56%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No es muy eficiente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68%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Falta de tiempo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69%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Es mejor presencial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Su información no es clara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32%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31%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responden a las inquietudes</a:t>
                      </a: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Sabe/No Responde</a:t>
                      </a: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8" name="27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21305573"/>
              </p:ext>
            </p:extLst>
          </p:nvPr>
        </p:nvGraphicFramePr>
        <p:xfrm>
          <a:off x="2339752" y="1345332"/>
          <a:ext cx="6696744" cy="14382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24336"/>
                <a:gridCol w="612068"/>
                <a:gridCol w="612068"/>
                <a:gridCol w="612068"/>
                <a:gridCol w="612068"/>
                <a:gridCol w="612068"/>
                <a:gridCol w="612068"/>
              </a:tblGrid>
              <a:tr h="152400">
                <a:tc rowSpan="2">
                  <a:txBody>
                    <a:bodyPr/>
                    <a:lstStyle/>
                    <a:p>
                      <a:r>
                        <a:rPr lang="es-CO" sz="1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Si seguiría usando la Urna de Cristal</a:t>
                      </a:r>
                      <a:endParaRPr lang="es-CO" sz="1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Pequeños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Medianos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Grandes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152400">
                <a:tc vMerge="1">
                  <a:txBody>
                    <a:bodyPr/>
                    <a:lstStyle/>
                    <a:p>
                      <a:endParaRPr lang="es-CO" sz="12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Por estar informado(a)/Por conocimiento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58%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52%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Me gusta participar/Opinar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27%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Me dejan participar/opinar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 Estoy satisfecho(a) con la página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Por trabajo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Aclaran y agilizan las inquietudes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La comunicación es fácil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" name="Flecha izquierda 25">
            <a:hlinkClick r:id="rId17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9" name="Flecha izquierda 28">
            <a:hlinkClick r:id="rId10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1930566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40 Gráfico"/>
          <p:cNvGraphicFramePr/>
          <p:nvPr>
            <p:extLst>
              <p:ext uri="{D42A27DB-BD31-4B8C-83A1-F6EECF244321}">
                <p14:modId xmlns="" xmlns:p14="http://schemas.microsoft.com/office/powerpoint/2010/main" val="4201128011"/>
              </p:ext>
            </p:extLst>
          </p:nvPr>
        </p:nvGraphicFramePr>
        <p:xfrm>
          <a:off x="5512558" y="3338969"/>
          <a:ext cx="3107193" cy="1921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131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4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5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6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2"/>
            <a:ext cx="61206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Recomendación a un amigo / conocido de participar en la Urna de Cristal</a:t>
            </a:r>
          </a:p>
          <a:p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88126"/>
            <a:ext cx="768110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25. 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¿Recomendaría usted participar en la Urna de Cristal a una persona amiga o conocida? </a:t>
            </a:r>
          </a:p>
        </p:txBody>
      </p:sp>
      <p:sp>
        <p:nvSpPr>
          <p:cNvPr id="90" name="89 CuadroTexto"/>
          <p:cNvSpPr txBox="1"/>
          <p:nvPr/>
        </p:nvSpPr>
        <p:spPr>
          <a:xfrm>
            <a:off x="3512210" y="1908520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prstClr val="white">
                    <a:lumMod val="50000"/>
                  </a:prstClr>
                </a:solidFill>
              </a:rPr>
              <a:t>2013</a:t>
            </a:r>
          </a:p>
        </p:txBody>
      </p:sp>
      <p:sp>
        <p:nvSpPr>
          <p:cNvPr id="92" name="91 CuadroTexto"/>
          <p:cNvSpPr txBox="1"/>
          <p:nvPr/>
        </p:nvSpPr>
        <p:spPr>
          <a:xfrm>
            <a:off x="3000611" y="2297430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93" name="92 CuadroTexto"/>
          <p:cNvSpPr txBox="1"/>
          <p:nvPr/>
        </p:nvSpPr>
        <p:spPr>
          <a:xfrm>
            <a:off x="3488386" y="2301277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2.153.045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graphicFrame>
        <p:nvGraphicFramePr>
          <p:cNvPr id="2" name="1 Gráfico"/>
          <p:cNvGraphicFramePr/>
          <p:nvPr>
            <p:extLst>
              <p:ext uri="{D42A27DB-BD31-4B8C-83A1-F6EECF244321}">
                <p14:modId xmlns="" xmlns:p14="http://schemas.microsoft.com/office/powerpoint/2010/main" val="356815201"/>
              </p:ext>
            </p:extLst>
          </p:nvPr>
        </p:nvGraphicFramePr>
        <p:xfrm>
          <a:off x="5490461" y="1345332"/>
          <a:ext cx="3107193" cy="1921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4" name="43 CuadroTexto"/>
          <p:cNvSpPr txBox="1"/>
          <p:nvPr/>
        </p:nvSpPr>
        <p:spPr>
          <a:xfrm>
            <a:off x="3512209" y="4081638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prstClr val="white">
                    <a:lumMod val="50000"/>
                  </a:prstClr>
                </a:solidFill>
              </a:rPr>
              <a:t>2014</a:t>
            </a:r>
          </a:p>
        </p:txBody>
      </p:sp>
      <p:sp>
        <p:nvSpPr>
          <p:cNvPr id="45" name="44 CuadroTexto"/>
          <p:cNvSpPr txBox="1"/>
          <p:nvPr/>
        </p:nvSpPr>
        <p:spPr>
          <a:xfrm>
            <a:off x="2999699" y="4369668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46" name="45 CuadroTexto"/>
          <p:cNvSpPr txBox="1"/>
          <p:nvPr/>
        </p:nvSpPr>
        <p:spPr>
          <a:xfrm>
            <a:off x="3419876" y="4373515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1.739.105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8" name="37 Conector recto"/>
          <p:cNvCxnSpPr/>
          <p:nvPr/>
        </p:nvCxnSpPr>
        <p:spPr>
          <a:xfrm>
            <a:off x="3008932" y="3217540"/>
            <a:ext cx="5588722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54 Rectángulo"/>
          <p:cNvSpPr/>
          <p:nvPr/>
        </p:nvSpPr>
        <p:spPr>
          <a:xfrm>
            <a:off x="3346735" y="1584301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56" name="55 Rectángulo"/>
          <p:cNvSpPr/>
          <p:nvPr/>
        </p:nvSpPr>
        <p:spPr>
          <a:xfrm>
            <a:off x="3851920" y="1584301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7" name="56 CuadroTexto"/>
          <p:cNvSpPr txBox="1"/>
          <p:nvPr/>
        </p:nvSpPr>
        <p:spPr>
          <a:xfrm>
            <a:off x="3449807" y="1523464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Si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3973841" y="1523464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No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7346" name="Picture 2" descr="http://static.cnnexpansion.com/photos/2008/05/01/el-34-de-los-aspirantes-utiliza-la-2018recomendacion-de-un-amigo2019-como-metodo-para-obtener-empleo-segun-kelly-services-dreamstime.2008-05-22.6873762938_media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744011"/>
            <a:ext cx="1475784" cy="11068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http://static.cnnexpansion.com/photos/2008/05/01/el-34-de-los-aspirantes-utiliza-la-2018recomendacion-de-un-amigo2019-como-metodo-para-obtener-empleo-segun-kelly-services-dreamstime.2008-05-22.6873762938_media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721596"/>
            <a:ext cx="1475784" cy="11068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46 Retraso">
            <a:hlinkClick r:id="rId12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8" name="47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9" name="48 Retraso">
            <a:hlinkClick r:id="rId13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0" name="49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4" name="53 Retraso">
            <a:hlinkClick r:id="rId14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9" name="58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60" name="59 Rectángulo redondeado">
            <a:hlinkClick r:id="rId15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61" name="60 Rectángulo redondeado">
            <a:hlinkClick r:id="rId16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62" name="61 Rectángulo redondeado">
            <a:hlinkClick r:id="rId17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63" name="62 Rectángulo redondeado">
            <a:hlinkClick r:id="rId18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64" name="63 Rectángulo redondeado">
            <a:hlinkClick r:id="rId19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" name="Flecha izquierda 38">
            <a:hlinkClick r:id="rId13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0" name="Flecha izquierda 39">
            <a:hlinkClick r:id="rId20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41397449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/>
          <p:nvPr>
            <p:extLst>
              <p:ext uri="{D42A27DB-BD31-4B8C-83A1-F6EECF244321}">
                <p14:modId xmlns="" xmlns:p14="http://schemas.microsoft.com/office/powerpoint/2010/main" val="2307053545"/>
              </p:ext>
            </p:extLst>
          </p:nvPr>
        </p:nvGraphicFramePr>
        <p:xfrm>
          <a:off x="2771800" y="1350090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7" name="56 Gráfico"/>
          <p:cNvGraphicFramePr/>
          <p:nvPr>
            <p:extLst>
              <p:ext uri="{D42A27DB-BD31-4B8C-83A1-F6EECF244321}">
                <p14:modId xmlns="" xmlns:p14="http://schemas.microsoft.com/office/powerpoint/2010/main" val="3552726994"/>
              </p:ext>
            </p:extLst>
          </p:nvPr>
        </p:nvGraphicFramePr>
        <p:xfrm>
          <a:off x="4932042" y="1345332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2" name="61 Gráfico"/>
          <p:cNvGraphicFramePr/>
          <p:nvPr>
            <p:extLst>
              <p:ext uri="{D42A27DB-BD31-4B8C-83A1-F6EECF244321}">
                <p14:modId xmlns="" xmlns:p14="http://schemas.microsoft.com/office/powerpoint/2010/main" val="1256371441"/>
              </p:ext>
            </p:extLst>
          </p:nvPr>
        </p:nvGraphicFramePr>
        <p:xfrm>
          <a:off x="7028274" y="1345332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132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6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7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8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2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Recomendación a un amigo / conocido de participar en la Urna de Cristal</a:t>
            </a:r>
          </a:p>
        </p:txBody>
      </p:sp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44" name="43 CuadroTexto"/>
          <p:cNvSpPr txBox="1"/>
          <p:nvPr/>
        </p:nvSpPr>
        <p:spPr>
          <a:xfrm>
            <a:off x="2915819" y="1345334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2013</a:t>
            </a: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38 CuadroTexto"/>
          <p:cNvSpPr txBox="1"/>
          <p:nvPr/>
        </p:nvSpPr>
        <p:spPr>
          <a:xfrm>
            <a:off x="3563892" y="1357209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58" name="57 CuadroTexto"/>
          <p:cNvSpPr txBox="1"/>
          <p:nvPr/>
        </p:nvSpPr>
        <p:spPr>
          <a:xfrm>
            <a:off x="5652566" y="1352449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7812364" y="1352449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Altos</a:t>
            </a:r>
          </a:p>
        </p:txBody>
      </p:sp>
      <p:sp>
        <p:nvSpPr>
          <p:cNvPr id="89" name="88 CuadroTexto"/>
          <p:cNvSpPr txBox="1"/>
          <p:nvPr/>
        </p:nvSpPr>
        <p:spPr>
          <a:xfrm>
            <a:off x="2915701" y="325638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2014</a:t>
            </a:r>
          </a:p>
        </p:txBody>
      </p:sp>
      <p:sp>
        <p:nvSpPr>
          <p:cNvPr id="94" name="93 CuadroTexto"/>
          <p:cNvSpPr txBox="1"/>
          <p:nvPr/>
        </p:nvSpPr>
        <p:spPr>
          <a:xfrm>
            <a:off x="3563773" y="3268258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99" name="98 CuadroTexto"/>
          <p:cNvSpPr txBox="1"/>
          <p:nvPr/>
        </p:nvSpPr>
        <p:spPr>
          <a:xfrm>
            <a:off x="5652447" y="3263499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104" name="103 CuadroTexto"/>
          <p:cNvSpPr txBox="1"/>
          <p:nvPr/>
        </p:nvSpPr>
        <p:spPr>
          <a:xfrm>
            <a:off x="7812241" y="3263499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Altos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2115023" y="1533193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70" name="69 Rectángulo"/>
          <p:cNvSpPr/>
          <p:nvPr/>
        </p:nvSpPr>
        <p:spPr>
          <a:xfrm>
            <a:off x="2105097" y="1800325"/>
            <a:ext cx="158418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1" name="70 CuadroTexto"/>
          <p:cNvSpPr txBox="1"/>
          <p:nvPr/>
        </p:nvSpPr>
        <p:spPr>
          <a:xfrm>
            <a:off x="2218095" y="1472356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Si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2" name="71 CuadroTexto"/>
          <p:cNvSpPr txBox="1"/>
          <p:nvPr/>
        </p:nvSpPr>
        <p:spPr>
          <a:xfrm>
            <a:off x="2211359" y="1750918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No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7" name="76 Rectángulo"/>
          <p:cNvSpPr/>
          <p:nvPr/>
        </p:nvSpPr>
        <p:spPr>
          <a:xfrm>
            <a:off x="-12762" y="5088126"/>
            <a:ext cx="768110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25. 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¿Recomendaría usted participar en la Urna de Cristal a una persona amiga o conocida? </a:t>
            </a:r>
          </a:p>
        </p:txBody>
      </p:sp>
      <p:graphicFrame>
        <p:nvGraphicFramePr>
          <p:cNvPr id="78" name="77 Gráfico"/>
          <p:cNvGraphicFramePr/>
          <p:nvPr>
            <p:extLst>
              <p:ext uri="{D42A27DB-BD31-4B8C-83A1-F6EECF244321}">
                <p14:modId xmlns="" xmlns:p14="http://schemas.microsoft.com/office/powerpoint/2010/main" val="2791869393"/>
              </p:ext>
            </p:extLst>
          </p:nvPr>
        </p:nvGraphicFramePr>
        <p:xfrm>
          <a:off x="2825020" y="3261664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79" name="78 Gráfico"/>
          <p:cNvGraphicFramePr/>
          <p:nvPr>
            <p:extLst>
              <p:ext uri="{D42A27DB-BD31-4B8C-83A1-F6EECF244321}">
                <p14:modId xmlns="" xmlns:p14="http://schemas.microsoft.com/office/powerpoint/2010/main" val="2727456863"/>
              </p:ext>
            </p:extLst>
          </p:nvPr>
        </p:nvGraphicFramePr>
        <p:xfrm>
          <a:off x="4950562" y="3298100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90" name="89 Gráfico"/>
          <p:cNvGraphicFramePr/>
          <p:nvPr>
            <p:extLst>
              <p:ext uri="{D42A27DB-BD31-4B8C-83A1-F6EECF244321}">
                <p14:modId xmlns="" xmlns:p14="http://schemas.microsoft.com/office/powerpoint/2010/main" val="1557069655"/>
              </p:ext>
            </p:extLst>
          </p:nvPr>
        </p:nvGraphicFramePr>
        <p:xfrm>
          <a:off x="6978108" y="3268258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59" name="58 Retraso">
            <a:hlinkClick r:id="rId15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64" name="63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65" name="64 Retraso">
            <a:hlinkClick r:id="rId16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66" name="65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69" name="68 Retraso">
            <a:hlinkClick r:id="rId17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73" name="72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74" name="73 Rectángulo redondeado">
            <a:hlinkClick r:id="rId18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75" name="74 Rectángulo redondeado">
            <a:hlinkClick r:id="rId19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76" name="75 Rectángulo redondeado">
            <a:hlinkClick r:id="rId20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82" name="81 Rectángulo redondeado">
            <a:hlinkClick r:id="rId21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91" name="90 Rectángulo redondeado">
            <a:hlinkClick r:id="rId22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83" name="Flecha izquierda 82">
            <a:hlinkClick r:id="rId17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4" name="Flecha izquierda 83">
            <a:hlinkClick r:id="rId15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885453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133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2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Recomendación a un amigo / conocido de participar en la Urna de Cristal</a:t>
            </a:r>
          </a:p>
        </p:txBody>
      </p:sp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44" name="43 CuadroTexto"/>
          <p:cNvSpPr txBox="1"/>
          <p:nvPr/>
        </p:nvSpPr>
        <p:spPr>
          <a:xfrm>
            <a:off x="2915819" y="1345334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2013</a:t>
            </a: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38 CuadroTexto"/>
          <p:cNvSpPr txBox="1"/>
          <p:nvPr/>
        </p:nvSpPr>
        <p:spPr>
          <a:xfrm>
            <a:off x="3563892" y="1357209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Pequeños</a:t>
            </a:r>
          </a:p>
        </p:txBody>
      </p:sp>
      <p:sp>
        <p:nvSpPr>
          <p:cNvPr id="58" name="57 CuadroTexto"/>
          <p:cNvSpPr txBox="1"/>
          <p:nvPr/>
        </p:nvSpPr>
        <p:spPr>
          <a:xfrm>
            <a:off x="5580114" y="1352449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Medianos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7812360" y="1352449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Grandes</a:t>
            </a:r>
          </a:p>
        </p:txBody>
      </p:sp>
      <p:sp>
        <p:nvSpPr>
          <p:cNvPr id="89" name="88 CuadroTexto"/>
          <p:cNvSpPr txBox="1"/>
          <p:nvPr/>
        </p:nvSpPr>
        <p:spPr>
          <a:xfrm>
            <a:off x="2915701" y="325638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2014</a:t>
            </a:r>
          </a:p>
        </p:txBody>
      </p:sp>
      <p:sp>
        <p:nvSpPr>
          <p:cNvPr id="94" name="93 CuadroTexto"/>
          <p:cNvSpPr txBox="1"/>
          <p:nvPr/>
        </p:nvSpPr>
        <p:spPr>
          <a:xfrm>
            <a:off x="3563773" y="3268258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Pequeños</a:t>
            </a:r>
          </a:p>
        </p:txBody>
      </p:sp>
      <p:sp>
        <p:nvSpPr>
          <p:cNvPr id="99" name="98 CuadroTexto"/>
          <p:cNvSpPr txBox="1"/>
          <p:nvPr/>
        </p:nvSpPr>
        <p:spPr>
          <a:xfrm>
            <a:off x="5579991" y="3263499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Medianos</a:t>
            </a:r>
          </a:p>
        </p:txBody>
      </p:sp>
      <p:sp>
        <p:nvSpPr>
          <p:cNvPr id="104" name="103 CuadroTexto"/>
          <p:cNvSpPr txBox="1"/>
          <p:nvPr/>
        </p:nvSpPr>
        <p:spPr>
          <a:xfrm>
            <a:off x="7812241" y="3263499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Grandes</a:t>
            </a:r>
          </a:p>
        </p:txBody>
      </p:sp>
      <p:graphicFrame>
        <p:nvGraphicFramePr>
          <p:cNvPr id="59" name="1 Gráfico"/>
          <p:cNvGraphicFramePr/>
          <p:nvPr>
            <p:extLst>
              <p:ext uri="{D42A27DB-BD31-4B8C-83A1-F6EECF244321}">
                <p14:modId xmlns="" xmlns:p14="http://schemas.microsoft.com/office/powerpoint/2010/main" val="1217479841"/>
              </p:ext>
            </p:extLst>
          </p:nvPr>
        </p:nvGraphicFramePr>
        <p:xfrm>
          <a:off x="2904386" y="1353892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64" name="56 Gráfico"/>
          <p:cNvGraphicFramePr/>
          <p:nvPr>
            <p:extLst>
              <p:ext uri="{D42A27DB-BD31-4B8C-83A1-F6EECF244321}">
                <p14:modId xmlns="" xmlns:p14="http://schemas.microsoft.com/office/powerpoint/2010/main" val="4140781115"/>
              </p:ext>
            </p:extLst>
          </p:nvPr>
        </p:nvGraphicFramePr>
        <p:xfrm>
          <a:off x="4932040" y="1349134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65" name="61 Gráfico"/>
          <p:cNvGraphicFramePr/>
          <p:nvPr>
            <p:extLst>
              <p:ext uri="{D42A27DB-BD31-4B8C-83A1-F6EECF244321}">
                <p14:modId xmlns="" xmlns:p14="http://schemas.microsoft.com/office/powerpoint/2010/main" val="1838828736"/>
              </p:ext>
            </p:extLst>
          </p:nvPr>
        </p:nvGraphicFramePr>
        <p:xfrm>
          <a:off x="7164288" y="1349134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67" name="97 Gráfico"/>
          <p:cNvGraphicFramePr/>
          <p:nvPr>
            <p:extLst>
              <p:ext uri="{D42A27DB-BD31-4B8C-83A1-F6EECF244321}">
                <p14:modId xmlns="" xmlns:p14="http://schemas.microsoft.com/office/powerpoint/2010/main" val="1526796598"/>
              </p:ext>
            </p:extLst>
          </p:nvPr>
        </p:nvGraphicFramePr>
        <p:xfrm>
          <a:off x="5004048" y="3268258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70" name="102 Gráfico"/>
          <p:cNvGraphicFramePr/>
          <p:nvPr>
            <p:extLst>
              <p:ext uri="{D42A27DB-BD31-4B8C-83A1-F6EECF244321}">
                <p14:modId xmlns="" xmlns:p14="http://schemas.microsoft.com/office/powerpoint/2010/main" val="84887775"/>
              </p:ext>
            </p:extLst>
          </p:nvPr>
        </p:nvGraphicFramePr>
        <p:xfrm>
          <a:off x="7215974" y="3263611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77" name="76 Rectángulo"/>
          <p:cNvSpPr/>
          <p:nvPr/>
        </p:nvSpPr>
        <p:spPr>
          <a:xfrm>
            <a:off x="2115023" y="1533193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78" name="77 Rectángulo"/>
          <p:cNvSpPr/>
          <p:nvPr/>
        </p:nvSpPr>
        <p:spPr>
          <a:xfrm>
            <a:off x="2105097" y="1800325"/>
            <a:ext cx="158418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9" name="78 CuadroTexto"/>
          <p:cNvSpPr txBox="1"/>
          <p:nvPr/>
        </p:nvSpPr>
        <p:spPr>
          <a:xfrm>
            <a:off x="2218095" y="1472356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Si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0" name="89 CuadroTexto"/>
          <p:cNvSpPr txBox="1"/>
          <p:nvPr/>
        </p:nvSpPr>
        <p:spPr>
          <a:xfrm>
            <a:off x="2211359" y="1750918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No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" name="56 Rectángulo"/>
          <p:cNvSpPr/>
          <p:nvPr/>
        </p:nvSpPr>
        <p:spPr>
          <a:xfrm>
            <a:off x="-12762" y="5088126"/>
            <a:ext cx="768110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25. 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¿Recomendaría usted participar en la Urna de Cristal a una persona amiga o conocida? </a:t>
            </a:r>
          </a:p>
        </p:txBody>
      </p:sp>
      <p:sp>
        <p:nvSpPr>
          <p:cNvPr id="62" name="61 Retraso">
            <a:hlinkClick r:id="rId14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66" name="65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69" name="68 Retraso">
            <a:hlinkClick r:id="rId15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71" name="70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72" name="71 Retraso">
            <a:hlinkClick r:id="rId16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73" name="72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74" name="73 Rectángulo redondeado">
            <a:hlinkClick r:id="rId17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75" name="74 Rectángulo redondeado">
            <a:hlinkClick r:id="rId18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80" name="79 Rectángulo redondeado">
            <a:hlinkClick r:id="rId19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81" name="80 Rectángulo redondeado">
            <a:hlinkClick r:id="rId20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96" name="95 Rectángulo redondeado">
            <a:hlinkClick r:id="rId21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83" name="97 Gráfico"/>
          <p:cNvGraphicFramePr/>
          <p:nvPr>
            <p:extLst>
              <p:ext uri="{D42A27DB-BD31-4B8C-83A1-F6EECF244321}">
                <p14:modId xmlns="" xmlns:p14="http://schemas.microsoft.com/office/powerpoint/2010/main" val="257774495"/>
              </p:ext>
            </p:extLst>
          </p:nvPr>
        </p:nvGraphicFramePr>
        <p:xfrm>
          <a:off x="2879395" y="3293912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2"/>
          </a:graphicData>
        </a:graphic>
      </p:graphicFrame>
      <p:sp>
        <p:nvSpPr>
          <p:cNvPr id="76" name="Flecha izquierda 75">
            <a:hlinkClick r:id="rId23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4" name="Flecha izquierda 83">
            <a:hlinkClick r:id="rId15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0682552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134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/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3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7" name="36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04071867"/>
              </p:ext>
            </p:extLst>
          </p:nvPr>
        </p:nvGraphicFramePr>
        <p:xfrm>
          <a:off x="2339753" y="1645051"/>
          <a:ext cx="4320480" cy="18093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6344"/>
                <a:gridCol w="612068"/>
                <a:gridCol w="612068"/>
              </a:tblGrid>
              <a:tr h="190080">
                <a:tc>
                  <a:txBody>
                    <a:bodyPr/>
                    <a:lstStyle/>
                    <a:p>
                      <a:r>
                        <a:rPr lang="es-CO" sz="1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 </a:t>
                      </a:r>
                      <a:endParaRPr lang="es-CO" sz="1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Para que opine/participe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Por estar actualizado(a)/Informado(a)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44%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Influya en las decisiones públicas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Porque es fácil interactuar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Para que aclaren sus inquietudes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Facilidad en la comunicación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Es una página útil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Para que se conozcan las acciones de gobierno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Otros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Base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1.680.114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1.573.258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2" name="31 Rectángulo"/>
          <p:cNvSpPr/>
          <p:nvPr/>
        </p:nvSpPr>
        <p:spPr>
          <a:xfrm>
            <a:off x="-12762" y="5066001"/>
            <a:ext cx="760909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26.</a:t>
            </a:r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¿Por qué razón da esta opinión?</a:t>
            </a:r>
          </a:p>
        </p:txBody>
      </p:sp>
      <p:sp>
        <p:nvSpPr>
          <p:cNvPr id="33" name="32 Rectángulo"/>
          <p:cNvSpPr/>
          <p:nvPr/>
        </p:nvSpPr>
        <p:spPr>
          <a:xfrm>
            <a:off x="3227596" y="1057302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Razones de recomendación de la Urna Ciudadana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6" name="25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34134630"/>
              </p:ext>
            </p:extLst>
          </p:nvPr>
        </p:nvGraphicFramePr>
        <p:xfrm>
          <a:off x="4751641" y="3699907"/>
          <a:ext cx="4320480" cy="9997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6344"/>
                <a:gridCol w="612068"/>
                <a:gridCol w="612068"/>
              </a:tblGrid>
              <a:tr h="190080">
                <a:tc>
                  <a:txBody>
                    <a:bodyPr/>
                    <a:lstStyle/>
                    <a:p>
                      <a:endParaRPr lang="es-CO" sz="1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No es muy eficiente</a:t>
                      </a: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19%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Es perder el tiempo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Falta de confianza</a:t>
                      </a: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3%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Falta de tiempo</a:t>
                      </a: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,4%</a:t>
                      </a: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/>
                      <a:r>
                        <a:rPr lang="es-CO" sz="1000" dirty="0" smtClean="0">
                          <a:solidFill>
                            <a:schemeClr val="tx2"/>
                          </a:solidFill>
                          <a:latin typeface="+mj-lt"/>
                        </a:rPr>
                        <a:t>Base</a:t>
                      </a:r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472.931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165.847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30 Rectángulo"/>
          <p:cNvSpPr/>
          <p:nvPr/>
        </p:nvSpPr>
        <p:spPr>
          <a:xfrm>
            <a:off x="6845238" y="1779441"/>
            <a:ext cx="20472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1400" b="1" dirty="0">
                <a:solidFill>
                  <a:srgbClr val="9BBB59">
                    <a:lumMod val="75000"/>
                  </a:srgbClr>
                </a:solidFill>
              </a:rPr>
              <a:t>Si </a:t>
            </a:r>
            <a:r>
              <a:rPr lang="es-CO" sz="1400" b="1" dirty="0" smtClean="0">
                <a:solidFill>
                  <a:srgbClr val="9BBB59">
                    <a:lumMod val="75000"/>
                  </a:srgbClr>
                </a:solidFill>
              </a:rPr>
              <a:t>recomienda la Urna Ciudadana</a:t>
            </a:r>
            <a:endParaRPr lang="es-CO" sz="1400" dirty="0">
              <a:solidFill>
                <a:srgbClr val="9BBB59">
                  <a:lumMod val="75000"/>
                </a:srgbClr>
              </a:solidFill>
            </a:endParaRPr>
          </a:p>
        </p:txBody>
      </p:sp>
      <p:sp>
        <p:nvSpPr>
          <p:cNvPr id="34" name="33 Rectángulo"/>
          <p:cNvSpPr/>
          <p:nvPr/>
        </p:nvSpPr>
        <p:spPr>
          <a:xfrm>
            <a:off x="2552156" y="3711024"/>
            <a:ext cx="20472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No </a:t>
            </a:r>
            <a:r>
              <a:rPr lang="es-CO" sz="1400" b="1" dirty="0" smtClean="0">
                <a:solidFill>
                  <a:srgbClr val="1F497D"/>
                </a:solidFill>
              </a:rPr>
              <a:t>recomienda la Urna Ciudadana</a:t>
            </a:r>
            <a:endParaRPr lang="es-CO" sz="1400" dirty="0">
              <a:solidFill>
                <a:srgbClr val="1F497D"/>
              </a:solidFill>
            </a:endParaRPr>
          </a:p>
        </p:txBody>
      </p:sp>
      <p:cxnSp>
        <p:nvCxnSpPr>
          <p:cNvPr id="3" name="2 Conector angular"/>
          <p:cNvCxnSpPr>
            <a:stCxn id="31" idx="2"/>
            <a:endCxn id="37" idx="3"/>
          </p:cNvCxnSpPr>
          <p:nvPr/>
        </p:nvCxnSpPr>
        <p:spPr>
          <a:xfrm rot="5400000">
            <a:off x="7141019" y="1821875"/>
            <a:ext cx="247055" cy="1208626"/>
          </a:xfrm>
          <a:prstGeom prst="bentConnector2">
            <a:avLst/>
          </a:prstGeom>
          <a:ln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Conector angular"/>
          <p:cNvCxnSpPr>
            <a:stCxn id="34" idx="2"/>
            <a:endCxn id="26" idx="1"/>
          </p:cNvCxnSpPr>
          <p:nvPr/>
        </p:nvCxnSpPr>
        <p:spPr>
          <a:xfrm rot="5400000" flipH="1" flipV="1">
            <a:off x="4146466" y="3629070"/>
            <a:ext cx="34485" cy="1175864"/>
          </a:xfrm>
          <a:prstGeom prst="bentConnector4">
            <a:avLst>
              <a:gd name="adj1" fmla="val -662897"/>
              <a:gd name="adj2" fmla="val 9352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35 Retraso">
            <a:hlinkClick r:id="rId8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9" name="38 Retraso">
            <a:hlinkClick r:id="rId9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1" name="40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2" name="41 Retraso">
            <a:hlinkClick r:id="rId10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3" name="42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4" name="43 Rectángulo redondeado">
            <a:hlinkClick r:id="rId11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45" name="44 Rectángulo redondeado">
            <a:hlinkClick r:id="rId12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46" name="45 Rectángulo redondeado">
            <a:hlinkClick r:id="rId13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47" name="46 Rectángulo redondeado">
            <a:hlinkClick r:id="rId14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48" name="47 Rectángulo redondeado">
            <a:hlinkClick r:id="rId15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0" name="Flecha izquierda 39">
            <a:hlinkClick r:id="rId9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9" name="Flecha izquierda 48">
            <a:hlinkClick r:id="rId16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3271479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25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6585757"/>
              </p:ext>
            </p:extLst>
          </p:nvPr>
        </p:nvGraphicFramePr>
        <p:xfrm>
          <a:off x="2339752" y="3670196"/>
          <a:ext cx="6696744" cy="966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24336"/>
                <a:gridCol w="612068"/>
                <a:gridCol w="612068"/>
                <a:gridCol w="612068"/>
                <a:gridCol w="612068"/>
                <a:gridCol w="612068"/>
                <a:gridCol w="612068"/>
              </a:tblGrid>
              <a:tr h="159600">
                <a:tc rowSpan="2">
                  <a:txBody>
                    <a:bodyPr/>
                    <a:lstStyle/>
                    <a:p>
                      <a:r>
                        <a:rPr lang="es-CO" sz="1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No recomendaría el uso de</a:t>
                      </a:r>
                      <a:r>
                        <a:rPr lang="es-CO" sz="1000" baseline="0" dirty="0" smtClean="0">
                          <a:solidFill>
                            <a:schemeClr val="bg1"/>
                          </a:solidFill>
                          <a:latin typeface="+mj-lt"/>
                        </a:rPr>
                        <a:t> la Urna Ciudadana</a:t>
                      </a:r>
                      <a:endParaRPr lang="es-CO" sz="1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Bajos 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Medios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Altos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59600">
                <a:tc vMerge="1">
                  <a:txBody>
                    <a:bodyPr/>
                    <a:lstStyle/>
                    <a:p>
                      <a:endParaRPr lang="es-CO" sz="12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4320" marB="432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No es muy </a:t>
                      </a:r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eficiente/No</a:t>
                      </a:r>
                      <a:r>
                        <a:rPr lang="es-CO" sz="1000" b="0" i="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 cumple con su función</a:t>
                      </a: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51%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100%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100%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Es perder el tiempo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42%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Falta de confianza</a:t>
                      </a: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Falta de tiempo</a:t>
                      </a: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135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3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7" name="36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44208933"/>
              </p:ext>
            </p:extLst>
          </p:nvPr>
        </p:nvGraphicFramePr>
        <p:xfrm>
          <a:off x="2339752" y="1393590"/>
          <a:ext cx="6696744" cy="17621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24336"/>
                <a:gridCol w="612068"/>
                <a:gridCol w="612068"/>
                <a:gridCol w="612068"/>
                <a:gridCol w="612068"/>
                <a:gridCol w="612068"/>
                <a:gridCol w="612068"/>
              </a:tblGrid>
              <a:tr h="152400">
                <a:tc rowSpan="2">
                  <a:txBody>
                    <a:bodyPr/>
                    <a:lstStyle/>
                    <a:p>
                      <a:r>
                        <a:rPr lang="es-CO" sz="1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Si recomendaría el uso de la Urna</a:t>
                      </a:r>
                      <a:r>
                        <a:rPr lang="es-CO" sz="1000" baseline="0" dirty="0" smtClean="0">
                          <a:solidFill>
                            <a:schemeClr val="bg1"/>
                          </a:solidFill>
                          <a:latin typeface="+mj-lt"/>
                        </a:rPr>
                        <a:t> Ciudadana</a:t>
                      </a:r>
                      <a:endParaRPr lang="es-CO" sz="1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Bajos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Medios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Altos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152400">
                <a:tc vMerge="1">
                  <a:txBody>
                    <a:bodyPr/>
                    <a:lstStyle/>
                    <a:p>
                      <a:endParaRPr lang="es-CO" sz="12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Para que opine/participe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38%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Por estar actualizado(a)/Informado(a)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52%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Influya en las decisiones públicas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Porque es fácil interactuar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Para que aclaren sus inquietudes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22%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31%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Facilidad en la comunicación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Es una página útil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Para que se conozcan las acciones de gobierno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Otros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30 Rectángulo"/>
          <p:cNvSpPr/>
          <p:nvPr/>
        </p:nvSpPr>
        <p:spPr>
          <a:xfrm>
            <a:off x="-12762" y="5066001"/>
            <a:ext cx="760909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26.</a:t>
            </a:r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¿Por qué razón da esta opinión?</a:t>
            </a:r>
          </a:p>
        </p:txBody>
      </p:sp>
      <p:sp>
        <p:nvSpPr>
          <p:cNvPr id="34" name="33 Rectángulo"/>
          <p:cNvSpPr/>
          <p:nvPr/>
        </p:nvSpPr>
        <p:spPr>
          <a:xfrm>
            <a:off x="3227596" y="1057302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Razones de recomendación de la Urna Ciudadana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32" name="31 Retraso">
            <a:hlinkClick r:id="rId9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3" name="32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6" name="35 Retraso">
            <a:hlinkClick r:id="rId10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9" name="38 Retraso">
            <a:hlinkClick r:id="rId11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1" name="40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2" name="41 Rectángulo redondeado">
            <a:hlinkClick r:id="rId12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43" name="42 Rectángulo redondeado">
            <a:hlinkClick r:id="rId13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44" name="43 Rectángulo redondeado">
            <a:hlinkClick r:id="rId14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45" name="44 Rectángulo redondeado">
            <a:hlinkClick r:id="rId15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46" name="45 Rectángulo redondeado">
            <a:hlinkClick r:id="rId16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Flecha izquierda 26">
            <a:hlinkClick r:id="rId11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8" name="Flecha izquierda 27">
            <a:hlinkClick r:id="rId9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3053529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136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3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30 Rectángulo"/>
          <p:cNvSpPr/>
          <p:nvPr/>
        </p:nvSpPr>
        <p:spPr>
          <a:xfrm>
            <a:off x="-12762" y="5066001"/>
            <a:ext cx="760909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26.</a:t>
            </a:r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¿Por qué razón da esta opinión?</a:t>
            </a:r>
          </a:p>
        </p:txBody>
      </p:sp>
      <p:sp>
        <p:nvSpPr>
          <p:cNvPr id="34" name="33 Rectángulo"/>
          <p:cNvSpPr/>
          <p:nvPr/>
        </p:nvSpPr>
        <p:spPr>
          <a:xfrm>
            <a:off x="3227596" y="1057302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Razones de recomendación de la Urna Ciudadana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32" name="31 Retraso">
            <a:hlinkClick r:id="rId9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3" name="32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6" name="35 Retraso">
            <a:hlinkClick r:id="rId10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9" name="38 Retraso">
            <a:hlinkClick r:id="rId11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1" name="40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2" name="41 Rectángulo redondeado">
            <a:hlinkClick r:id="rId12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43" name="42 Rectángulo redondeado">
            <a:hlinkClick r:id="rId13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44" name="43 Rectángulo redondeado">
            <a:hlinkClick r:id="rId14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45" name="44 Rectángulo redondeado">
            <a:hlinkClick r:id="rId15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46" name="45 Rectángulo redondeado">
            <a:hlinkClick r:id="rId16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7" name="26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45068285"/>
              </p:ext>
            </p:extLst>
          </p:nvPr>
        </p:nvGraphicFramePr>
        <p:xfrm>
          <a:off x="2339752" y="1393590"/>
          <a:ext cx="6696744" cy="17621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24336"/>
                <a:gridCol w="612068"/>
                <a:gridCol w="612068"/>
                <a:gridCol w="612068"/>
                <a:gridCol w="612068"/>
                <a:gridCol w="612068"/>
                <a:gridCol w="612068"/>
              </a:tblGrid>
              <a:tr h="152400">
                <a:tc rowSpan="2">
                  <a:txBody>
                    <a:bodyPr/>
                    <a:lstStyle/>
                    <a:p>
                      <a:r>
                        <a:rPr lang="es-CO" sz="1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Si recomendaría el uso de la Urna</a:t>
                      </a:r>
                      <a:r>
                        <a:rPr lang="es-CO" sz="1000" baseline="0" dirty="0" smtClean="0">
                          <a:solidFill>
                            <a:schemeClr val="bg1"/>
                          </a:solidFill>
                          <a:latin typeface="+mj-lt"/>
                        </a:rPr>
                        <a:t> Ciudadana</a:t>
                      </a:r>
                      <a:endParaRPr lang="es-CO" sz="1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Pequeños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Medianos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Grandes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152400">
                <a:tc vMerge="1">
                  <a:txBody>
                    <a:bodyPr/>
                    <a:lstStyle/>
                    <a:p>
                      <a:endParaRPr lang="es-CO" sz="12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Para que opine/participe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22%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Por estar actualizado(a)/Informado(a)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43%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Influya en las decisiones públicas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Porque es fácil interactuar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Para que aclaren sus inquietudes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27%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Facilidad en la comunicación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Es una página útil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Para que se conozcan las acciones de gobierno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Otros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8" name="27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65008331"/>
              </p:ext>
            </p:extLst>
          </p:nvPr>
        </p:nvGraphicFramePr>
        <p:xfrm>
          <a:off x="2339752" y="3670196"/>
          <a:ext cx="6696744" cy="966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24336"/>
                <a:gridCol w="612068"/>
                <a:gridCol w="612068"/>
                <a:gridCol w="612068"/>
                <a:gridCol w="612068"/>
                <a:gridCol w="612068"/>
                <a:gridCol w="612068"/>
              </a:tblGrid>
              <a:tr h="159600">
                <a:tc rowSpan="2">
                  <a:txBody>
                    <a:bodyPr/>
                    <a:lstStyle/>
                    <a:p>
                      <a:r>
                        <a:rPr lang="es-CO" sz="1000" dirty="0" smtClean="0">
                          <a:solidFill>
                            <a:schemeClr val="bg1"/>
                          </a:solidFill>
                          <a:latin typeface="+mj-lt"/>
                        </a:rPr>
                        <a:t>No recomendaría el uso de</a:t>
                      </a:r>
                      <a:r>
                        <a:rPr lang="es-CO" sz="1000" baseline="0" dirty="0" smtClean="0">
                          <a:solidFill>
                            <a:schemeClr val="bg1"/>
                          </a:solidFill>
                          <a:latin typeface="+mj-lt"/>
                        </a:rPr>
                        <a:t> la Urna Ciudadana-</a:t>
                      </a:r>
                      <a:endParaRPr lang="es-CO" sz="1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Pequeños 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Medianos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Grandes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59600">
                <a:tc vMerge="1">
                  <a:txBody>
                    <a:bodyPr/>
                    <a:lstStyle/>
                    <a:p>
                      <a:endParaRPr lang="es-CO" sz="12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4320" marB="432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No es muy </a:t>
                      </a:r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eficiente/No</a:t>
                      </a:r>
                      <a:r>
                        <a:rPr lang="es-CO" sz="1000" b="0" i="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 cumple con su función</a:t>
                      </a: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51%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81%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Es perder el tiempo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Falta de confianza</a:t>
                      </a: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Falta de tiempo</a:t>
                      </a: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49%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938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" name="Flecha izquierda 25">
            <a:hlinkClick r:id="rId16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9" name="Flecha izquierda 28">
            <a:hlinkClick r:id="rId10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374248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137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Expectativas hacia la Urna de Cristal?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68" name="67 Cheurón">
            <a:hlinkClick r:id="rId8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27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¿Qué espera usted de la iniciativa gubernamental de Urna de Cristal?</a:t>
            </a: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9" name="38 Gráfico"/>
          <p:cNvGraphicFramePr/>
          <p:nvPr>
            <p:extLst>
              <p:ext uri="{D42A27DB-BD31-4B8C-83A1-F6EECF244321}">
                <p14:modId xmlns="" xmlns:p14="http://schemas.microsoft.com/office/powerpoint/2010/main" val="3820858447"/>
              </p:ext>
            </p:extLst>
          </p:nvPr>
        </p:nvGraphicFramePr>
        <p:xfrm>
          <a:off x="2987824" y="1599312"/>
          <a:ext cx="5259486" cy="34276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40" name="39 Rectángulo"/>
          <p:cNvSpPr/>
          <p:nvPr/>
        </p:nvSpPr>
        <p:spPr>
          <a:xfrm>
            <a:off x="6084168" y="5328567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43" name="42 Rectángulo"/>
          <p:cNvSpPr/>
          <p:nvPr/>
        </p:nvSpPr>
        <p:spPr>
          <a:xfrm>
            <a:off x="7191584" y="5328567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4" name="53 CuadroTexto"/>
          <p:cNvSpPr txBox="1"/>
          <p:nvPr/>
        </p:nvSpPr>
        <p:spPr>
          <a:xfrm>
            <a:off x="6187240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2013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5" name="54 CuadroTexto"/>
          <p:cNvSpPr txBox="1"/>
          <p:nvPr/>
        </p:nvSpPr>
        <p:spPr>
          <a:xfrm>
            <a:off x="7313505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2014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6" name="55 CuadroTexto"/>
          <p:cNvSpPr txBox="1"/>
          <p:nvPr/>
        </p:nvSpPr>
        <p:spPr>
          <a:xfrm>
            <a:off x="5517984" y="5447173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Base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7" name="56 CuadroTexto"/>
          <p:cNvSpPr txBox="1"/>
          <p:nvPr/>
        </p:nvSpPr>
        <p:spPr>
          <a:xfrm>
            <a:off x="5940152" y="5460821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3.068.618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7059977" y="5450941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5.400.588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6" name="45 Retraso">
            <a:hlinkClick r:id="rId11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8" name="47 Retraso">
            <a:hlinkClick r:id="rId12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9" name="48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0" name="49 Retraso">
            <a:hlinkClick r:id="rId13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61" name="60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62" name="61 Rectángulo redondeado">
            <a:hlinkClick r:id="rId14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63" name="62 Rectángulo redondeado">
            <a:hlinkClick r:id="rId15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64" name="63 Rectángulo redondeado">
            <a:hlinkClick r:id="rId16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65" name="64 Rectángulo redondeado">
            <a:hlinkClick r:id="rId17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66" name="65 Rectángulo redondeado">
            <a:hlinkClick r:id="rId11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</a:p>
        </p:txBody>
      </p:sp>
      <p:sp>
        <p:nvSpPr>
          <p:cNvPr id="32" name="Flecha izquierda 31">
            <a:hlinkClick r:id="rId12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Flecha izquierda 32">
            <a:hlinkClick r:id="rId18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40916999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138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8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7" name="36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25589177"/>
              </p:ext>
            </p:extLst>
          </p:nvPr>
        </p:nvGraphicFramePr>
        <p:xfrm>
          <a:off x="2339752" y="1739076"/>
          <a:ext cx="6768752" cy="26735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6344"/>
                <a:gridCol w="612068"/>
                <a:gridCol w="612068"/>
                <a:gridCol w="612068"/>
                <a:gridCol w="612068"/>
                <a:gridCol w="612068"/>
                <a:gridCol w="612068"/>
              </a:tblGrid>
              <a:tr h="203378">
                <a:tc rowSpan="2">
                  <a:txBody>
                    <a:bodyPr/>
                    <a:lstStyle/>
                    <a:p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Bajos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Medios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Altos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</a:tr>
              <a:tr h="203378">
                <a:tc v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 marT="10800" marB="1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Tengan en cuenta la participación ciudadana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Útil para la ciudadanía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Transparencia en las decisiones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Solucionar los problemas sociales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Recibir respuesta oportuna a las inquietudes / preguntas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Conocimiento sobre los temas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Información </a:t>
                      </a:r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clara </a:t>
                      </a:r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sobre </a:t>
                      </a:r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los temas a tratar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Mayor información sobre las decisiones que se toman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Más accesible para la gente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Cumplimiento de las propuestas/proyectos/metas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37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Mejorar la comunicación entre el gobierno y los ciudadanos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2" name="31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27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¿Qué espera usted de la iniciativa gubernamental de Urna de Cristal?</a:t>
            </a:r>
          </a:p>
        </p:txBody>
      </p:sp>
      <p:sp>
        <p:nvSpPr>
          <p:cNvPr id="33" name="32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Expectativas hacia la Urna de Cristal?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47" name="46 Retraso">
            <a:hlinkClick r:id="rId10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8" name="47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9" name="48 Retraso">
            <a:hlinkClick r:id="rId11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0" name="49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1" name="50 Retraso">
            <a:hlinkClick r:id="rId12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2" name="51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3" name="52 Rectángulo redondeado">
            <a:hlinkClick r:id="rId13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54" name="53 Rectángulo redondeado">
            <a:hlinkClick r:id="rId14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55" name="54 Rectángulo redondeado">
            <a:hlinkClick r:id="rId15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56" name="55 Rectángulo redondeado">
            <a:hlinkClick r:id="rId16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57" name="56 Rectángulo redondeado">
            <a:hlinkClick r:id="rId10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</a:p>
        </p:txBody>
      </p:sp>
      <p:sp>
        <p:nvSpPr>
          <p:cNvPr id="25" name="Flecha izquierda 24">
            <a:hlinkClick r:id="rId12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6" name="Flecha izquierda 25">
            <a:hlinkClick r:id="rId10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9152264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139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8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31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27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¿Qué espera usted de la iniciativa gubernamental de Urna de Cristal?</a:t>
            </a:r>
          </a:p>
        </p:txBody>
      </p:sp>
      <p:sp>
        <p:nvSpPr>
          <p:cNvPr id="33" name="32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Expectativas hacia la Urna de Cristal?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26" name="25 Retraso">
            <a:hlinkClick r:id="rId10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4" name="33 Retraso"/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6" name="35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8" name="37 Retraso"/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9" name="38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1" name="40 Rectángulo redondeado">
            <a:hlinkClick r:id="rId11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42" name="41 Rectángulo redondeado">
            <a:hlinkClick r:id="rId12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43" name="42 Rectángulo redondeado">
            <a:hlinkClick r:id="rId13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44" name="43 Rectángulo redondeado">
            <a:hlinkClick r:id="rId14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45" name="44 Rectángulo redondeado">
            <a:hlinkClick r:id="rId10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</a:p>
        </p:txBody>
      </p:sp>
      <p:graphicFrame>
        <p:nvGraphicFramePr>
          <p:cNvPr id="25" name="24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10160631"/>
              </p:ext>
            </p:extLst>
          </p:nvPr>
        </p:nvGraphicFramePr>
        <p:xfrm>
          <a:off x="2339752" y="1739076"/>
          <a:ext cx="6768752" cy="26735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6344"/>
                <a:gridCol w="612068"/>
                <a:gridCol w="612068"/>
                <a:gridCol w="612068"/>
                <a:gridCol w="612068"/>
                <a:gridCol w="612068"/>
                <a:gridCol w="612068"/>
              </a:tblGrid>
              <a:tr h="203378">
                <a:tc rowSpan="2">
                  <a:txBody>
                    <a:bodyPr/>
                    <a:lstStyle/>
                    <a:p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Pequeños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Medianos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Grandes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</a:tr>
              <a:tr h="203378">
                <a:tc v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 marT="10800" marB="1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Tengan en cuenta la participación ciudadana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Útil para la ciudadanía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Transparencia en las decisiones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Solucionar los problemas sociales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Recibir respuesta oportuna a las inquietudes / preguntas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Conocimiento sobre los temas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Información </a:t>
                      </a:r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clara </a:t>
                      </a:r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sobre </a:t>
                      </a:r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los temas a tratar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Mayor información sobre las decisiones que se toman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Más accesible para la gente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Cumplimiento de las propuestas/proyectos/metas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378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Mejorar la comunicación entre el gobierno y los ciudadanos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" name="Flecha izquierda 26">
            <a:hlinkClick r:id="rId15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8" name="Flecha izquierda 27">
            <a:hlinkClick r:id="rId16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5929986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54 Gráfico"/>
          <p:cNvGraphicFramePr/>
          <p:nvPr>
            <p:extLst>
              <p:ext uri="{D42A27DB-BD31-4B8C-83A1-F6EECF244321}">
                <p14:modId xmlns="" xmlns:p14="http://schemas.microsoft.com/office/powerpoint/2010/main" val="2976974911"/>
              </p:ext>
            </p:extLst>
          </p:nvPr>
        </p:nvGraphicFramePr>
        <p:xfrm>
          <a:off x="6660512" y="2184825"/>
          <a:ext cx="2520000" cy="2904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6588225" y="2137420"/>
            <a:ext cx="504055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7" name="86 Gráfico"/>
          <p:cNvGraphicFramePr/>
          <p:nvPr>
            <p:extLst>
              <p:ext uri="{D42A27DB-BD31-4B8C-83A1-F6EECF244321}">
                <p14:modId xmlns="" xmlns:p14="http://schemas.microsoft.com/office/powerpoint/2010/main" val="1265921212"/>
              </p:ext>
            </p:extLst>
          </p:nvPr>
        </p:nvGraphicFramePr>
        <p:xfrm>
          <a:off x="4572280" y="2184920"/>
          <a:ext cx="2520000" cy="2904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8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4499993" y="1999590"/>
            <a:ext cx="504055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03851" y="1057302"/>
            <a:ext cx="18002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Frecuencia  de uso</a:t>
            </a:r>
          </a:p>
        </p:txBody>
      </p:sp>
      <p:sp>
        <p:nvSpPr>
          <p:cNvPr id="40" name="39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P2.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Sin importar si cuenta o no con este servicio en el hogar ¿Con qué frecuencia hace uso de este medio de comunicación?</a:t>
            </a:r>
          </a:p>
        </p:txBody>
      </p:sp>
      <p:pic>
        <p:nvPicPr>
          <p:cNvPr id="43" name="Picture 4" descr="¿Necesitamos internet y batería?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660" y="2282502"/>
            <a:ext cx="447543" cy="4517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2 Gráfico"/>
          <p:cNvGraphicFramePr/>
          <p:nvPr>
            <p:extLst>
              <p:ext uri="{D42A27DB-BD31-4B8C-83A1-F6EECF244321}">
                <p14:modId xmlns="" xmlns:p14="http://schemas.microsoft.com/office/powerpoint/2010/main" val="2506762071"/>
              </p:ext>
            </p:extLst>
          </p:nvPr>
        </p:nvGraphicFramePr>
        <p:xfrm>
          <a:off x="2446124" y="2184920"/>
          <a:ext cx="2520000" cy="2904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cxnSp>
        <p:nvCxnSpPr>
          <p:cNvPr id="13" name="12 Conector recto"/>
          <p:cNvCxnSpPr/>
          <p:nvPr/>
        </p:nvCxnSpPr>
        <p:spPr>
          <a:xfrm>
            <a:off x="2846010" y="2928750"/>
            <a:ext cx="6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9 Conector recto"/>
          <p:cNvCxnSpPr/>
          <p:nvPr/>
        </p:nvCxnSpPr>
        <p:spPr>
          <a:xfrm>
            <a:off x="2846010" y="3673338"/>
            <a:ext cx="6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50 Conector recto"/>
          <p:cNvCxnSpPr/>
          <p:nvPr/>
        </p:nvCxnSpPr>
        <p:spPr>
          <a:xfrm>
            <a:off x="2846010" y="4405293"/>
            <a:ext cx="6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6" descr="http://www.periodistadigital.com/imagenes/2011/06/01/periodist_560x280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960" y="3073620"/>
            <a:ext cx="739549" cy="3697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8" descr="https://encrypted-tbn1.gstatic.com/images?q=tbn:ANd9GcTqzEEivYoXuxBvTEhHGBIW3EY1t4DtsR5lciWypNkZjTeUThC_">
            <a:hlinkClick r:id="rId10"/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0644"/>
          <a:stretch/>
        </p:blipFill>
        <p:spPr bwMode="auto">
          <a:xfrm>
            <a:off x="1864437" y="3721693"/>
            <a:ext cx="606770" cy="4815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10" descr="Revistas y Fascículos Monte Carmelo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616" y="4487780"/>
            <a:ext cx="576575" cy="4128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61 CuadroTexto"/>
          <p:cNvSpPr txBox="1"/>
          <p:nvPr/>
        </p:nvSpPr>
        <p:spPr>
          <a:xfrm>
            <a:off x="1878148" y="2713580"/>
            <a:ext cx="56778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900" dirty="0">
                <a:solidFill>
                  <a:prstClr val="white">
                    <a:lumMod val="50000"/>
                  </a:prstClr>
                </a:solidFill>
              </a:rPr>
              <a:t>Internet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1619672" y="3397181"/>
            <a:ext cx="103425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Prensa/Periódicos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4" name="63 CuadroTexto"/>
          <p:cNvSpPr txBox="1"/>
          <p:nvPr/>
        </p:nvSpPr>
        <p:spPr>
          <a:xfrm>
            <a:off x="1899805" y="4154225"/>
            <a:ext cx="49404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Radio</a:t>
            </a:r>
          </a:p>
        </p:txBody>
      </p:sp>
      <p:sp>
        <p:nvSpPr>
          <p:cNvPr id="65" name="64 CuadroTexto"/>
          <p:cNvSpPr txBox="1"/>
          <p:nvPr/>
        </p:nvSpPr>
        <p:spPr>
          <a:xfrm>
            <a:off x="1823138" y="4835927"/>
            <a:ext cx="63190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Revistas</a:t>
            </a:r>
          </a:p>
        </p:txBody>
      </p:sp>
      <p:sp>
        <p:nvSpPr>
          <p:cNvPr id="85" name="84 CuadroTexto"/>
          <p:cNvSpPr txBox="1"/>
          <p:nvPr/>
        </p:nvSpPr>
        <p:spPr>
          <a:xfrm>
            <a:off x="3618655" y="1978331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86" name="85 CuadroTexto"/>
          <p:cNvSpPr txBox="1"/>
          <p:nvPr/>
        </p:nvSpPr>
        <p:spPr>
          <a:xfrm>
            <a:off x="5736003" y="1979931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57" name="56 CuadroTexto"/>
          <p:cNvSpPr txBox="1"/>
          <p:nvPr/>
        </p:nvSpPr>
        <p:spPr>
          <a:xfrm>
            <a:off x="7886235" y="1981529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Altos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 rotWithShape="1"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9629"/>
          <a:stretch/>
        </p:blipFill>
        <p:spPr bwMode="auto">
          <a:xfrm>
            <a:off x="4499992" y="1129308"/>
            <a:ext cx="4104072" cy="526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43 Retraso">
            <a:hlinkClick r:id="rId15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6" name="45 Rectángulo">
            <a:hlinkClick r:id="rId15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7" name="46 Retraso">
            <a:hlinkClick r:id="rId16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8" name="47 Rectángulo">
            <a:hlinkClick r:id="rId16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9" name="48 Retraso">
            <a:hlinkClick r:id="rId17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2" name="51 Rectángulo">
            <a:hlinkClick r:id="rId17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67" name="66 Rectángulo redondeado">
            <a:hlinkClick r:id="rId18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8" name="67 Rectángulo redondeado">
            <a:hlinkClick r:id="rId19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9" name="68 Rectángulo redondeado">
            <a:hlinkClick r:id="rId20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70" name="69 Rectángulo redondeado">
            <a:hlinkClick r:id="rId21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71" name="70 Rectángulo redondeado">
            <a:hlinkClick r:id="rId22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6" name="65 Flecha derecha">
            <a:hlinkClick r:id="rId23" action="ppaction://hlinksldjump"/>
          </p:cNvPr>
          <p:cNvSpPr/>
          <p:nvPr/>
        </p:nvSpPr>
        <p:spPr>
          <a:xfrm>
            <a:off x="1000100" y="4214822"/>
            <a:ext cx="214314" cy="214314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9" name="6 Cheurón">
            <a:hlinkClick r:id="rId24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72" name="7 Cheurón">
            <a:hlinkClick r:id="rId25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73" name="9 Cheurón">
            <a:hlinkClick r:id="rId26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74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67 Cheurón">
            <a:hlinkClick r:id="rId28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45" name="Flecha izquierda 30">
            <a:hlinkClick r:id="rId29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6" name="Flecha izquierda 31">
            <a:hlinkClick r:id="rId23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7954589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40 Gráfico"/>
          <p:cNvGraphicFramePr/>
          <p:nvPr>
            <p:extLst>
              <p:ext uri="{D42A27DB-BD31-4B8C-83A1-F6EECF244321}">
                <p14:modId xmlns="" xmlns:p14="http://schemas.microsoft.com/office/powerpoint/2010/main" val="2032469312"/>
              </p:ext>
            </p:extLst>
          </p:nvPr>
        </p:nvGraphicFramePr>
        <p:xfrm>
          <a:off x="5512558" y="3338969"/>
          <a:ext cx="3107193" cy="1921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140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4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5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6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2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Usaría una herramienta del gobierno que le permitiera conocer y proponer iniciativas</a:t>
            </a:r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?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88126"/>
            <a:ext cx="768110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32. Si existiera una herramienta del gobierno que le permitiera participar, conocer, y proponer iniciativas al gobierno, ¿Usted la usaría?</a:t>
            </a:r>
          </a:p>
        </p:txBody>
      </p:sp>
      <p:sp>
        <p:nvSpPr>
          <p:cNvPr id="90" name="89 CuadroTexto"/>
          <p:cNvSpPr txBox="1"/>
          <p:nvPr/>
        </p:nvSpPr>
        <p:spPr>
          <a:xfrm>
            <a:off x="3512210" y="1908520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prstClr val="white">
                    <a:lumMod val="50000"/>
                  </a:prstClr>
                </a:solidFill>
              </a:rPr>
              <a:t>2013</a:t>
            </a:r>
          </a:p>
        </p:txBody>
      </p:sp>
      <p:sp>
        <p:nvSpPr>
          <p:cNvPr id="92" name="91 CuadroTexto"/>
          <p:cNvSpPr txBox="1"/>
          <p:nvPr/>
        </p:nvSpPr>
        <p:spPr>
          <a:xfrm>
            <a:off x="3000611" y="2297430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93" name="92 CuadroTexto"/>
          <p:cNvSpPr txBox="1"/>
          <p:nvPr/>
        </p:nvSpPr>
        <p:spPr>
          <a:xfrm>
            <a:off x="3488386" y="2301277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19.314.250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graphicFrame>
        <p:nvGraphicFramePr>
          <p:cNvPr id="2" name="1 Gráfico"/>
          <p:cNvGraphicFramePr/>
          <p:nvPr>
            <p:extLst>
              <p:ext uri="{D42A27DB-BD31-4B8C-83A1-F6EECF244321}">
                <p14:modId xmlns="" xmlns:p14="http://schemas.microsoft.com/office/powerpoint/2010/main" val="2328901884"/>
              </p:ext>
            </p:extLst>
          </p:nvPr>
        </p:nvGraphicFramePr>
        <p:xfrm>
          <a:off x="5490461" y="1345332"/>
          <a:ext cx="3107193" cy="1921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4" name="43 CuadroTexto"/>
          <p:cNvSpPr txBox="1"/>
          <p:nvPr/>
        </p:nvSpPr>
        <p:spPr>
          <a:xfrm>
            <a:off x="3512209" y="4081638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prstClr val="white">
                    <a:lumMod val="50000"/>
                  </a:prstClr>
                </a:solidFill>
              </a:rPr>
              <a:t>2014</a:t>
            </a:r>
          </a:p>
        </p:txBody>
      </p:sp>
      <p:sp>
        <p:nvSpPr>
          <p:cNvPr id="45" name="44 CuadroTexto"/>
          <p:cNvSpPr txBox="1"/>
          <p:nvPr/>
        </p:nvSpPr>
        <p:spPr>
          <a:xfrm>
            <a:off x="2999699" y="4369668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46" name="45 CuadroTexto"/>
          <p:cNvSpPr txBox="1"/>
          <p:nvPr/>
        </p:nvSpPr>
        <p:spPr>
          <a:xfrm>
            <a:off x="3419876" y="4373515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17.613.097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8" name="37 Conector recto"/>
          <p:cNvCxnSpPr/>
          <p:nvPr/>
        </p:nvCxnSpPr>
        <p:spPr>
          <a:xfrm>
            <a:off x="3008932" y="3217540"/>
            <a:ext cx="5588722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54 Rectángulo"/>
          <p:cNvSpPr/>
          <p:nvPr/>
        </p:nvSpPr>
        <p:spPr>
          <a:xfrm>
            <a:off x="3346735" y="1584301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56" name="55 Rectángulo"/>
          <p:cNvSpPr/>
          <p:nvPr/>
        </p:nvSpPr>
        <p:spPr>
          <a:xfrm>
            <a:off x="3851920" y="1584301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7" name="56 CuadroTexto"/>
          <p:cNvSpPr txBox="1"/>
          <p:nvPr/>
        </p:nvSpPr>
        <p:spPr>
          <a:xfrm>
            <a:off x="3449807" y="1523464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Si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3973841" y="1523464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No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38 Retraso">
            <a:hlinkClick r:id="rId11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0" name="39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7" name="46 Retraso">
            <a:hlinkClick r:id="rId12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8" name="47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9" name="48 Retraso">
            <a:hlinkClick r:id="rId13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0" name="49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4" name="53 Rectángulo redondeado">
            <a:hlinkClick r:id="rId14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59" name="58 Rectángulo redondeado">
            <a:hlinkClick r:id="rId15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60" name="59 Rectángulo redondeado">
            <a:hlinkClick r:id="rId16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61" name="60 Rectángulo redondeado">
            <a:hlinkClick r:id="rId17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62" name="61 Rectángulo redondeado">
            <a:hlinkClick r:id="rId18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</a:p>
        </p:txBody>
      </p:sp>
      <p:sp>
        <p:nvSpPr>
          <p:cNvPr id="37" name="Flecha izquierda 36">
            <a:hlinkClick r:id="rId12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3" name="Flecha izquierda 42">
            <a:hlinkClick r:id="rId19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7014706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/>
          <p:nvPr>
            <p:extLst>
              <p:ext uri="{D42A27DB-BD31-4B8C-83A1-F6EECF244321}">
                <p14:modId xmlns="" xmlns:p14="http://schemas.microsoft.com/office/powerpoint/2010/main" val="4020258440"/>
              </p:ext>
            </p:extLst>
          </p:nvPr>
        </p:nvGraphicFramePr>
        <p:xfrm>
          <a:off x="2771800" y="1350090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7" name="56 Gráfico"/>
          <p:cNvGraphicFramePr/>
          <p:nvPr>
            <p:extLst>
              <p:ext uri="{D42A27DB-BD31-4B8C-83A1-F6EECF244321}">
                <p14:modId xmlns="" xmlns:p14="http://schemas.microsoft.com/office/powerpoint/2010/main" val="3375054174"/>
              </p:ext>
            </p:extLst>
          </p:nvPr>
        </p:nvGraphicFramePr>
        <p:xfrm>
          <a:off x="4932042" y="1345332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2" name="61 Gráfico"/>
          <p:cNvGraphicFramePr/>
          <p:nvPr>
            <p:extLst>
              <p:ext uri="{D42A27DB-BD31-4B8C-83A1-F6EECF244321}">
                <p14:modId xmlns="" xmlns:p14="http://schemas.microsoft.com/office/powerpoint/2010/main" val="123927366"/>
              </p:ext>
            </p:extLst>
          </p:nvPr>
        </p:nvGraphicFramePr>
        <p:xfrm>
          <a:off x="7028274" y="1345332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141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6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7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8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2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Usaría una herramienta del gobierno que le permitiera conocer y proponer iniciativas?</a:t>
            </a:r>
          </a:p>
        </p:txBody>
      </p:sp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44" name="43 CuadroTexto"/>
          <p:cNvSpPr txBox="1"/>
          <p:nvPr/>
        </p:nvSpPr>
        <p:spPr>
          <a:xfrm>
            <a:off x="2915819" y="1345334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2013</a:t>
            </a: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38 CuadroTexto"/>
          <p:cNvSpPr txBox="1"/>
          <p:nvPr/>
        </p:nvSpPr>
        <p:spPr>
          <a:xfrm>
            <a:off x="3563892" y="1357209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58" name="57 CuadroTexto"/>
          <p:cNvSpPr txBox="1"/>
          <p:nvPr/>
        </p:nvSpPr>
        <p:spPr>
          <a:xfrm>
            <a:off x="5652566" y="1352449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7812364" y="1352449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Altos</a:t>
            </a:r>
          </a:p>
        </p:txBody>
      </p:sp>
      <p:sp>
        <p:nvSpPr>
          <p:cNvPr id="89" name="88 CuadroTexto"/>
          <p:cNvSpPr txBox="1"/>
          <p:nvPr/>
        </p:nvSpPr>
        <p:spPr>
          <a:xfrm>
            <a:off x="2915701" y="325638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2014</a:t>
            </a:r>
          </a:p>
        </p:txBody>
      </p:sp>
      <p:sp>
        <p:nvSpPr>
          <p:cNvPr id="94" name="93 CuadroTexto"/>
          <p:cNvSpPr txBox="1"/>
          <p:nvPr/>
        </p:nvSpPr>
        <p:spPr>
          <a:xfrm>
            <a:off x="3563773" y="3268258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99" name="98 CuadroTexto"/>
          <p:cNvSpPr txBox="1"/>
          <p:nvPr/>
        </p:nvSpPr>
        <p:spPr>
          <a:xfrm>
            <a:off x="5652447" y="3263499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104" name="103 CuadroTexto"/>
          <p:cNvSpPr txBox="1"/>
          <p:nvPr/>
        </p:nvSpPr>
        <p:spPr>
          <a:xfrm>
            <a:off x="7812241" y="3263499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Altos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2115023" y="1533193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70" name="69 Rectángulo"/>
          <p:cNvSpPr/>
          <p:nvPr/>
        </p:nvSpPr>
        <p:spPr>
          <a:xfrm>
            <a:off x="2105097" y="1800325"/>
            <a:ext cx="158418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1" name="70 CuadroTexto"/>
          <p:cNvSpPr txBox="1"/>
          <p:nvPr/>
        </p:nvSpPr>
        <p:spPr>
          <a:xfrm>
            <a:off x="2218095" y="1472356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Si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2" name="71 CuadroTexto"/>
          <p:cNvSpPr txBox="1"/>
          <p:nvPr/>
        </p:nvSpPr>
        <p:spPr>
          <a:xfrm>
            <a:off x="2211359" y="1750918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No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7" name="76 Rectángulo"/>
          <p:cNvSpPr/>
          <p:nvPr/>
        </p:nvSpPr>
        <p:spPr>
          <a:xfrm>
            <a:off x="-12762" y="5088126"/>
            <a:ext cx="768110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32. Si existiera una herramienta del gobierno que le permitiera participar, conocer, y proponer iniciativas al gobierno, ¿Usted la usaría?</a:t>
            </a:r>
          </a:p>
        </p:txBody>
      </p:sp>
      <p:graphicFrame>
        <p:nvGraphicFramePr>
          <p:cNvPr id="78" name="77 Gráfico"/>
          <p:cNvGraphicFramePr/>
          <p:nvPr>
            <p:extLst>
              <p:ext uri="{D42A27DB-BD31-4B8C-83A1-F6EECF244321}">
                <p14:modId xmlns="" xmlns:p14="http://schemas.microsoft.com/office/powerpoint/2010/main" val="2748284741"/>
              </p:ext>
            </p:extLst>
          </p:nvPr>
        </p:nvGraphicFramePr>
        <p:xfrm>
          <a:off x="2786050" y="3286128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79" name="78 Gráfico"/>
          <p:cNvGraphicFramePr/>
          <p:nvPr>
            <p:extLst>
              <p:ext uri="{D42A27DB-BD31-4B8C-83A1-F6EECF244321}">
                <p14:modId xmlns="" xmlns:p14="http://schemas.microsoft.com/office/powerpoint/2010/main" val="73221564"/>
              </p:ext>
            </p:extLst>
          </p:nvPr>
        </p:nvGraphicFramePr>
        <p:xfrm>
          <a:off x="4929190" y="3286128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90" name="89 Gráfico"/>
          <p:cNvGraphicFramePr/>
          <p:nvPr>
            <p:extLst>
              <p:ext uri="{D42A27DB-BD31-4B8C-83A1-F6EECF244321}">
                <p14:modId xmlns="" xmlns:p14="http://schemas.microsoft.com/office/powerpoint/2010/main" val="3791359429"/>
              </p:ext>
            </p:extLst>
          </p:nvPr>
        </p:nvGraphicFramePr>
        <p:xfrm>
          <a:off x="7043448" y="3286128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59" name="58 Retraso">
            <a:hlinkClick r:id="rId15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64" name="63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65" name="64 Retraso">
            <a:hlinkClick r:id="rId16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66" name="65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69" name="68 Retraso">
            <a:hlinkClick r:id="rId17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73" name="72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74" name="73 Rectángulo redondeado">
            <a:hlinkClick r:id="rId18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75" name="74 Rectángulo redondeado">
            <a:hlinkClick r:id="rId19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76" name="75 Rectángulo redondeado">
            <a:hlinkClick r:id="rId20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82" name="81 Rectángulo redondeado">
            <a:hlinkClick r:id="rId21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91" name="90 Rectángulo redondeado">
            <a:hlinkClick r:id="rId22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</a:p>
        </p:txBody>
      </p:sp>
      <p:sp>
        <p:nvSpPr>
          <p:cNvPr id="83" name="Flecha izquierda 82">
            <a:hlinkClick r:id="rId17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4" name="Flecha izquierda 83">
            <a:hlinkClick r:id="rId15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5021263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142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 smtClean="0">
                <a:solidFill>
                  <a:srgbClr val="4BACC6">
                    <a:lumMod val="75000"/>
                  </a:srgbClr>
                </a:solidFill>
              </a:rPr>
              <a:t>Metodología</a:t>
            </a:r>
            <a:endParaRPr lang="es-CO" sz="1000" b="1" dirty="0">
              <a:solidFill>
                <a:srgbClr val="4BACC6">
                  <a:lumMod val="75000"/>
                </a:srgbClr>
              </a:solidFill>
            </a:endParaRP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2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Usaría una herramienta del gobierno que le permitiera conocer y proponer iniciativas?</a:t>
            </a:r>
          </a:p>
        </p:txBody>
      </p:sp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44" name="43 CuadroTexto"/>
          <p:cNvSpPr txBox="1"/>
          <p:nvPr/>
        </p:nvSpPr>
        <p:spPr>
          <a:xfrm>
            <a:off x="2915819" y="1345334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2013</a:t>
            </a: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38 CuadroTexto"/>
          <p:cNvSpPr txBox="1"/>
          <p:nvPr/>
        </p:nvSpPr>
        <p:spPr>
          <a:xfrm>
            <a:off x="3563892" y="1357209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Pequeños</a:t>
            </a:r>
          </a:p>
        </p:txBody>
      </p:sp>
      <p:sp>
        <p:nvSpPr>
          <p:cNvPr id="58" name="57 CuadroTexto"/>
          <p:cNvSpPr txBox="1"/>
          <p:nvPr/>
        </p:nvSpPr>
        <p:spPr>
          <a:xfrm>
            <a:off x="5580114" y="1352449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Medianos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7812360" y="1352449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Grandes</a:t>
            </a:r>
          </a:p>
        </p:txBody>
      </p:sp>
      <p:sp>
        <p:nvSpPr>
          <p:cNvPr id="89" name="88 CuadroTexto"/>
          <p:cNvSpPr txBox="1"/>
          <p:nvPr/>
        </p:nvSpPr>
        <p:spPr>
          <a:xfrm>
            <a:off x="2915701" y="325638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2014</a:t>
            </a:r>
          </a:p>
        </p:txBody>
      </p:sp>
      <p:sp>
        <p:nvSpPr>
          <p:cNvPr id="94" name="93 CuadroTexto"/>
          <p:cNvSpPr txBox="1"/>
          <p:nvPr/>
        </p:nvSpPr>
        <p:spPr>
          <a:xfrm>
            <a:off x="3563773" y="3268258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Pequeños</a:t>
            </a:r>
          </a:p>
        </p:txBody>
      </p:sp>
      <p:sp>
        <p:nvSpPr>
          <p:cNvPr id="99" name="98 CuadroTexto"/>
          <p:cNvSpPr txBox="1"/>
          <p:nvPr/>
        </p:nvSpPr>
        <p:spPr>
          <a:xfrm>
            <a:off x="5579991" y="3263499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Medianos</a:t>
            </a:r>
          </a:p>
        </p:txBody>
      </p:sp>
      <p:sp>
        <p:nvSpPr>
          <p:cNvPr id="104" name="103 CuadroTexto"/>
          <p:cNvSpPr txBox="1"/>
          <p:nvPr/>
        </p:nvSpPr>
        <p:spPr>
          <a:xfrm>
            <a:off x="7812241" y="3263499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Grandes</a:t>
            </a:r>
          </a:p>
        </p:txBody>
      </p:sp>
      <p:graphicFrame>
        <p:nvGraphicFramePr>
          <p:cNvPr id="59" name="1 Gráfico"/>
          <p:cNvGraphicFramePr/>
          <p:nvPr>
            <p:extLst>
              <p:ext uri="{D42A27DB-BD31-4B8C-83A1-F6EECF244321}">
                <p14:modId xmlns="" xmlns:p14="http://schemas.microsoft.com/office/powerpoint/2010/main" val="3705612239"/>
              </p:ext>
            </p:extLst>
          </p:nvPr>
        </p:nvGraphicFramePr>
        <p:xfrm>
          <a:off x="2904386" y="1353892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64" name="56 Gráfico"/>
          <p:cNvGraphicFramePr/>
          <p:nvPr>
            <p:extLst>
              <p:ext uri="{D42A27DB-BD31-4B8C-83A1-F6EECF244321}">
                <p14:modId xmlns="" xmlns:p14="http://schemas.microsoft.com/office/powerpoint/2010/main" val="495686469"/>
              </p:ext>
            </p:extLst>
          </p:nvPr>
        </p:nvGraphicFramePr>
        <p:xfrm>
          <a:off x="4929190" y="1357302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65" name="61 Gráfico"/>
          <p:cNvGraphicFramePr/>
          <p:nvPr>
            <p:extLst>
              <p:ext uri="{D42A27DB-BD31-4B8C-83A1-F6EECF244321}">
                <p14:modId xmlns="" xmlns:p14="http://schemas.microsoft.com/office/powerpoint/2010/main" val="1253623894"/>
              </p:ext>
            </p:extLst>
          </p:nvPr>
        </p:nvGraphicFramePr>
        <p:xfrm>
          <a:off x="7043448" y="1357302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67" name="97 Gráfico"/>
          <p:cNvGraphicFramePr/>
          <p:nvPr>
            <p:extLst>
              <p:ext uri="{D42A27DB-BD31-4B8C-83A1-F6EECF244321}">
                <p14:modId xmlns="" xmlns:p14="http://schemas.microsoft.com/office/powerpoint/2010/main" val="2247975562"/>
              </p:ext>
            </p:extLst>
          </p:nvPr>
        </p:nvGraphicFramePr>
        <p:xfrm>
          <a:off x="4980296" y="3263611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70" name="102 Gráfico"/>
          <p:cNvGraphicFramePr/>
          <p:nvPr>
            <p:extLst>
              <p:ext uri="{D42A27DB-BD31-4B8C-83A1-F6EECF244321}">
                <p14:modId xmlns="" xmlns:p14="http://schemas.microsoft.com/office/powerpoint/2010/main" val="2797198242"/>
              </p:ext>
            </p:extLst>
          </p:nvPr>
        </p:nvGraphicFramePr>
        <p:xfrm>
          <a:off x="7215974" y="3263611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77" name="76 Rectángulo"/>
          <p:cNvSpPr/>
          <p:nvPr/>
        </p:nvSpPr>
        <p:spPr>
          <a:xfrm>
            <a:off x="2115023" y="1533193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78" name="77 Rectángulo"/>
          <p:cNvSpPr/>
          <p:nvPr/>
        </p:nvSpPr>
        <p:spPr>
          <a:xfrm>
            <a:off x="2105097" y="1800325"/>
            <a:ext cx="158418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9" name="78 CuadroTexto"/>
          <p:cNvSpPr txBox="1"/>
          <p:nvPr/>
        </p:nvSpPr>
        <p:spPr>
          <a:xfrm>
            <a:off x="2218095" y="1472356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Si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0" name="89 CuadroTexto"/>
          <p:cNvSpPr txBox="1"/>
          <p:nvPr/>
        </p:nvSpPr>
        <p:spPr>
          <a:xfrm>
            <a:off x="2211359" y="1750918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No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" name="56 Rectángulo"/>
          <p:cNvSpPr/>
          <p:nvPr/>
        </p:nvSpPr>
        <p:spPr>
          <a:xfrm>
            <a:off x="-12762" y="5088126"/>
            <a:ext cx="768110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32. Si existiera una herramienta del gobierno que le permitiera participar, conocer, y proponer iniciativas al gobierno, ¿Usted la usaría?</a:t>
            </a:r>
          </a:p>
        </p:txBody>
      </p:sp>
      <p:graphicFrame>
        <p:nvGraphicFramePr>
          <p:cNvPr id="76" name="1 Gráfico"/>
          <p:cNvGraphicFramePr/>
          <p:nvPr>
            <p:extLst>
              <p:ext uri="{D42A27DB-BD31-4B8C-83A1-F6EECF244321}">
                <p14:modId xmlns="" xmlns:p14="http://schemas.microsoft.com/office/powerpoint/2010/main" val="2159352766"/>
              </p:ext>
            </p:extLst>
          </p:nvPr>
        </p:nvGraphicFramePr>
        <p:xfrm>
          <a:off x="2928926" y="3286128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62" name="61 Retraso">
            <a:hlinkClick r:id="rId15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66" name="65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69" name="68 Retraso">
            <a:hlinkClick r:id="rId16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71" name="70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72" name="71 Retraso">
            <a:hlinkClick r:id="rId17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73" name="72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74" name="73 Rectángulo redondeado">
            <a:hlinkClick r:id="rId18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75" name="74 Rectángulo redondeado">
            <a:hlinkClick r:id="rId19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80" name="79 Rectángulo redondeado">
            <a:hlinkClick r:id="rId20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81" name="80 Rectángulo redondeado">
            <a:hlinkClick r:id="rId21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96" name="95 Rectángulo redondeado">
            <a:hlinkClick r:id="rId22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</a:p>
        </p:txBody>
      </p:sp>
      <p:sp>
        <p:nvSpPr>
          <p:cNvPr id="83" name="Flecha izquierda 82">
            <a:hlinkClick r:id="rId23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4" name="Flecha izquierda 83">
            <a:hlinkClick r:id="rId16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4487961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143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8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7" name="36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30540336"/>
              </p:ext>
            </p:extLst>
          </p:nvPr>
        </p:nvGraphicFramePr>
        <p:xfrm>
          <a:off x="2339752" y="1393591"/>
          <a:ext cx="4697280" cy="19343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66384"/>
                <a:gridCol w="665448"/>
                <a:gridCol w="665448"/>
              </a:tblGrid>
              <a:tr h="177341">
                <a:tc>
                  <a:txBody>
                    <a:bodyPr/>
                    <a:lstStyle/>
                    <a:p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151073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Para dar opiniones/sugerencias/ideas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073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Para estar informado(a)/actualizado(a)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073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Para conocer/enterarse los planes del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073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Para participar en las decisiones del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073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Para mejorar el país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073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Para aprender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073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Para agilizar procesos/tramites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073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Para ahorrar tiempo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073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Para que sean resueltas las inquietudes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956">
                <a:tc>
                  <a:txBody>
                    <a:bodyPr/>
                    <a:lstStyle/>
                    <a:p>
                      <a:pPr algn="r"/>
                      <a:r>
                        <a:rPr lang="es-CO" sz="1000" dirty="0" smtClean="0">
                          <a:solidFill>
                            <a:schemeClr val="tx2"/>
                          </a:solidFill>
                          <a:latin typeface="+mj-lt"/>
                        </a:rPr>
                        <a:t>Base</a:t>
                      </a:r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14.495.651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dirty="0" smtClean="0">
                          <a:solidFill>
                            <a:schemeClr val="tx2"/>
                          </a:solidFill>
                          <a:latin typeface="+mj-lt"/>
                        </a:rPr>
                        <a:t>12.926.658</a:t>
                      </a:r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2" name="31 Rectángulo"/>
          <p:cNvSpPr/>
          <p:nvPr/>
        </p:nvSpPr>
        <p:spPr>
          <a:xfrm>
            <a:off x="-12762" y="5065998"/>
            <a:ext cx="760909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33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. ¿Por qué razón da esta opinión?</a:t>
            </a:r>
          </a:p>
        </p:txBody>
      </p:sp>
      <p:sp>
        <p:nvSpPr>
          <p:cNvPr id="33" name="32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Razones de uso/no uso de la herramienta  del gobierno?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6" name="25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75585707"/>
              </p:ext>
            </p:extLst>
          </p:nvPr>
        </p:nvGraphicFramePr>
        <p:xfrm>
          <a:off x="4751641" y="3314056"/>
          <a:ext cx="4320480" cy="19712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6344"/>
                <a:gridCol w="612068"/>
                <a:gridCol w="612068"/>
              </a:tblGrid>
              <a:tr h="79865">
                <a:tc>
                  <a:txBody>
                    <a:bodyPr/>
                    <a:lstStyle/>
                    <a:p>
                      <a:endParaRPr lang="es-CO" sz="1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le interesa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28%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escuchan las opiniones de las personas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le gusta/ No le llama la atención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confía en el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No tiene mucho conocimiento del tema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le queda tiempo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tiene acceso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Porque es mejor personalmente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Es una persona mayor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0,3%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Otro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65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Sabe/No Responde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30 Rectángulo"/>
          <p:cNvSpPr/>
          <p:nvPr/>
        </p:nvSpPr>
        <p:spPr>
          <a:xfrm>
            <a:off x="7037032" y="1391481"/>
            <a:ext cx="20472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400" b="1" dirty="0" smtClean="0">
                <a:solidFill>
                  <a:schemeClr val="accent3">
                    <a:lumMod val="75000"/>
                  </a:schemeClr>
                </a:solidFill>
              </a:rPr>
              <a:t>Si usaría la herramienta</a:t>
            </a:r>
            <a:endParaRPr lang="es-CO" sz="1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4" name="33 Rectángulo"/>
          <p:cNvSpPr/>
          <p:nvPr/>
        </p:nvSpPr>
        <p:spPr>
          <a:xfrm>
            <a:off x="2552156" y="3325173"/>
            <a:ext cx="20472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400" b="1" dirty="0" smtClean="0">
                <a:solidFill>
                  <a:schemeClr val="tx2"/>
                </a:solidFill>
              </a:rPr>
              <a:t>No usaría la herramienta</a:t>
            </a:r>
            <a:endParaRPr lang="es-CO" sz="1400" dirty="0">
              <a:solidFill>
                <a:schemeClr val="tx2"/>
              </a:solidFill>
            </a:endParaRPr>
          </a:p>
        </p:txBody>
      </p:sp>
      <p:cxnSp>
        <p:nvCxnSpPr>
          <p:cNvPr id="3" name="2 Conector angular"/>
          <p:cNvCxnSpPr>
            <a:stCxn id="31" idx="2"/>
            <a:endCxn id="37" idx="3"/>
          </p:cNvCxnSpPr>
          <p:nvPr/>
        </p:nvCxnSpPr>
        <p:spPr>
          <a:xfrm rot="5400000">
            <a:off x="7218087" y="1518204"/>
            <a:ext cx="661513" cy="1023621"/>
          </a:xfrm>
          <a:prstGeom prst="bentConnector2">
            <a:avLst/>
          </a:prstGeom>
          <a:ln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Conector angular"/>
          <p:cNvCxnSpPr>
            <a:stCxn id="34" idx="2"/>
            <a:endCxn id="26" idx="1"/>
          </p:cNvCxnSpPr>
          <p:nvPr/>
        </p:nvCxnSpPr>
        <p:spPr>
          <a:xfrm rot="16200000" flipH="1">
            <a:off x="3830343" y="3378384"/>
            <a:ext cx="666733" cy="117586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35 Retraso">
            <a:hlinkClick r:id="rId10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9" name="38 Retraso">
            <a:hlinkClick r:id="rId11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1" name="40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2" name="41 Retraso">
            <a:hlinkClick r:id="rId12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3" name="42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4" name="43 Rectángulo redondeado">
            <a:hlinkClick r:id="rId13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45" name="44 Rectángulo redondeado">
            <a:hlinkClick r:id="rId14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46" name="45 Rectángulo redondeado">
            <a:hlinkClick r:id="rId15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47" name="46 Rectángulo redondeado">
            <a:hlinkClick r:id="rId16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48" name="47 Rectángulo redondeado">
            <a:hlinkClick r:id="rId17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</a:p>
        </p:txBody>
      </p:sp>
      <p:sp>
        <p:nvSpPr>
          <p:cNvPr id="49" name="Flecha izquierda 48">
            <a:hlinkClick r:id="rId11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0" name="Flecha izquierda 49">
            <a:hlinkClick r:id="rId18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094180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25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42177227"/>
              </p:ext>
            </p:extLst>
          </p:nvPr>
        </p:nvGraphicFramePr>
        <p:xfrm>
          <a:off x="2285984" y="3143252"/>
          <a:ext cx="6696744" cy="21003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24336"/>
                <a:gridCol w="612068"/>
                <a:gridCol w="612068"/>
                <a:gridCol w="612068"/>
                <a:gridCol w="612068"/>
                <a:gridCol w="612068"/>
                <a:gridCol w="612068"/>
              </a:tblGrid>
              <a:tr h="79865">
                <a:tc>
                  <a:txBody>
                    <a:bodyPr/>
                    <a:lstStyle/>
                    <a:p>
                      <a:endParaRPr lang="es-CO" sz="1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Bajos 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Medios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Altos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79865">
                <a:tc>
                  <a:txBody>
                    <a:bodyPr/>
                    <a:lstStyle/>
                    <a:p>
                      <a:endParaRPr lang="es-CO" sz="1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le interesa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22%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38%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escuchan las opiniones de las personas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le gusta/ No le llama la atención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21%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confía en el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tiene mucho conocimiento del tema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22%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le queda tiempo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tiene acceso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Es una persona mayor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0,1%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29%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Porque es mejor personalmente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Otro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6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Sabe/No Responde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144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8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7" name="36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69961748"/>
              </p:ext>
            </p:extLst>
          </p:nvPr>
        </p:nvGraphicFramePr>
        <p:xfrm>
          <a:off x="2285984" y="1285864"/>
          <a:ext cx="6696744" cy="17621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24336"/>
                <a:gridCol w="612068"/>
                <a:gridCol w="612068"/>
                <a:gridCol w="612068"/>
                <a:gridCol w="612068"/>
                <a:gridCol w="612068"/>
                <a:gridCol w="612068"/>
              </a:tblGrid>
              <a:tr h="0">
                <a:tc>
                  <a:txBody>
                    <a:bodyPr/>
                    <a:lstStyle/>
                    <a:p>
                      <a:endParaRPr lang="es-CO" sz="1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Bajos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Medios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Altos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es-CO" sz="1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Para dar opiniones/sugerencias/ideas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Para estar informado(a)/actualizado(a)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21%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Para conocer/enterarse los planes del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Para participar en las decisiones del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44%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Para mejorar el país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Para aprender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Para agilizar procesos/tramites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Para ahorrar tiempo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- 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Para que sean resueltas las inquietudes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2" name="31 Rectángulo"/>
          <p:cNvSpPr/>
          <p:nvPr/>
        </p:nvSpPr>
        <p:spPr>
          <a:xfrm>
            <a:off x="-12762" y="5065998"/>
            <a:ext cx="760909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33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. ¿Por qué razón da esta opinión?</a:t>
            </a:r>
          </a:p>
        </p:txBody>
      </p:sp>
      <p:sp>
        <p:nvSpPr>
          <p:cNvPr id="33" name="32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Razones de uso/no uso de la herramienta  del gobierno?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31" name="30 Retraso">
            <a:hlinkClick r:id="rId10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4" name="33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6" name="35 Retraso">
            <a:hlinkClick r:id="rId11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9" name="38 Retraso">
            <a:hlinkClick r:id="rId12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1" name="40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2" name="41 Rectángulo redondeado">
            <a:hlinkClick r:id="rId13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43" name="42 Rectángulo redondeado">
            <a:hlinkClick r:id="rId14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44" name="43 Rectángulo redondeado">
            <a:hlinkClick r:id="rId15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45" name="44 Rectángulo redondeado">
            <a:hlinkClick r:id="rId16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46" name="45 Rectángulo redondeado">
            <a:hlinkClick r:id="rId17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</a:p>
        </p:txBody>
      </p:sp>
      <p:sp>
        <p:nvSpPr>
          <p:cNvPr id="27" name="Flecha izquierda 48">
            <a:hlinkClick r:id="rId12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8" name="Flecha izquierda 49">
            <a:hlinkClick r:id="rId10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3985231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145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8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31 Rectángulo"/>
          <p:cNvSpPr/>
          <p:nvPr/>
        </p:nvSpPr>
        <p:spPr>
          <a:xfrm>
            <a:off x="-12762" y="5065998"/>
            <a:ext cx="760909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33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. ¿Por qué razón da esta opinión?</a:t>
            </a:r>
          </a:p>
        </p:txBody>
      </p:sp>
      <p:sp>
        <p:nvSpPr>
          <p:cNvPr id="33" name="32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Razones de uso/no uso de la herramienta  del gobierno?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31" name="30 Retraso">
            <a:hlinkClick r:id="rId10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4" name="33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6" name="35 Retraso">
            <a:hlinkClick r:id="rId11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9" name="38 Retraso">
            <a:hlinkClick r:id="rId12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1" name="40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2" name="41 Rectángulo redondeado">
            <a:hlinkClick r:id="rId13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43" name="42 Rectángulo redondeado">
            <a:hlinkClick r:id="rId14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44" name="43 Rectángulo redondeado">
            <a:hlinkClick r:id="rId15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45" name="44 Rectángulo redondeado">
            <a:hlinkClick r:id="rId16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46" name="45 Rectángulo redondeado">
            <a:hlinkClick r:id="rId17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</a:p>
        </p:txBody>
      </p:sp>
      <p:graphicFrame>
        <p:nvGraphicFramePr>
          <p:cNvPr id="28" name="27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42177227"/>
              </p:ext>
            </p:extLst>
          </p:nvPr>
        </p:nvGraphicFramePr>
        <p:xfrm>
          <a:off x="2285984" y="3143252"/>
          <a:ext cx="6696744" cy="21003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24336"/>
                <a:gridCol w="612068"/>
                <a:gridCol w="612068"/>
                <a:gridCol w="612068"/>
                <a:gridCol w="612068"/>
                <a:gridCol w="612068"/>
                <a:gridCol w="612068"/>
              </a:tblGrid>
              <a:tr h="79865">
                <a:tc>
                  <a:txBody>
                    <a:bodyPr/>
                    <a:lstStyle/>
                    <a:p>
                      <a:endParaRPr lang="es-CO" sz="1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Pequeños 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Medianos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Grandes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79865">
                <a:tc>
                  <a:txBody>
                    <a:bodyPr/>
                    <a:lstStyle/>
                    <a:p>
                      <a:endParaRPr lang="es-CO" sz="1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le interesa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32%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27%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escuchan las opiniones de las personas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le gusta/ No le llama la atención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21%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confía en el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tiene mucho conocimiento del tema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39%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le queda tiempo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tiene acceso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Es una persona mayor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Porque es mejor personalmente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29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Otro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65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Sabe/No Responde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9" name="28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69961748"/>
              </p:ext>
            </p:extLst>
          </p:nvPr>
        </p:nvGraphicFramePr>
        <p:xfrm>
          <a:off x="2285984" y="1285864"/>
          <a:ext cx="6696744" cy="17621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24336"/>
                <a:gridCol w="612068"/>
                <a:gridCol w="612068"/>
                <a:gridCol w="612068"/>
                <a:gridCol w="612068"/>
                <a:gridCol w="612068"/>
                <a:gridCol w="612068"/>
              </a:tblGrid>
              <a:tr h="0">
                <a:tc>
                  <a:txBody>
                    <a:bodyPr/>
                    <a:lstStyle/>
                    <a:p>
                      <a:endParaRPr lang="es-CO" sz="1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Pequeños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Medianos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Grandes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0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es-CO" sz="1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2013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2014</a:t>
                      </a:r>
                      <a:endParaRPr lang="es-CO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Para dar opiniones/sugerencias/ideas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Para estar informado(a)/actualizado(a)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Para conocer/enterarse los planes del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Para participar en las decisiones del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21%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Para mejorar el país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Para aprender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Para agilizar procesos/tramites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Para ahorrar tiempo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Para que sean resueltas las inquietudes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MX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0" name="Flecha izquierda 48">
            <a:hlinkClick r:id="rId18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7" name="Flecha izquierda 49">
            <a:hlinkClick r:id="rId11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8715928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146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8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9" name="38 Gráfico"/>
          <p:cNvGraphicFramePr/>
          <p:nvPr>
            <p:extLst>
              <p:ext uri="{D42A27DB-BD31-4B8C-83A1-F6EECF244321}">
                <p14:modId xmlns="" xmlns:p14="http://schemas.microsoft.com/office/powerpoint/2010/main" val="714584551"/>
              </p:ext>
            </p:extLst>
          </p:nvPr>
        </p:nvGraphicFramePr>
        <p:xfrm>
          <a:off x="3071802" y="1376352"/>
          <a:ext cx="5080003" cy="3767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40" name="39 Rectángulo"/>
          <p:cNvSpPr/>
          <p:nvPr/>
        </p:nvSpPr>
        <p:spPr>
          <a:xfrm>
            <a:off x="6084168" y="5328567"/>
            <a:ext cx="144016" cy="128029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3" name="42 Rectángulo"/>
          <p:cNvSpPr/>
          <p:nvPr/>
        </p:nvSpPr>
        <p:spPr>
          <a:xfrm>
            <a:off x="7191584" y="5328567"/>
            <a:ext cx="144016" cy="12802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4" name="53 CuadroTexto"/>
          <p:cNvSpPr txBox="1"/>
          <p:nvPr/>
        </p:nvSpPr>
        <p:spPr>
          <a:xfrm>
            <a:off x="6187240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2013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5" name="54 CuadroTexto"/>
          <p:cNvSpPr txBox="1"/>
          <p:nvPr/>
        </p:nvSpPr>
        <p:spPr>
          <a:xfrm>
            <a:off x="7313505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2014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6" name="55 CuadroTexto"/>
          <p:cNvSpPr txBox="1"/>
          <p:nvPr/>
        </p:nvSpPr>
        <p:spPr>
          <a:xfrm>
            <a:off x="5517984" y="5447173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Base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7" name="56 CuadroTexto"/>
          <p:cNvSpPr txBox="1"/>
          <p:nvPr/>
        </p:nvSpPr>
        <p:spPr>
          <a:xfrm>
            <a:off x="5940152" y="5460821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19.308.658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7059977" y="5450941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17.613.097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35" name="34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Medios a través de los cuales le gustaría participar, conocer y proponer iniciativas al gobierno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34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¿A través de qué medio le gustaría participar, conocer y proponer iniciativas al gobierno? </a:t>
            </a:r>
          </a:p>
        </p:txBody>
      </p:sp>
      <p:sp>
        <p:nvSpPr>
          <p:cNvPr id="41" name="40 Retraso">
            <a:hlinkClick r:id="rId11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2" name="41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4" name="43 Retraso">
            <a:hlinkClick r:id="rId12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5" name="44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6" name="45 Retraso">
            <a:hlinkClick r:id="rId13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8" name="47 Rectángulo redondeado">
            <a:hlinkClick r:id="rId14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49" name="48 Rectángulo redondeado">
            <a:hlinkClick r:id="rId15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50" name="49 Rectángulo redondeado">
            <a:hlinkClick r:id="rId16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61" name="60 Rectángulo redondeado">
            <a:hlinkClick r:id="rId17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62" name="61 Rectángulo redondeado">
            <a:hlinkClick r:id="rId18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</a:p>
        </p:txBody>
      </p:sp>
      <p:sp>
        <p:nvSpPr>
          <p:cNvPr id="32" name="Flecha izquierda 48">
            <a:hlinkClick r:id="rId12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Flecha izquierda 49">
            <a:hlinkClick r:id="rId19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5675523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147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Medios a través de los cuales le gustaría participar, conocer y proponer iniciativas al gobierno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68" name="67 Cheurón">
            <a:hlinkClick r:id="rId8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34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¿A través de qué medio le gustaría participar, conocer y proponer iniciativas al gobierno? </a:t>
            </a: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39 Rectángulo"/>
          <p:cNvSpPr/>
          <p:nvPr/>
        </p:nvSpPr>
        <p:spPr>
          <a:xfrm>
            <a:off x="6084168" y="5328567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3" name="42 Rectángulo"/>
          <p:cNvSpPr/>
          <p:nvPr/>
        </p:nvSpPr>
        <p:spPr>
          <a:xfrm>
            <a:off x="7191584" y="5328567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4" name="53 CuadroTexto"/>
          <p:cNvSpPr txBox="1"/>
          <p:nvPr/>
        </p:nvSpPr>
        <p:spPr>
          <a:xfrm>
            <a:off x="6187240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2013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5" name="54 CuadroTexto"/>
          <p:cNvSpPr txBox="1"/>
          <p:nvPr/>
        </p:nvSpPr>
        <p:spPr>
          <a:xfrm>
            <a:off x="7313505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2014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graphicFrame>
        <p:nvGraphicFramePr>
          <p:cNvPr id="35" name="34 Gráfico"/>
          <p:cNvGraphicFramePr/>
          <p:nvPr>
            <p:extLst>
              <p:ext uri="{D42A27DB-BD31-4B8C-83A1-F6EECF244321}">
                <p14:modId xmlns="" xmlns:p14="http://schemas.microsoft.com/office/powerpoint/2010/main" val="3620868828"/>
              </p:ext>
            </p:extLst>
          </p:nvPr>
        </p:nvGraphicFramePr>
        <p:xfrm>
          <a:off x="6372200" y="1505288"/>
          <a:ext cx="2952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pic>
        <p:nvPicPr>
          <p:cNvPr id="38" name="Picture 2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5868145" y="1536848"/>
            <a:ext cx="1512167" cy="3599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1" name="40 Gráfico"/>
          <p:cNvGraphicFramePr/>
          <p:nvPr>
            <p:extLst>
              <p:ext uri="{D42A27DB-BD31-4B8C-83A1-F6EECF244321}">
                <p14:modId xmlns="" xmlns:p14="http://schemas.microsoft.com/office/powerpoint/2010/main" val="904685689"/>
              </p:ext>
            </p:extLst>
          </p:nvPr>
        </p:nvGraphicFramePr>
        <p:xfrm>
          <a:off x="4500562" y="1500178"/>
          <a:ext cx="2952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pic>
        <p:nvPicPr>
          <p:cNvPr id="44" name="Picture 2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4064218" y="1536848"/>
            <a:ext cx="1512167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5" name="44 Gráfico"/>
          <p:cNvGraphicFramePr/>
          <p:nvPr>
            <p:extLst>
              <p:ext uri="{D42A27DB-BD31-4B8C-83A1-F6EECF244321}">
                <p14:modId xmlns="" xmlns:p14="http://schemas.microsoft.com/office/powerpoint/2010/main" val="1942244885"/>
              </p:ext>
            </p:extLst>
          </p:nvPr>
        </p:nvGraphicFramePr>
        <p:xfrm>
          <a:off x="2699792" y="1501223"/>
          <a:ext cx="2952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46" name="45 CuadroTexto"/>
          <p:cNvSpPr txBox="1"/>
          <p:nvPr/>
        </p:nvSpPr>
        <p:spPr>
          <a:xfrm>
            <a:off x="7752153" y="1358889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Altos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47" name="46 CuadroTexto"/>
          <p:cNvSpPr txBox="1"/>
          <p:nvPr/>
        </p:nvSpPr>
        <p:spPr>
          <a:xfrm>
            <a:off x="3852955" y="1357207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48" name="47 CuadroTexto"/>
          <p:cNvSpPr txBox="1"/>
          <p:nvPr/>
        </p:nvSpPr>
        <p:spPr>
          <a:xfrm>
            <a:off x="5429256" y="1357302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25762227"/>
              </p:ext>
            </p:extLst>
          </p:nvPr>
        </p:nvGraphicFramePr>
        <p:xfrm>
          <a:off x="1928794" y="1500178"/>
          <a:ext cx="1778365" cy="34361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78365"/>
              </a:tblGrid>
              <a:tr h="168675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A través de la página de Internet </a:t>
                      </a:r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  <a:hlinkClick r:id="rId14"/>
                        </a:rPr>
                        <a:t>www.urnadecristal.gov.co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9913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Teléfono Celular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0270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Televisión Nacional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3129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err="1" smtClean="0">
                          <a:solidFill>
                            <a:schemeClr val="tx2"/>
                          </a:solidFill>
                          <a:effectLst/>
                        </a:rPr>
                        <a:t>Facebook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0270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Radio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5705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Correo físico / servicio postal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5705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Televisión por cable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0270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Mensaje de texto a través de Teléfono Celular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5322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Prensa / periódicos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0270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Teléfono Fijo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0270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err="1" smtClean="0">
                          <a:solidFill>
                            <a:schemeClr val="tx2"/>
                          </a:solidFill>
                          <a:effectLst/>
                        </a:rPr>
                        <a:t>Twitter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0270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Revistas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0270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err="1" smtClean="0">
                          <a:solidFill>
                            <a:schemeClr val="tx2"/>
                          </a:solidFill>
                          <a:effectLst/>
                        </a:rPr>
                        <a:t>Youtube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0270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E-mail/Internet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232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Personalmente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9" name="48 Retraso">
            <a:hlinkClick r:id="rId15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0" name="49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56" name="55 Retraso">
            <a:hlinkClick r:id="rId16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7" name="56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8" name="57 Retraso">
            <a:hlinkClick r:id="rId17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9" name="58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60" name="59 Rectángulo redondeado">
            <a:hlinkClick r:id="rId18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61" name="60 Rectángulo redondeado">
            <a:hlinkClick r:id="rId19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62" name="61 Rectángulo redondeado">
            <a:hlinkClick r:id="rId20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66" name="65 Rectángulo redondeado">
            <a:hlinkClick r:id="rId21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67" name="66 Rectángulo redondeado">
            <a:hlinkClick r:id="rId22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</a:p>
        </p:txBody>
      </p:sp>
      <p:sp>
        <p:nvSpPr>
          <p:cNvPr id="37" name="Flecha izquierda 48">
            <a:hlinkClick r:id="rId17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9" name="Flecha izquierda 49">
            <a:hlinkClick r:id="rId15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6537364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148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Medios a través de los cuales le gustaría participar, conocer y proponer iniciativas al gobierno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68" name="67 Cheurón">
            <a:hlinkClick r:id="rId8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34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¿A través de qué medio le gustaría participar, conocer y proponer iniciativas al gobierno? </a:t>
            </a: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39 Rectángulo"/>
          <p:cNvSpPr/>
          <p:nvPr/>
        </p:nvSpPr>
        <p:spPr>
          <a:xfrm>
            <a:off x="6084168" y="5328567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3" name="42 Rectángulo"/>
          <p:cNvSpPr/>
          <p:nvPr/>
        </p:nvSpPr>
        <p:spPr>
          <a:xfrm>
            <a:off x="7191584" y="5328567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4" name="53 CuadroTexto"/>
          <p:cNvSpPr txBox="1"/>
          <p:nvPr/>
        </p:nvSpPr>
        <p:spPr>
          <a:xfrm>
            <a:off x="6187240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2013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5" name="54 CuadroTexto"/>
          <p:cNvSpPr txBox="1"/>
          <p:nvPr/>
        </p:nvSpPr>
        <p:spPr>
          <a:xfrm>
            <a:off x="7313505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2014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graphicFrame>
        <p:nvGraphicFramePr>
          <p:cNvPr id="35" name="34 Gráfico"/>
          <p:cNvGraphicFramePr/>
          <p:nvPr>
            <p:extLst>
              <p:ext uri="{D42A27DB-BD31-4B8C-83A1-F6EECF244321}">
                <p14:modId xmlns="" xmlns:p14="http://schemas.microsoft.com/office/powerpoint/2010/main" val="207317753"/>
              </p:ext>
            </p:extLst>
          </p:nvPr>
        </p:nvGraphicFramePr>
        <p:xfrm>
          <a:off x="6372200" y="1505288"/>
          <a:ext cx="2952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pic>
        <p:nvPicPr>
          <p:cNvPr id="38" name="Picture 2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5868145" y="1536848"/>
            <a:ext cx="1512167" cy="3599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1" name="40 Gráfico"/>
          <p:cNvGraphicFramePr/>
          <p:nvPr>
            <p:extLst>
              <p:ext uri="{D42A27DB-BD31-4B8C-83A1-F6EECF244321}">
                <p14:modId xmlns="" xmlns:p14="http://schemas.microsoft.com/office/powerpoint/2010/main" val="262190978"/>
              </p:ext>
            </p:extLst>
          </p:nvPr>
        </p:nvGraphicFramePr>
        <p:xfrm>
          <a:off x="4572328" y="1505421"/>
          <a:ext cx="2952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pic>
        <p:nvPicPr>
          <p:cNvPr id="44" name="Picture 2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4064218" y="1536848"/>
            <a:ext cx="1512167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5" name="44 Gráfico"/>
          <p:cNvGraphicFramePr/>
          <p:nvPr>
            <p:extLst>
              <p:ext uri="{D42A27DB-BD31-4B8C-83A1-F6EECF244321}">
                <p14:modId xmlns="" xmlns:p14="http://schemas.microsoft.com/office/powerpoint/2010/main" val="1731713211"/>
              </p:ext>
            </p:extLst>
          </p:nvPr>
        </p:nvGraphicFramePr>
        <p:xfrm>
          <a:off x="2699792" y="1501223"/>
          <a:ext cx="2952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46" name="45 CuadroTexto"/>
          <p:cNvSpPr txBox="1"/>
          <p:nvPr/>
        </p:nvSpPr>
        <p:spPr>
          <a:xfrm>
            <a:off x="7596336" y="1358889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Grandes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47" name="46 CuadroTexto"/>
          <p:cNvSpPr txBox="1"/>
          <p:nvPr/>
        </p:nvSpPr>
        <p:spPr>
          <a:xfrm>
            <a:off x="3852955" y="1357207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Pequeños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48" name="47 CuadroTexto"/>
          <p:cNvSpPr txBox="1"/>
          <p:nvPr/>
        </p:nvSpPr>
        <p:spPr>
          <a:xfrm>
            <a:off x="5735929" y="1358047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Medianos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49" name="48 Retraso">
            <a:hlinkClick r:id="rId14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0" name="49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56" name="55 Retraso">
            <a:hlinkClick r:id="rId15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7" name="56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8" name="57 Retraso">
            <a:hlinkClick r:id="rId16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9" name="58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60" name="59 Rectángulo redondeado">
            <a:hlinkClick r:id="rId17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61" name="60 Rectángulo redondeado">
            <a:hlinkClick r:id="rId18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62" name="61 Rectángulo redondeado">
            <a:hlinkClick r:id="rId19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66" name="65 Rectángulo redondeado">
            <a:hlinkClick r:id="rId20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67" name="66 Rectángulo redondeado">
            <a:hlinkClick r:id="rId21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</a:p>
        </p:txBody>
      </p:sp>
      <p:graphicFrame>
        <p:nvGraphicFramePr>
          <p:cNvPr id="51" name="50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25762227"/>
              </p:ext>
            </p:extLst>
          </p:nvPr>
        </p:nvGraphicFramePr>
        <p:xfrm>
          <a:off x="1928794" y="1500178"/>
          <a:ext cx="1778365" cy="34361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78365"/>
              </a:tblGrid>
              <a:tr h="168675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A través de la página de Internet </a:t>
                      </a:r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  <a:hlinkClick r:id="rId22"/>
                        </a:rPr>
                        <a:t>www.urnadecristal.gov.co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9913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Teléfono Celular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0270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Televisión Nacional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3129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err="1" smtClean="0">
                          <a:solidFill>
                            <a:schemeClr val="tx2"/>
                          </a:solidFill>
                          <a:effectLst/>
                        </a:rPr>
                        <a:t>Facebook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0270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Radio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5705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Correo físico / servicio postal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5705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Televisión por cable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0270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Mensaje de texto a través de Teléfono Celular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5322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Prensa / periódicos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0270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Teléfono Fijo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0270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err="1" smtClean="0">
                          <a:solidFill>
                            <a:schemeClr val="tx2"/>
                          </a:solidFill>
                          <a:effectLst/>
                        </a:rPr>
                        <a:t>Twitter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0270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Revistas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0270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err="1" smtClean="0">
                          <a:solidFill>
                            <a:schemeClr val="tx2"/>
                          </a:solidFill>
                          <a:effectLst/>
                        </a:rPr>
                        <a:t>Youtube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0270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E-mail/Internet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232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Personalmente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7233" marR="7233" marT="723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" name="Flecha izquierda 48">
            <a:hlinkClick r:id="rId23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9" name="Flecha izquierda 49">
            <a:hlinkClick r:id="rId15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8576670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149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8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35. 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Además de los medios nombrados, ¿le gustaría participar, conocer y proponer iniciativas al gobierno a través de…(</a:t>
            </a:r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  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6" name="35 Gráfico"/>
          <p:cNvGraphicFramePr/>
          <p:nvPr>
            <p:extLst>
              <p:ext uri="{D42A27DB-BD31-4B8C-83A1-F6EECF244321}">
                <p14:modId xmlns="" xmlns:p14="http://schemas.microsoft.com/office/powerpoint/2010/main" val="2005227852"/>
              </p:ext>
            </p:extLst>
          </p:nvPr>
        </p:nvGraphicFramePr>
        <p:xfrm>
          <a:off x="3408433" y="1591345"/>
          <a:ext cx="4907983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37" name="36 Rectángulo"/>
          <p:cNvSpPr/>
          <p:nvPr/>
        </p:nvSpPr>
        <p:spPr>
          <a:xfrm>
            <a:off x="5824195" y="1415176"/>
            <a:ext cx="144016" cy="1280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6931611" y="1415176"/>
            <a:ext cx="144016" cy="1280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5927267" y="1354338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Si</a:t>
            </a:r>
          </a:p>
        </p:txBody>
      </p:sp>
      <p:sp>
        <p:nvSpPr>
          <p:cNvPr id="41" name="40 CuadroTexto"/>
          <p:cNvSpPr txBox="1"/>
          <p:nvPr/>
        </p:nvSpPr>
        <p:spPr>
          <a:xfrm>
            <a:off x="7053532" y="1354338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No</a:t>
            </a:r>
          </a:p>
        </p:txBody>
      </p:sp>
      <p:graphicFrame>
        <p:nvGraphicFramePr>
          <p:cNvPr id="44" name="43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02664843"/>
              </p:ext>
            </p:extLst>
          </p:nvPr>
        </p:nvGraphicFramePr>
        <p:xfrm>
          <a:off x="1979712" y="1726699"/>
          <a:ext cx="1452449" cy="31741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2449"/>
              </a:tblGrid>
              <a:tr h="338713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Página de Internet</a:t>
                      </a:r>
                    </a:p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hlinkClick r:id="rId11"/>
                        </a:rPr>
                        <a:t>www.urnadecristal.gov.co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0016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Televisión Nacional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2032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4912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Radio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0187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Teléfono Celular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4380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7521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err="1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Facebook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9367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8758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Televisión por cable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4380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8758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Prensa / periódicos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" name="44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47440352"/>
              </p:ext>
            </p:extLst>
          </p:nvPr>
        </p:nvGraphicFramePr>
        <p:xfrm>
          <a:off x="8256284" y="1729122"/>
          <a:ext cx="828000" cy="31421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8000"/>
              </a:tblGrid>
              <a:tr h="338713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B:13.636.6875</a:t>
                      </a:r>
                    </a:p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B: 11.270.009</a:t>
                      </a:r>
                      <a:endParaRPr lang="es-CO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l" fontAlgn="t"/>
                      <a:endParaRPr lang="es-CO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0016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B: 13.737.469</a:t>
                      </a:r>
                    </a:p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B:12.925.189</a:t>
                      </a:r>
                      <a:endParaRPr lang="es-CO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2032">
                <a:tc>
                  <a:txBody>
                    <a:bodyPr/>
                    <a:lstStyle/>
                    <a:p>
                      <a:pPr algn="l" fontAlgn="t"/>
                      <a:endParaRPr lang="es-CO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4912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B: 14.585.292</a:t>
                      </a:r>
                    </a:p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B: 13.803.747</a:t>
                      </a:r>
                      <a:endParaRPr lang="es-CO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l" fontAlgn="t"/>
                      <a:endParaRPr lang="es-CO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0187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B: 13.056.151</a:t>
                      </a:r>
                    </a:p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B: 12.787.613</a:t>
                      </a:r>
                      <a:endParaRPr lang="es-CO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4380">
                <a:tc>
                  <a:txBody>
                    <a:bodyPr/>
                    <a:lstStyle/>
                    <a:p>
                      <a:pPr algn="l" fontAlgn="t"/>
                      <a:endParaRPr lang="es-CO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7521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B: 14.775.470 </a:t>
                      </a:r>
                    </a:p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B:  13.149.341</a:t>
                      </a:r>
                      <a:endParaRPr lang="es-CO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9367">
                <a:tc>
                  <a:txBody>
                    <a:bodyPr/>
                    <a:lstStyle/>
                    <a:p>
                      <a:pPr algn="l" fontAlgn="t"/>
                      <a:endParaRPr lang="es-CO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8758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B: 16.009.826</a:t>
                      </a:r>
                    </a:p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B: 15.275.714</a:t>
                      </a:r>
                      <a:r>
                        <a:rPr lang="es-CO" sz="900" b="0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s-CO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4380">
                <a:tc>
                  <a:txBody>
                    <a:bodyPr/>
                    <a:lstStyle/>
                    <a:p>
                      <a:pPr algn="l" fontAlgn="t"/>
                      <a:endParaRPr lang="es-CO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8758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B: 15.313.056 </a:t>
                      </a:r>
                    </a:p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B: 15.524.331</a:t>
                      </a:r>
                      <a:r>
                        <a:rPr lang="es-CO" sz="900" b="0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s-CO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" name="30 Rectángulo"/>
          <p:cNvSpPr/>
          <p:nvPr/>
        </p:nvSpPr>
        <p:spPr>
          <a:xfrm>
            <a:off x="2771800" y="1057300"/>
            <a:ext cx="657647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Otros medios a través de los cuales le gustaría participar, conocer y proponer iniciativas al gobierno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32" name="31 Retraso">
            <a:hlinkClick r:id="rId12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3" name="32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4" name="33 Retraso">
            <a:hlinkClick r:id="rId13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2" name="41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3" name="42 Retraso">
            <a:hlinkClick r:id="rId14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6" name="45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7" name="46 Rectángulo redondeado">
            <a:hlinkClick r:id="rId15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48" name="47 Rectángulo redondeado">
            <a:hlinkClick r:id="rId16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49" name="48 Rectángulo redondeado">
            <a:hlinkClick r:id="rId17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50" name="49 Rectángulo redondeado">
            <a:hlinkClick r:id="rId18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51" name="50 Rectángulo redondeado">
            <a:hlinkClick r:id="rId19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</a:p>
        </p:txBody>
      </p:sp>
      <p:sp>
        <p:nvSpPr>
          <p:cNvPr id="40" name="Flecha izquierda 48">
            <a:hlinkClick r:id="rId20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2" name="Flecha izquierda 49">
            <a:hlinkClick r:id="rId21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5" name="54 Flecha derecha">
            <a:hlinkClick r:id="rId20" action="ppaction://hlinksldjump"/>
          </p:cNvPr>
          <p:cNvSpPr/>
          <p:nvPr/>
        </p:nvSpPr>
        <p:spPr>
          <a:xfrm>
            <a:off x="714348" y="3786194"/>
            <a:ext cx="214314" cy="214314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25812710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54 Gráfico"/>
          <p:cNvGraphicFramePr/>
          <p:nvPr>
            <p:extLst>
              <p:ext uri="{D42A27DB-BD31-4B8C-83A1-F6EECF244321}">
                <p14:modId xmlns="" xmlns:p14="http://schemas.microsoft.com/office/powerpoint/2010/main" val="125812194"/>
              </p:ext>
            </p:extLst>
          </p:nvPr>
        </p:nvGraphicFramePr>
        <p:xfrm>
          <a:off x="6660512" y="2184825"/>
          <a:ext cx="2520000" cy="2904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6588225" y="2137420"/>
            <a:ext cx="504055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7" name="86 Gráfico"/>
          <p:cNvGraphicFramePr/>
          <p:nvPr>
            <p:extLst>
              <p:ext uri="{D42A27DB-BD31-4B8C-83A1-F6EECF244321}">
                <p14:modId xmlns="" xmlns:p14="http://schemas.microsoft.com/office/powerpoint/2010/main" val="3755385782"/>
              </p:ext>
            </p:extLst>
          </p:nvPr>
        </p:nvGraphicFramePr>
        <p:xfrm>
          <a:off x="4572280" y="2184920"/>
          <a:ext cx="2520000" cy="2904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8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4499993" y="1999590"/>
            <a:ext cx="504055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03851" y="1057302"/>
            <a:ext cx="18002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Frecuencia  de uso</a:t>
            </a:r>
          </a:p>
        </p:txBody>
      </p:sp>
      <p:sp>
        <p:nvSpPr>
          <p:cNvPr id="40" name="39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P2.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Sin importar si cuenta o no con este servicio en el hogar ¿Con qué frecuencia hace uso de este medio de comunicación?</a:t>
            </a:r>
          </a:p>
        </p:txBody>
      </p:sp>
      <p:graphicFrame>
        <p:nvGraphicFramePr>
          <p:cNvPr id="3" name="2 Gráfico"/>
          <p:cNvGraphicFramePr/>
          <p:nvPr>
            <p:extLst>
              <p:ext uri="{D42A27DB-BD31-4B8C-83A1-F6EECF244321}">
                <p14:modId xmlns="" xmlns:p14="http://schemas.microsoft.com/office/powerpoint/2010/main" val="3963653452"/>
              </p:ext>
            </p:extLst>
          </p:nvPr>
        </p:nvGraphicFramePr>
        <p:xfrm>
          <a:off x="2446124" y="2184920"/>
          <a:ext cx="2520000" cy="2904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cxnSp>
        <p:nvCxnSpPr>
          <p:cNvPr id="13" name="12 Conector recto"/>
          <p:cNvCxnSpPr/>
          <p:nvPr/>
        </p:nvCxnSpPr>
        <p:spPr>
          <a:xfrm>
            <a:off x="2846010" y="2928750"/>
            <a:ext cx="6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9 Conector recto"/>
          <p:cNvCxnSpPr/>
          <p:nvPr/>
        </p:nvCxnSpPr>
        <p:spPr>
          <a:xfrm>
            <a:off x="2846010" y="3673338"/>
            <a:ext cx="6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50 Conector recto"/>
          <p:cNvCxnSpPr/>
          <p:nvPr/>
        </p:nvCxnSpPr>
        <p:spPr>
          <a:xfrm>
            <a:off x="2846010" y="4405293"/>
            <a:ext cx="6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61 CuadroTexto"/>
          <p:cNvSpPr txBox="1"/>
          <p:nvPr/>
        </p:nvSpPr>
        <p:spPr>
          <a:xfrm>
            <a:off x="1785918" y="2689830"/>
            <a:ext cx="94288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Teléfono celular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3" name="62 CuadroTexto"/>
          <p:cNvSpPr txBox="1"/>
          <p:nvPr/>
        </p:nvSpPr>
        <p:spPr>
          <a:xfrm>
            <a:off x="1747913" y="3397181"/>
            <a:ext cx="77777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Teléfono fijo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4" name="63 CuadroTexto"/>
          <p:cNvSpPr txBox="1"/>
          <p:nvPr/>
        </p:nvSpPr>
        <p:spPr>
          <a:xfrm>
            <a:off x="1765956" y="3798279"/>
            <a:ext cx="76174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Televisión </a:t>
            </a:r>
          </a:p>
          <a:p>
            <a:pPr algn="ctr"/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nacional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5" name="64 CuadroTexto"/>
          <p:cNvSpPr txBox="1"/>
          <p:nvPr/>
        </p:nvSpPr>
        <p:spPr>
          <a:xfrm>
            <a:off x="1758218" y="4506484"/>
            <a:ext cx="76174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Televisión </a:t>
            </a:r>
          </a:p>
          <a:p>
            <a:pPr algn="ctr"/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por cable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5" name="84 CuadroTexto"/>
          <p:cNvSpPr txBox="1"/>
          <p:nvPr/>
        </p:nvSpPr>
        <p:spPr>
          <a:xfrm>
            <a:off x="3618655" y="1978331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86" name="85 CuadroTexto"/>
          <p:cNvSpPr txBox="1"/>
          <p:nvPr/>
        </p:nvSpPr>
        <p:spPr>
          <a:xfrm>
            <a:off x="5736003" y="1979931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57" name="56 CuadroTexto"/>
          <p:cNvSpPr txBox="1"/>
          <p:nvPr/>
        </p:nvSpPr>
        <p:spPr>
          <a:xfrm>
            <a:off x="7886235" y="1981529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Altos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pic>
        <p:nvPicPr>
          <p:cNvPr id="54" name="Picture 12" descr="https://encrypted-tbn1.gstatic.com/images?q=tbn:ANd9GcRZsnYx3Zw17RPlGICI4QrS2G57n4YAvWwjrBFiX0kD5maORNQgEQ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78929">
            <a:off x="2135246" y="2259476"/>
            <a:ext cx="216000" cy="432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14" descr="http://www.liderpapel.com/resources/img/products/38797g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929508"/>
            <a:ext cx="684000" cy="5198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" name="Picture 2"/>
          <p:cNvPicPr>
            <a:picLocks noChangeAspect="1" noChangeArrowheads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9629"/>
          <a:stretch/>
        </p:blipFill>
        <p:spPr bwMode="auto">
          <a:xfrm>
            <a:off x="4499992" y="1129308"/>
            <a:ext cx="4104072" cy="526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42 Retraso">
            <a:hlinkClick r:id="rId13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4" name="43 Rectángulo">
            <a:hlinkClick r:id="rId13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6" name="45 Retraso">
            <a:hlinkClick r:id="rId14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7" name="46 Rectángulo">
            <a:hlinkClick r:id="rId14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8" name="47 Retraso">
            <a:hlinkClick r:id="rId15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2" name="51 Rectángulo">
            <a:hlinkClick r:id="rId15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3" name="52 Rectángulo redondeado">
            <a:hlinkClick r:id="rId16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0" name="59 Rectángulo redondeado">
            <a:hlinkClick r:id="rId17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1" name="60 Rectángulo redondeado">
            <a:hlinkClick r:id="rId18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6" name="65 Rectángulo redondeado">
            <a:hlinkClick r:id="rId19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7" name="66 Rectángulo redondeado">
            <a:hlinkClick r:id="rId20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9" name="68 Flecha izquierda">
            <a:hlinkClick r:id="rId21" action="ppaction://hlinksldjump"/>
          </p:cNvPr>
          <p:cNvSpPr/>
          <p:nvPr/>
        </p:nvSpPr>
        <p:spPr>
          <a:xfrm>
            <a:off x="785786" y="4214822"/>
            <a:ext cx="214314" cy="214314"/>
          </a:xfrm>
          <a:prstGeom prst="lef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8" name="6 Cheurón">
            <a:hlinkClick r:id="rId22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70" name="7 Cheurón">
            <a:hlinkClick r:id="rId23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71" name="9 Cheurón">
            <a:hlinkClick r:id="rId24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72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" name="67 Cheurón">
            <a:hlinkClick r:id="rId26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45" name="Flecha izquierda 30">
            <a:hlinkClick r:id="rId21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4" name="Flecha izquierda 31">
            <a:hlinkClick r:id="rId27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1632459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150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/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7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6" name="35 Gráfico"/>
          <p:cNvGraphicFramePr/>
          <p:nvPr>
            <p:extLst>
              <p:ext uri="{D42A27DB-BD31-4B8C-83A1-F6EECF244321}">
                <p14:modId xmlns="" xmlns:p14="http://schemas.microsoft.com/office/powerpoint/2010/main" val="3207391205"/>
              </p:ext>
            </p:extLst>
          </p:nvPr>
        </p:nvGraphicFramePr>
        <p:xfrm>
          <a:off x="3408433" y="1591345"/>
          <a:ext cx="4907983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37" name="36 Rectángulo"/>
          <p:cNvSpPr/>
          <p:nvPr/>
        </p:nvSpPr>
        <p:spPr>
          <a:xfrm>
            <a:off x="5824195" y="1415176"/>
            <a:ext cx="144016" cy="1280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6931611" y="1415176"/>
            <a:ext cx="144016" cy="1280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5927267" y="1354338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Si</a:t>
            </a:r>
          </a:p>
        </p:txBody>
      </p:sp>
      <p:sp>
        <p:nvSpPr>
          <p:cNvPr id="41" name="40 CuadroTexto"/>
          <p:cNvSpPr txBox="1"/>
          <p:nvPr/>
        </p:nvSpPr>
        <p:spPr>
          <a:xfrm>
            <a:off x="7053532" y="1354338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No</a:t>
            </a:r>
          </a:p>
        </p:txBody>
      </p:sp>
      <p:graphicFrame>
        <p:nvGraphicFramePr>
          <p:cNvPr id="44" name="43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51615361"/>
              </p:ext>
            </p:extLst>
          </p:nvPr>
        </p:nvGraphicFramePr>
        <p:xfrm>
          <a:off x="1979712" y="1726697"/>
          <a:ext cx="1452449" cy="313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2449"/>
              </a:tblGrid>
              <a:tr h="395980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Mensaje de texto a través de Teléfono Celular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8366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4122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Teléfono fijo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0350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1536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Correo físico / servicio postal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8366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2632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err="1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Twitter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481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2896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err="1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Youtube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6311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0960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Revistas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" name="44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17057990"/>
              </p:ext>
            </p:extLst>
          </p:nvPr>
        </p:nvGraphicFramePr>
        <p:xfrm>
          <a:off x="8256284" y="1705372"/>
          <a:ext cx="828000" cy="31446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8000"/>
              </a:tblGrid>
              <a:tr h="400576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B:16.593.769</a:t>
                      </a:r>
                    </a:p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B: 15.453.570</a:t>
                      </a:r>
                      <a:endParaRPr lang="es-CO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0319">
                <a:tc>
                  <a:txBody>
                    <a:bodyPr/>
                    <a:lstStyle/>
                    <a:p>
                      <a:pPr algn="l" fontAlgn="t"/>
                      <a:endParaRPr lang="es-CO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8464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B: 16.720.660</a:t>
                      </a:r>
                    </a:p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B: 15.561.788</a:t>
                      </a:r>
                      <a:endParaRPr lang="es-CO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2211">
                <a:tc>
                  <a:txBody>
                    <a:bodyPr/>
                    <a:lstStyle/>
                    <a:p>
                      <a:pPr algn="l" fontAlgn="t"/>
                      <a:endParaRPr lang="es-CO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6081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B: 16.397.790</a:t>
                      </a:r>
                    </a:p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B: 15.174.914</a:t>
                      </a:r>
                      <a:endParaRPr lang="es-CO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0319">
                <a:tc>
                  <a:txBody>
                    <a:bodyPr/>
                    <a:lstStyle/>
                    <a:p>
                      <a:pPr algn="l" fontAlgn="t"/>
                      <a:endParaRPr lang="es-CO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6840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B: 18.052.543</a:t>
                      </a:r>
                    </a:p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B: 16.175.847</a:t>
                      </a:r>
                      <a:endParaRPr lang="es-CO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2576">
                <a:tc>
                  <a:txBody>
                    <a:bodyPr/>
                    <a:lstStyle/>
                    <a:p>
                      <a:pPr algn="l" fontAlgn="t"/>
                      <a:endParaRPr lang="es-CO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7340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B: 18.441.875</a:t>
                      </a:r>
                    </a:p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B: 16.497.007 </a:t>
                      </a:r>
                      <a:endParaRPr lang="es-CO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9836">
                <a:tc>
                  <a:txBody>
                    <a:bodyPr/>
                    <a:lstStyle/>
                    <a:p>
                      <a:pPr algn="l" fontAlgn="t"/>
                      <a:endParaRPr lang="es-CO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B: 18.306.055</a:t>
                      </a:r>
                    </a:p>
                    <a:p>
                      <a:pPr algn="l" fontAlgn="t"/>
                      <a:r>
                        <a:rPr lang="es-CO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B: 16.450.955</a:t>
                      </a:r>
                      <a:r>
                        <a:rPr lang="es-CO" sz="900" b="0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s-CO" sz="9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" name="30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35. 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Además de los medios nombrados, ¿le gustaría participar, conocer y proponer iniciativas al gobierno a través de…(</a:t>
            </a:r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  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32" name="31 Rectángulo"/>
          <p:cNvSpPr/>
          <p:nvPr/>
        </p:nvSpPr>
        <p:spPr>
          <a:xfrm>
            <a:off x="2771800" y="1057300"/>
            <a:ext cx="657647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Otros medios a través de los cuales le gustaría participar, conocer y proponer iniciativas al gobierno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40" name="39 Retraso">
            <a:hlinkClick r:id="rId10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2" name="41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8" name="47 Retraso">
            <a:hlinkClick r:id="rId11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9" name="48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0" name="49 Retraso">
            <a:hlinkClick r:id="rId12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1" name="50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2" name="51 Rectángulo redondeado">
            <a:hlinkClick r:id="rId13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53" name="52 Rectángulo redondeado">
            <a:hlinkClick r:id="rId14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54" name="53 Rectángulo redondeado">
            <a:hlinkClick r:id="rId15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55" name="54 Rectángulo redondeado">
            <a:hlinkClick r:id="rId16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56" name="55 Rectángulo redondeado">
            <a:hlinkClick r:id="rId17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</a:p>
        </p:txBody>
      </p:sp>
      <p:sp>
        <p:nvSpPr>
          <p:cNvPr id="33" name="Flecha izquierda 48">
            <a:hlinkClick r:id="rId11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4" name="Flecha izquierda 49">
            <a:hlinkClick r:id="rId10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3" name="55 Flecha izquierda">
            <a:hlinkClick r:id="rId10" action="ppaction://hlinksldjump"/>
          </p:cNvPr>
          <p:cNvSpPr/>
          <p:nvPr/>
        </p:nvSpPr>
        <p:spPr>
          <a:xfrm>
            <a:off x="714348" y="3786194"/>
            <a:ext cx="214314" cy="214314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13688438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32 Gráfico"/>
          <p:cNvGraphicFramePr/>
          <p:nvPr>
            <p:extLst>
              <p:ext uri="{D42A27DB-BD31-4B8C-83A1-F6EECF244321}">
                <p14:modId xmlns="" xmlns:p14="http://schemas.microsoft.com/office/powerpoint/2010/main" val="106347517"/>
              </p:ext>
            </p:extLst>
          </p:nvPr>
        </p:nvGraphicFramePr>
        <p:xfrm>
          <a:off x="6936825" y="1657114"/>
          <a:ext cx="1728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1" name="30 Gráfico"/>
          <p:cNvGraphicFramePr/>
          <p:nvPr>
            <p:extLst>
              <p:ext uri="{D42A27DB-BD31-4B8C-83A1-F6EECF244321}">
                <p14:modId xmlns="" xmlns:p14="http://schemas.microsoft.com/office/powerpoint/2010/main" val="3696597428"/>
              </p:ext>
            </p:extLst>
          </p:nvPr>
        </p:nvGraphicFramePr>
        <p:xfrm>
          <a:off x="5052742" y="1657114"/>
          <a:ext cx="1728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151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5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6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7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10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6" name="35 Gráfico"/>
          <p:cNvGraphicFramePr/>
          <p:nvPr>
            <p:extLst>
              <p:ext uri="{D42A27DB-BD31-4B8C-83A1-F6EECF244321}">
                <p14:modId xmlns="" xmlns:p14="http://schemas.microsoft.com/office/powerpoint/2010/main" val="2060443140"/>
              </p:ext>
            </p:extLst>
          </p:nvPr>
        </p:nvGraphicFramePr>
        <p:xfrm>
          <a:off x="3180534" y="1663353"/>
          <a:ext cx="1728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45" name="44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02686663"/>
              </p:ext>
            </p:extLst>
          </p:nvPr>
        </p:nvGraphicFramePr>
        <p:xfrm>
          <a:off x="4812245" y="1801130"/>
          <a:ext cx="828000" cy="38614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8000"/>
              </a:tblGrid>
              <a:tr h="333685"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41878"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5266"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35583"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9941"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41878"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5582"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088"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2660"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7000"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4175"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088">
                <a:tc>
                  <a:txBody>
                    <a:bodyPr/>
                    <a:lstStyle/>
                    <a:p>
                      <a:endParaRPr lang="es-CO"/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4175"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" name="42 Rectángulo"/>
          <p:cNvSpPr/>
          <p:nvPr/>
        </p:nvSpPr>
        <p:spPr>
          <a:xfrm>
            <a:off x="2064799" y="1440286"/>
            <a:ext cx="144016" cy="1280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6" name="45 Rectángulo"/>
          <p:cNvSpPr/>
          <p:nvPr/>
        </p:nvSpPr>
        <p:spPr>
          <a:xfrm>
            <a:off x="2584276" y="1440286"/>
            <a:ext cx="144016" cy="1280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7" name="46 CuadroTexto"/>
          <p:cNvSpPr txBox="1"/>
          <p:nvPr/>
        </p:nvSpPr>
        <p:spPr>
          <a:xfrm>
            <a:off x="2167871" y="1379448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Si</a:t>
            </a:r>
          </a:p>
        </p:txBody>
      </p:sp>
      <p:sp>
        <p:nvSpPr>
          <p:cNvPr id="48" name="47 CuadroTexto"/>
          <p:cNvSpPr txBox="1"/>
          <p:nvPr/>
        </p:nvSpPr>
        <p:spPr>
          <a:xfrm>
            <a:off x="2706197" y="1379448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No</a:t>
            </a:r>
          </a:p>
        </p:txBody>
      </p:sp>
      <p:sp>
        <p:nvSpPr>
          <p:cNvPr id="49" name="48 CuadroTexto"/>
          <p:cNvSpPr txBox="1"/>
          <p:nvPr/>
        </p:nvSpPr>
        <p:spPr>
          <a:xfrm>
            <a:off x="7740352" y="1416498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Altos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3978695" y="1414816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Bajos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51" name="50 CuadroTexto"/>
          <p:cNvSpPr txBox="1"/>
          <p:nvPr/>
        </p:nvSpPr>
        <p:spPr>
          <a:xfrm>
            <a:off x="5769318" y="1415656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35. 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Además de los medios nombrados, ¿le gustaría participar, conocer y proponer iniciativas al gobierno a través de…(</a:t>
            </a:r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  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39" name="38 Rectángulo"/>
          <p:cNvSpPr/>
          <p:nvPr/>
        </p:nvSpPr>
        <p:spPr>
          <a:xfrm>
            <a:off x="2771800" y="1057300"/>
            <a:ext cx="657647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Otros medios a través de los cuales le gustaría participar, conocer y proponer iniciativas al gobierno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40" name="39 Retraso">
            <a:hlinkClick r:id="rId13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2" name="41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56" name="55 Retraso">
            <a:hlinkClick r:id="rId14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7" name="56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8" name="57 Retraso">
            <a:hlinkClick r:id="rId15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9" name="58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60" name="59 Rectángulo redondeado">
            <a:hlinkClick r:id="rId16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61" name="60 Rectángulo redondeado">
            <a:hlinkClick r:id="rId17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62" name="61 Rectángulo redondeado">
            <a:hlinkClick r:id="rId18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63" name="62 Rectángulo redondeado">
            <a:hlinkClick r:id="rId19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64" name="63 Rectángulo redondeado">
            <a:hlinkClick r:id="rId20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</a:p>
        </p:txBody>
      </p:sp>
      <p:graphicFrame>
        <p:nvGraphicFramePr>
          <p:cNvPr id="41" name="40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02664843"/>
              </p:ext>
            </p:extLst>
          </p:nvPr>
        </p:nvGraphicFramePr>
        <p:xfrm>
          <a:off x="1785918" y="1755010"/>
          <a:ext cx="1452449" cy="31269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2449"/>
              </a:tblGrid>
              <a:tr h="338713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Página de Internet</a:t>
                      </a:r>
                    </a:p>
                    <a:p>
                      <a:pPr algn="r" fontAlgn="t"/>
                      <a:r>
                        <a:rPr lang="es-CO" sz="8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hlinkClick r:id="rId21"/>
                        </a:rPr>
                        <a:t>www.urnadecristal.gov.co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r" fontAlgn="t"/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0016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Televisión Nacional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2032">
                <a:tc>
                  <a:txBody>
                    <a:bodyPr/>
                    <a:lstStyle/>
                    <a:p>
                      <a:pPr algn="r" fontAlgn="t"/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4912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Radio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r" fontAlgn="t"/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0187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Teléfono Celular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4380">
                <a:tc>
                  <a:txBody>
                    <a:bodyPr/>
                    <a:lstStyle/>
                    <a:p>
                      <a:pPr algn="r" fontAlgn="t"/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7521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 err="1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Facebook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9367">
                <a:tc>
                  <a:txBody>
                    <a:bodyPr/>
                    <a:lstStyle/>
                    <a:p>
                      <a:pPr algn="r" fontAlgn="t"/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8758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Televisión por cable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4380">
                <a:tc>
                  <a:txBody>
                    <a:bodyPr/>
                    <a:lstStyle/>
                    <a:p>
                      <a:pPr algn="r" fontAlgn="t"/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8758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Prensa / periódicos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" name="Flecha izquierda 48">
            <a:hlinkClick r:id="rId22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4" name="Flecha izquierda 49">
            <a:hlinkClick r:id="rId23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2" name="51 Flecha derecha">
            <a:hlinkClick r:id="rId22" action="ppaction://hlinksldjump"/>
          </p:cNvPr>
          <p:cNvSpPr/>
          <p:nvPr/>
        </p:nvSpPr>
        <p:spPr>
          <a:xfrm>
            <a:off x="714348" y="4214822"/>
            <a:ext cx="214314" cy="214314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35897846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32 Gráfico"/>
          <p:cNvGraphicFramePr/>
          <p:nvPr>
            <p:extLst>
              <p:ext uri="{D42A27DB-BD31-4B8C-83A1-F6EECF244321}">
                <p14:modId xmlns="" xmlns:p14="http://schemas.microsoft.com/office/powerpoint/2010/main" val="2294271290"/>
              </p:ext>
            </p:extLst>
          </p:nvPr>
        </p:nvGraphicFramePr>
        <p:xfrm>
          <a:off x="7201718" y="1692739"/>
          <a:ext cx="1728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1" name="30 Gráfico"/>
          <p:cNvGraphicFramePr/>
          <p:nvPr>
            <p:extLst>
              <p:ext uri="{D42A27DB-BD31-4B8C-83A1-F6EECF244321}">
                <p14:modId xmlns="" xmlns:p14="http://schemas.microsoft.com/office/powerpoint/2010/main" val="1383643647"/>
              </p:ext>
            </p:extLst>
          </p:nvPr>
        </p:nvGraphicFramePr>
        <p:xfrm>
          <a:off x="5209244" y="1691981"/>
          <a:ext cx="1728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152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5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6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7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10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6" name="35 Gráfico"/>
          <p:cNvGraphicFramePr/>
          <p:nvPr>
            <p:extLst>
              <p:ext uri="{D42A27DB-BD31-4B8C-83A1-F6EECF244321}">
                <p14:modId xmlns="" xmlns:p14="http://schemas.microsoft.com/office/powerpoint/2010/main" val="3073670152"/>
              </p:ext>
            </p:extLst>
          </p:nvPr>
        </p:nvGraphicFramePr>
        <p:xfrm>
          <a:off x="3290730" y="1686345"/>
          <a:ext cx="1728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37" name="36 Rectángulo"/>
          <p:cNvSpPr/>
          <p:nvPr/>
        </p:nvSpPr>
        <p:spPr>
          <a:xfrm>
            <a:off x="2064799" y="1440286"/>
            <a:ext cx="144016" cy="1280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2584276" y="1440286"/>
            <a:ext cx="144016" cy="1280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2167871" y="1379448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Si</a:t>
            </a:r>
          </a:p>
        </p:txBody>
      </p:sp>
      <p:sp>
        <p:nvSpPr>
          <p:cNvPr id="41" name="40 CuadroTexto"/>
          <p:cNvSpPr txBox="1"/>
          <p:nvPr/>
        </p:nvSpPr>
        <p:spPr>
          <a:xfrm>
            <a:off x="3055409" y="1379448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No</a:t>
            </a:r>
          </a:p>
        </p:txBody>
      </p:sp>
      <p:sp>
        <p:nvSpPr>
          <p:cNvPr id="43" name="42 CuadroTexto"/>
          <p:cNvSpPr txBox="1"/>
          <p:nvPr/>
        </p:nvSpPr>
        <p:spPr>
          <a:xfrm>
            <a:off x="7945548" y="1416498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Altos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46" name="45 CuadroTexto"/>
          <p:cNvSpPr txBox="1"/>
          <p:nvPr/>
        </p:nvSpPr>
        <p:spPr>
          <a:xfrm>
            <a:off x="4025943" y="1414816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Bajos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47" name="46 CuadroTexto"/>
          <p:cNvSpPr txBox="1"/>
          <p:nvPr/>
        </p:nvSpPr>
        <p:spPr>
          <a:xfrm>
            <a:off x="5837667" y="1415656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48" name="47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35. 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Además de los medios nombrados, ¿le gustaría participar, conocer y proponer iniciativas al gobierno a través de…(</a:t>
            </a:r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  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9" name="48 Rectángulo"/>
          <p:cNvSpPr/>
          <p:nvPr/>
        </p:nvSpPr>
        <p:spPr>
          <a:xfrm>
            <a:off x="2771800" y="1057300"/>
            <a:ext cx="657647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Otros medios a través de los cuales le gustaría participar, conocer y proponer iniciativas al gobierno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40" name="39 Retraso">
            <a:hlinkClick r:id="rId13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2" name="41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55" name="54 Retraso">
            <a:hlinkClick r:id="rId14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6" name="55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7" name="56 Retraso">
            <a:hlinkClick r:id="rId15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8" name="57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9" name="58 Rectángulo redondeado">
            <a:hlinkClick r:id="rId16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60" name="59 Rectángulo redondeado">
            <a:hlinkClick r:id="rId17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61" name="60 Rectángulo redondeado">
            <a:hlinkClick r:id="rId18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62" name="61 Rectángulo redondeado">
            <a:hlinkClick r:id="rId19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63" name="62 Rectángulo redondeado">
            <a:hlinkClick r:id="rId20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</a:p>
        </p:txBody>
      </p:sp>
      <p:graphicFrame>
        <p:nvGraphicFramePr>
          <p:cNvPr id="50" name="49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51615361"/>
              </p:ext>
            </p:extLst>
          </p:nvPr>
        </p:nvGraphicFramePr>
        <p:xfrm>
          <a:off x="1976543" y="1797202"/>
          <a:ext cx="1452449" cy="313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2449"/>
              </a:tblGrid>
              <a:tr h="395980">
                <a:tc>
                  <a:txBody>
                    <a:bodyPr/>
                    <a:lstStyle/>
                    <a:p>
                      <a:pPr algn="r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Mensaje de texto a través de Teléfono Celular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8366">
                <a:tc>
                  <a:txBody>
                    <a:bodyPr/>
                    <a:lstStyle/>
                    <a:p>
                      <a:pPr algn="r" fontAlgn="t"/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4122">
                <a:tc>
                  <a:txBody>
                    <a:bodyPr/>
                    <a:lstStyle/>
                    <a:p>
                      <a:pPr algn="r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Teléfono fijo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0350">
                <a:tc>
                  <a:txBody>
                    <a:bodyPr/>
                    <a:lstStyle/>
                    <a:p>
                      <a:pPr algn="r" fontAlgn="t"/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1536">
                <a:tc>
                  <a:txBody>
                    <a:bodyPr/>
                    <a:lstStyle/>
                    <a:p>
                      <a:pPr algn="r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Correo físico / servicio postal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8366">
                <a:tc>
                  <a:txBody>
                    <a:bodyPr/>
                    <a:lstStyle/>
                    <a:p>
                      <a:pPr algn="r" fontAlgn="t"/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2632">
                <a:tc>
                  <a:txBody>
                    <a:bodyPr/>
                    <a:lstStyle/>
                    <a:p>
                      <a:pPr algn="r" fontAlgn="t"/>
                      <a:r>
                        <a:rPr lang="es-CO" sz="900" b="0" i="0" u="none" strike="noStrike" dirty="0" err="1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Twitter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481">
                <a:tc>
                  <a:txBody>
                    <a:bodyPr/>
                    <a:lstStyle/>
                    <a:p>
                      <a:pPr algn="r" fontAlgn="t"/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2896">
                <a:tc>
                  <a:txBody>
                    <a:bodyPr/>
                    <a:lstStyle/>
                    <a:p>
                      <a:pPr algn="r" fontAlgn="t"/>
                      <a:r>
                        <a:rPr lang="es-CO" sz="900" b="0" i="0" u="none" strike="noStrike" dirty="0" err="1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Youtube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6311">
                <a:tc>
                  <a:txBody>
                    <a:bodyPr/>
                    <a:lstStyle/>
                    <a:p>
                      <a:pPr algn="r" fontAlgn="t"/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0960">
                <a:tc>
                  <a:txBody>
                    <a:bodyPr/>
                    <a:lstStyle/>
                    <a:p>
                      <a:pPr algn="r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Revistas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" name="Flecha izquierda 48">
            <a:hlinkClick r:id="rId15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5" name="Flecha izquierda 49">
            <a:hlinkClick r:id="rId14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1" name="55 Flecha izquierda">
            <a:hlinkClick r:id="rId14" action="ppaction://hlinksldjump"/>
          </p:cNvPr>
          <p:cNvSpPr/>
          <p:nvPr/>
        </p:nvSpPr>
        <p:spPr>
          <a:xfrm>
            <a:off x="714348" y="4214822"/>
            <a:ext cx="214314" cy="214314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24617714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32 Gráfico"/>
          <p:cNvGraphicFramePr/>
          <p:nvPr>
            <p:extLst>
              <p:ext uri="{D42A27DB-BD31-4B8C-83A1-F6EECF244321}">
                <p14:modId xmlns="" xmlns:p14="http://schemas.microsoft.com/office/powerpoint/2010/main" val="1400842512"/>
              </p:ext>
            </p:extLst>
          </p:nvPr>
        </p:nvGraphicFramePr>
        <p:xfrm>
          <a:off x="6936825" y="1657114"/>
          <a:ext cx="1728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1" name="30 Gráfico"/>
          <p:cNvGraphicFramePr/>
          <p:nvPr>
            <p:extLst>
              <p:ext uri="{D42A27DB-BD31-4B8C-83A1-F6EECF244321}">
                <p14:modId xmlns="" xmlns:p14="http://schemas.microsoft.com/office/powerpoint/2010/main" val="263085021"/>
              </p:ext>
            </p:extLst>
          </p:nvPr>
        </p:nvGraphicFramePr>
        <p:xfrm>
          <a:off x="5052742" y="1657114"/>
          <a:ext cx="1728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153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5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6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7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10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6" name="35 Gráfico"/>
          <p:cNvGraphicFramePr/>
          <p:nvPr>
            <p:extLst>
              <p:ext uri="{D42A27DB-BD31-4B8C-83A1-F6EECF244321}">
                <p14:modId xmlns="" xmlns:p14="http://schemas.microsoft.com/office/powerpoint/2010/main" val="639639663"/>
              </p:ext>
            </p:extLst>
          </p:nvPr>
        </p:nvGraphicFramePr>
        <p:xfrm>
          <a:off x="3180534" y="1663353"/>
          <a:ext cx="1728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43" name="42 Rectángulo"/>
          <p:cNvSpPr/>
          <p:nvPr/>
        </p:nvSpPr>
        <p:spPr>
          <a:xfrm>
            <a:off x="2064799" y="1440286"/>
            <a:ext cx="144016" cy="1280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6" name="45 Rectángulo"/>
          <p:cNvSpPr/>
          <p:nvPr/>
        </p:nvSpPr>
        <p:spPr>
          <a:xfrm>
            <a:off x="2584276" y="1440286"/>
            <a:ext cx="144016" cy="1280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7" name="46 CuadroTexto"/>
          <p:cNvSpPr txBox="1"/>
          <p:nvPr/>
        </p:nvSpPr>
        <p:spPr>
          <a:xfrm>
            <a:off x="2167871" y="1379448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Si</a:t>
            </a:r>
          </a:p>
        </p:txBody>
      </p:sp>
      <p:sp>
        <p:nvSpPr>
          <p:cNvPr id="48" name="47 CuadroTexto"/>
          <p:cNvSpPr txBox="1"/>
          <p:nvPr/>
        </p:nvSpPr>
        <p:spPr>
          <a:xfrm>
            <a:off x="2706197" y="1379448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No</a:t>
            </a:r>
          </a:p>
        </p:txBody>
      </p:sp>
      <p:sp>
        <p:nvSpPr>
          <p:cNvPr id="49" name="48 CuadroTexto"/>
          <p:cNvSpPr txBox="1"/>
          <p:nvPr/>
        </p:nvSpPr>
        <p:spPr>
          <a:xfrm>
            <a:off x="7596336" y="1416498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Grandes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3845263" y="1414816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Pequeños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51" name="50 CuadroTexto"/>
          <p:cNvSpPr txBox="1"/>
          <p:nvPr/>
        </p:nvSpPr>
        <p:spPr>
          <a:xfrm>
            <a:off x="5652120" y="1415656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Medianos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35. 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Además de los medios nombrados, ¿le gustaría participar, conocer y proponer iniciativas al gobierno a través de…(</a:t>
            </a:r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  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39" name="38 Rectángulo"/>
          <p:cNvSpPr/>
          <p:nvPr/>
        </p:nvSpPr>
        <p:spPr>
          <a:xfrm>
            <a:off x="2771800" y="1057300"/>
            <a:ext cx="657647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Otros medios a través de los cuales le gustaría participar, conocer y proponer iniciativas al gobierno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40" name="39 Retraso">
            <a:hlinkClick r:id="rId13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2" name="41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56" name="55 Retraso">
            <a:hlinkClick r:id="rId14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7" name="56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8" name="57 Retraso">
            <a:hlinkClick r:id="rId15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9" name="58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60" name="59 Rectángulo redondeado">
            <a:hlinkClick r:id="rId16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61" name="60 Rectángulo redondeado">
            <a:hlinkClick r:id="rId17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62" name="61 Rectángulo redondeado">
            <a:hlinkClick r:id="rId18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63" name="62 Rectángulo redondeado">
            <a:hlinkClick r:id="rId19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64" name="63 Rectángulo redondeado">
            <a:hlinkClick r:id="rId20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</a:p>
        </p:txBody>
      </p:sp>
      <p:graphicFrame>
        <p:nvGraphicFramePr>
          <p:cNvPr id="41" name="40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02664843"/>
              </p:ext>
            </p:extLst>
          </p:nvPr>
        </p:nvGraphicFramePr>
        <p:xfrm>
          <a:off x="1785918" y="1802258"/>
          <a:ext cx="1452449" cy="31269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2449"/>
              </a:tblGrid>
              <a:tr h="338713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Página de Internet</a:t>
                      </a:r>
                    </a:p>
                    <a:p>
                      <a:pPr algn="r" fontAlgn="t"/>
                      <a:r>
                        <a:rPr lang="es-CO" sz="8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hlinkClick r:id="rId21"/>
                        </a:rPr>
                        <a:t>www.urnadecristal.gov.co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r" fontAlgn="t"/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0016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Televisión Nacional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2032">
                <a:tc>
                  <a:txBody>
                    <a:bodyPr/>
                    <a:lstStyle/>
                    <a:p>
                      <a:pPr algn="r" fontAlgn="t"/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4912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Radio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r" fontAlgn="t"/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0187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Teléfono Celular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4380">
                <a:tc>
                  <a:txBody>
                    <a:bodyPr/>
                    <a:lstStyle/>
                    <a:p>
                      <a:pPr algn="r" fontAlgn="t"/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7521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 err="1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Facebook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9367">
                <a:tc>
                  <a:txBody>
                    <a:bodyPr/>
                    <a:lstStyle/>
                    <a:p>
                      <a:pPr algn="r" fontAlgn="t"/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8758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Televisión por cable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4380">
                <a:tc>
                  <a:txBody>
                    <a:bodyPr/>
                    <a:lstStyle/>
                    <a:p>
                      <a:pPr algn="r" fontAlgn="t"/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8758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Prensa / periódicos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" name="Flecha izquierda 48">
            <a:hlinkClick r:id="rId22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4" name="Flecha izquierda 49">
            <a:hlinkClick r:id="rId23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5" name="44 Flecha derecha">
            <a:hlinkClick r:id="rId22" action="ppaction://hlinksldjump"/>
          </p:cNvPr>
          <p:cNvSpPr/>
          <p:nvPr/>
        </p:nvSpPr>
        <p:spPr>
          <a:xfrm>
            <a:off x="1285852" y="4643450"/>
            <a:ext cx="214314" cy="214314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12127030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32 Gráfico"/>
          <p:cNvGraphicFramePr/>
          <p:nvPr>
            <p:extLst>
              <p:ext uri="{D42A27DB-BD31-4B8C-83A1-F6EECF244321}">
                <p14:modId xmlns="" xmlns:p14="http://schemas.microsoft.com/office/powerpoint/2010/main" val="3120209779"/>
              </p:ext>
            </p:extLst>
          </p:nvPr>
        </p:nvGraphicFramePr>
        <p:xfrm>
          <a:off x="7201718" y="1692739"/>
          <a:ext cx="1728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1" name="30 Gráfico"/>
          <p:cNvGraphicFramePr/>
          <p:nvPr>
            <p:extLst>
              <p:ext uri="{D42A27DB-BD31-4B8C-83A1-F6EECF244321}">
                <p14:modId xmlns="" xmlns:p14="http://schemas.microsoft.com/office/powerpoint/2010/main" val="3043100451"/>
              </p:ext>
            </p:extLst>
          </p:nvPr>
        </p:nvGraphicFramePr>
        <p:xfrm>
          <a:off x="5209244" y="1691981"/>
          <a:ext cx="1728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154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5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6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/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9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6" name="35 Gráfico"/>
          <p:cNvGraphicFramePr/>
          <p:nvPr>
            <p:extLst>
              <p:ext uri="{D42A27DB-BD31-4B8C-83A1-F6EECF244321}">
                <p14:modId xmlns="" xmlns:p14="http://schemas.microsoft.com/office/powerpoint/2010/main" val="1045258897"/>
              </p:ext>
            </p:extLst>
          </p:nvPr>
        </p:nvGraphicFramePr>
        <p:xfrm>
          <a:off x="3290730" y="1686345"/>
          <a:ext cx="1728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7" name="36 Rectángulo"/>
          <p:cNvSpPr/>
          <p:nvPr/>
        </p:nvSpPr>
        <p:spPr>
          <a:xfrm>
            <a:off x="2064799" y="1440286"/>
            <a:ext cx="144016" cy="1280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2933488" y="1440286"/>
            <a:ext cx="144016" cy="1280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2167871" y="1379448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Si</a:t>
            </a:r>
          </a:p>
        </p:txBody>
      </p:sp>
      <p:sp>
        <p:nvSpPr>
          <p:cNvPr id="41" name="40 CuadroTexto"/>
          <p:cNvSpPr txBox="1"/>
          <p:nvPr/>
        </p:nvSpPr>
        <p:spPr>
          <a:xfrm>
            <a:off x="2706197" y="1379448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No</a:t>
            </a:r>
          </a:p>
        </p:txBody>
      </p:sp>
      <p:sp>
        <p:nvSpPr>
          <p:cNvPr id="43" name="42 CuadroTexto"/>
          <p:cNvSpPr txBox="1"/>
          <p:nvPr/>
        </p:nvSpPr>
        <p:spPr>
          <a:xfrm>
            <a:off x="7853891" y="1416498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Grandes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46" name="45 CuadroTexto"/>
          <p:cNvSpPr txBox="1"/>
          <p:nvPr/>
        </p:nvSpPr>
        <p:spPr>
          <a:xfrm>
            <a:off x="3954693" y="1414816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Pequeños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47" name="46 CuadroTexto"/>
          <p:cNvSpPr txBox="1"/>
          <p:nvPr/>
        </p:nvSpPr>
        <p:spPr>
          <a:xfrm>
            <a:off x="5837667" y="1415656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Medianos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48" name="47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35. 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Además de los medios nombrados, ¿le gustaría participar, conocer y proponer iniciativas al gobierno a través de…(</a:t>
            </a:r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  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9" name="48 Rectángulo"/>
          <p:cNvSpPr/>
          <p:nvPr/>
        </p:nvSpPr>
        <p:spPr>
          <a:xfrm>
            <a:off x="2771800" y="1057300"/>
            <a:ext cx="657647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Otros medios a través de los cuales le gustaría participar, conocer y proponer iniciativas al gobierno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40" name="39 Retraso">
            <a:hlinkClick r:id="rId12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2" name="41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55" name="54 Retraso">
            <a:hlinkClick r:id="rId13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6" name="55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7" name="56 Retraso">
            <a:hlinkClick r:id="rId14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8" name="57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9" name="58 Rectángulo redondeado">
            <a:hlinkClick r:id="rId15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60" name="59 Rectángulo redondeado">
            <a:hlinkClick r:id="rId16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61" name="60 Rectángulo redondeado">
            <a:hlinkClick r:id="rId17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62" name="61 Rectángulo redondeado">
            <a:hlinkClick r:id="rId18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63" name="62 Rectángulo redondeado">
            <a:hlinkClick r:id="rId19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</a:p>
        </p:txBody>
      </p:sp>
      <p:graphicFrame>
        <p:nvGraphicFramePr>
          <p:cNvPr id="50" name="49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51615361"/>
              </p:ext>
            </p:extLst>
          </p:nvPr>
        </p:nvGraphicFramePr>
        <p:xfrm>
          <a:off x="1928794" y="1785930"/>
          <a:ext cx="1452449" cy="313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2449"/>
              </a:tblGrid>
              <a:tr h="395980">
                <a:tc>
                  <a:txBody>
                    <a:bodyPr/>
                    <a:lstStyle/>
                    <a:p>
                      <a:pPr algn="r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Mensaje de texto a través de Teléfono Celular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8366">
                <a:tc>
                  <a:txBody>
                    <a:bodyPr/>
                    <a:lstStyle/>
                    <a:p>
                      <a:pPr algn="r" fontAlgn="t"/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4122">
                <a:tc>
                  <a:txBody>
                    <a:bodyPr/>
                    <a:lstStyle/>
                    <a:p>
                      <a:pPr algn="r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Teléfono fijo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0350">
                <a:tc>
                  <a:txBody>
                    <a:bodyPr/>
                    <a:lstStyle/>
                    <a:p>
                      <a:pPr algn="r" fontAlgn="t"/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1536">
                <a:tc>
                  <a:txBody>
                    <a:bodyPr/>
                    <a:lstStyle/>
                    <a:p>
                      <a:pPr algn="r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Correo físico / servicio postal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8366">
                <a:tc>
                  <a:txBody>
                    <a:bodyPr/>
                    <a:lstStyle/>
                    <a:p>
                      <a:pPr algn="r" fontAlgn="t"/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2632">
                <a:tc>
                  <a:txBody>
                    <a:bodyPr/>
                    <a:lstStyle/>
                    <a:p>
                      <a:pPr algn="r" fontAlgn="t"/>
                      <a:r>
                        <a:rPr lang="es-CO" sz="900" b="0" i="0" u="none" strike="noStrike" dirty="0" err="1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Twitter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481">
                <a:tc>
                  <a:txBody>
                    <a:bodyPr/>
                    <a:lstStyle/>
                    <a:p>
                      <a:pPr algn="r" fontAlgn="t"/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2896">
                <a:tc>
                  <a:txBody>
                    <a:bodyPr/>
                    <a:lstStyle/>
                    <a:p>
                      <a:pPr algn="r" fontAlgn="t"/>
                      <a:r>
                        <a:rPr lang="es-CO" sz="900" b="0" i="0" u="none" strike="noStrike" dirty="0" err="1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Youtube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6311">
                <a:tc>
                  <a:txBody>
                    <a:bodyPr/>
                    <a:lstStyle/>
                    <a:p>
                      <a:pPr algn="r" fontAlgn="t"/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0960">
                <a:tc>
                  <a:txBody>
                    <a:bodyPr/>
                    <a:lstStyle/>
                    <a:p>
                      <a:pPr algn="r" fontAlgn="t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Revistas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" name="Flecha izquierda 48">
            <a:hlinkClick r:id="rId20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5" name="Flecha izquierda 49">
            <a:hlinkClick r:id="rId14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1" name="55 Flecha izquierda">
            <a:hlinkClick r:id="rId14" action="ppaction://hlinksldjump"/>
          </p:cNvPr>
          <p:cNvSpPr/>
          <p:nvPr/>
        </p:nvSpPr>
        <p:spPr>
          <a:xfrm>
            <a:off x="1285852" y="4643450"/>
            <a:ext cx="214314" cy="214314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14359573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155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8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9" name="38 Gráfico"/>
          <p:cNvGraphicFramePr/>
          <p:nvPr>
            <p:extLst>
              <p:ext uri="{D42A27DB-BD31-4B8C-83A1-F6EECF244321}">
                <p14:modId xmlns="" xmlns:p14="http://schemas.microsoft.com/office/powerpoint/2010/main" val="714584551"/>
              </p:ext>
            </p:extLst>
          </p:nvPr>
        </p:nvGraphicFramePr>
        <p:xfrm>
          <a:off x="2214546" y="1214426"/>
          <a:ext cx="6580201" cy="4000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40" name="39 Rectángulo"/>
          <p:cNvSpPr/>
          <p:nvPr/>
        </p:nvSpPr>
        <p:spPr>
          <a:xfrm>
            <a:off x="6084168" y="5328567"/>
            <a:ext cx="144016" cy="128029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3" name="42 Rectángulo"/>
          <p:cNvSpPr/>
          <p:nvPr/>
        </p:nvSpPr>
        <p:spPr>
          <a:xfrm>
            <a:off x="7191584" y="5328567"/>
            <a:ext cx="144016" cy="12802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4" name="53 CuadroTexto"/>
          <p:cNvSpPr txBox="1"/>
          <p:nvPr/>
        </p:nvSpPr>
        <p:spPr>
          <a:xfrm>
            <a:off x="6187240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2013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5" name="54 CuadroTexto"/>
          <p:cNvSpPr txBox="1"/>
          <p:nvPr/>
        </p:nvSpPr>
        <p:spPr>
          <a:xfrm>
            <a:off x="7313505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2014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6" name="55 CuadroTexto"/>
          <p:cNvSpPr txBox="1"/>
          <p:nvPr/>
        </p:nvSpPr>
        <p:spPr>
          <a:xfrm>
            <a:off x="5517984" y="5447173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Base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7" name="56 CuadroTexto"/>
          <p:cNvSpPr txBox="1"/>
          <p:nvPr/>
        </p:nvSpPr>
        <p:spPr>
          <a:xfrm>
            <a:off x="5940152" y="5460821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19.308.658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7059977" y="5450941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17.613.097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1" name="40 Retraso">
            <a:hlinkClick r:id="rId11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2" name="41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4" name="43 Retraso">
            <a:hlinkClick r:id="rId12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5" name="44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6" name="45 Retraso">
            <a:hlinkClick r:id="rId13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8" name="47 Rectángulo redondeado">
            <a:hlinkClick r:id="rId14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49" name="48 Rectángulo redondeado">
            <a:hlinkClick r:id="rId15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50" name="49 Rectángulo redondeado">
            <a:hlinkClick r:id="rId16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61" name="60 Rectángulo redondeado">
            <a:hlinkClick r:id="rId17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62" name="61 Rectángulo redondeado">
            <a:hlinkClick r:id="rId18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</a:p>
        </p:txBody>
      </p:sp>
      <p:sp>
        <p:nvSpPr>
          <p:cNvPr id="32" name="31 Rectángulo"/>
          <p:cNvSpPr/>
          <p:nvPr/>
        </p:nvSpPr>
        <p:spPr>
          <a:xfrm>
            <a:off x="3252106" y="1057300"/>
            <a:ext cx="5832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Actividades que le gustaría realizar a través de la herramienta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33" name="32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36. 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De las siguientes opciones, ¿cuál actividad le gustaría que se pudiera realizar por medio de esta herramienta?, ¿Alguna otra? </a:t>
            </a:r>
          </a:p>
        </p:txBody>
      </p:sp>
      <p:sp>
        <p:nvSpPr>
          <p:cNvPr id="34" name="Flecha izquierda 48">
            <a:hlinkClick r:id="rId12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5" name="Flecha izquierda 49">
            <a:hlinkClick r:id="rId19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5675523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156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8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47 Rectángulo"/>
          <p:cNvSpPr/>
          <p:nvPr/>
        </p:nvSpPr>
        <p:spPr>
          <a:xfrm>
            <a:off x="0" y="5000641"/>
            <a:ext cx="728664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36. 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De las siguientes opciones, ¿cuál actividad le gustaría que se pudiera realizar por medio de esta herramienta?, ¿Alguna otra? </a:t>
            </a:r>
          </a:p>
        </p:txBody>
      </p:sp>
      <p:sp>
        <p:nvSpPr>
          <p:cNvPr id="49" name="48 Rectángulo"/>
          <p:cNvSpPr/>
          <p:nvPr/>
        </p:nvSpPr>
        <p:spPr>
          <a:xfrm>
            <a:off x="3252106" y="1057300"/>
            <a:ext cx="5832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Actividades que le gustaría realizar a través de la herramienta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40" name="39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22001619"/>
              </p:ext>
            </p:extLst>
          </p:nvPr>
        </p:nvGraphicFramePr>
        <p:xfrm>
          <a:off x="2483768" y="1360777"/>
          <a:ext cx="6620244" cy="34724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68000"/>
                <a:gridCol w="575374"/>
                <a:gridCol w="575374"/>
                <a:gridCol w="575374"/>
                <a:gridCol w="575374"/>
                <a:gridCol w="575374"/>
                <a:gridCol w="575374"/>
              </a:tblGrid>
              <a:tr h="169328">
                <a:tc>
                  <a:txBody>
                    <a:bodyPr/>
                    <a:lstStyle/>
                    <a:p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Bajos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Medios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Altos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69328">
                <a:tc>
                  <a:txBody>
                    <a:bodyPr/>
                    <a:lstStyle/>
                    <a:p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Para participar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Para adelantar un trámite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Plantear inquietudes al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Para interponer quejas o peticiones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Hacer llegar propuestas y/o iniciativas al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Proponer soluciones de problemas que lo afectan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Conocer los resultados, avances e iniciativas del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Debatir los temas que son de interés para los colombianos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Hacer seguimiento / vigilar / controlar las acciones del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Votar en la toma de decisiones que consulta la entidad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Para informarse de la gestión de la entidad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Manifestar necesidades para que la entidad las priorice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Hacer control social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Formular planes de desarrollo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Opinar sobre proyectos normativos o regulatorios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Aportar en la construcción de las  políticas publicas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Consultar un informe de rendición de cuentas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Asistir a una audiencia pública en vivo a través de internet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5" name="24 Retraso">
            <a:hlinkClick r:id="rId10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26" name="25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27" name="26 Retraso">
            <a:hlinkClick r:id="rId11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28" name="27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29" name="28 Retraso">
            <a:hlinkClick r:id="rId12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32" name="31 Rectángulo redondeado">
            <a:hlinkClick r:id="rId13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33" name="32 Rectángulo redondeado">
            <a:hlinkClick r:id="rId14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34" name="33 Rectángulo redondeado">
            <a:hlinkClick r:id="rId15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36" name="35 Rectángulo redondeado">
            <a:hlinkClick r:id="rId16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37" name="36 Rectángulo redondeado">
            <a:hlinkClick r:id="rId17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</a:p>
        </p:txBody>
      </p:sp>
      <p:sp>
        <p:nvSpPr>
          <p:cNvPr id="38" name="Flecha izquierda 48">
            <a:hlinkClick r:id="rId12" action="ppaction://hlinksldjump"/>
          </p:cNvPr>
          <p:cNvSpPr/>
          <p:nvPr/>
        </p:nvSpPr>
        <p:spPr>
          <a:xfrm rot="10800000">
            <a:off x="85174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9" name="Flecha izquierda 49">
            <a:hlinkClick r:id="rId10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1596364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157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8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47 Rectángulo"/>
          <p:cNvSpPr/>
          <p:nvPr/>
        </p:nvSpPr>
        <p:spPr>
          <a:xfrm>
            <a:off x="142844" y="5000640"/>
            <a:ext cx="700092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36. 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De las siguientes opciones, ¿cuál actividad le gustaría que se pudiera realizar por medio de esta herramienta?, ¿Alguna otra? </a:t>
            </a:r>
          </a:p>
        </p:txBody>
      </p:sp>
      <p:sp>
        <p:nvSpPr>
          <p:cNvPr id="49" name="48 Rectángulo"/>
          <p:cNvSpPr/>
          <p:nvPr/>
        </p:nvSpPr>
        <p:spPr>
          <a:xfrm>
            <a:off x="3252106" y="1057300"/>
            <a:ext cx="5832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Actividades que le gustaría realizar a través de la herramienta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24 Retraso">
            <a:hlinkClick r:id="rId10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26" name="25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27" name="26 Retraso">
            <a:hlinkClick r:id="rId11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28" name="27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29" name="28 Retraso">
            <a:hlinkClick r:id="rId12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32" name="31 Rectángulo redondeado">
            <a:hlinkClick r:id="rId13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33" name="32 Rectángulo redondeado">
            <a:hlinkClick r:id="rId14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34" name="33 Rectángulo redondeado">
            <a:hlinkClick r:id="rId15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36" name="35 Rectángulo redondeado">
            <a:hlinkClick r:id="rId16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37" name="36 Rectángulo redondeado">
            <a:hlinkClick r:id="rId17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</a:p>
        </p:txBody>
      </p:sp>
      <p:graphicFrame>
        <p:nvGraphicFramePr>
          <p:cNvPr id="38" name="37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22001619"/>
              </p:ext>
            </p:extLst>
          </p:nvPr>
        </p:nvGraphicFramePr>
        <p:xfrm>
          <a:off x="2483768" y="1360777"/>
          <a:ext cx="6620244" cy="34724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68000"/>
                <a:gridCol w="575374"/>
                <a:gridCol w="575374"/>
                <a:gridCol w="575374"/>
                <a:gridCol w="575374"/>
                <a:gridCol w="575374"/>
                <a:gridCol w="575374"/>
              </a:tblGrid>
              <a:tr h="169328">
                <a:tc>
                  <a:txBody>
                    <a:bodyPr/>
                    <a:lstStyle/>
                    <a:p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Pequeños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Medianos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Grandes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69328">
                <a:tc>
                  <a:txBody>
                    <a:bodyPr/>
                    <a:lstStyle/>
                    <a:p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Para participar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Para adelantar un trámite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Plantear inquietudes al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Para interponer quejas o peticiones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Hacer llegar propuestas y/o iniciativas al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Proponer soluciones de problemas que lo afectan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Conocer los resultados, avances e iniciativas del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Debatir los temas que son de interés para los colombianos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Hacer seguimiento / vigilar / controlar las acciones del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Votar en la toma de decisiones que consulta la entidad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Para informarse de la gestión de la entidad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Manifestar necesidades para que la entidad las priorice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Hacer control social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Formular planes de desarrollo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Opinar sobre proyectos normativos o regulatorios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Aportar en la construcción de las  políticas publicas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Consultar un informe de rendición de cuentas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96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Asistir a una audiencia pública en vivo a través de internet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0" name="Flecha izquierda 49">
            <a:hlinkClick r:id="rId11" action="ppaction://hlinksldjump"/>
          </p:cNvPr>
          <p:cNvSpPr/>
          <p:nvPr/>
        </p:nvSpPr>
        <p:spPr>
          <a:xfrm>
            <a:off x="81003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3202762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Cheurón">
            <a:hlinkClick r:id="rId2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Introducción</a:t>
            </a:r>
          </a:p>
        </p:txBody>
      </p:sp>
      <p:sp>
        <p:nvSpPr>
          <p:cNvPr id="16" name="15 Cheurón">
            <a:hlinkClick r:id="rId3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Metodología</a:t>
            </a:r>
          </a:p>
        </p:txBody>
      </p:sp>
      <p:sp>
        <p:nvSpPr>
          <p:cNvPr id="17" name="16 Cheurón">
            <a:hlinkClick r:id="rId4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Resultados</a:t>
            </a:r>
          </a:p>
        </p:txBody>
      </p:sp>
      <p:sp>
        <p:nvSpPr>
          <p:cNvPr id="18" name="17 Cheurón">
            <a:hlinkClick r:id="rId5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lt1"/>
                </a:solidFill>
              </a:rPr>
              <a:t>Conclusiones</a:t>
            </a:r>
          </a:p>
        </p:txBody>
      </p:sp>
      <p:pic>
        <p:nvPicPr>
          <p:cNvPr id="19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1250"/>
          <a:stretch/>
        </p:blipFill>
        <p:spPr bwMode="auto">
          <a:xfrm>
            <a:off x="4991840" y="1091870"/>
            <a:ext cx="4092786" cy="40492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450" y="1682186"/>
            <a:ext cx="688181" cy="6881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25 Grupo"/>
          <p:cNvGrpSpPr/>
          <p:nvPr/>
        </p:nvGrpSpPr>
        <p:grpSpPr>
          <a:xfrm>
            <a:off x="1918337" y="3206907"/>
            <a:ext cx="1440160" cy="1368152"/>
            <a:chOff x="1918337" y="3206907"/>
            <a:chExt cx="1440160" cy="1368152"/>
          </a:xfrm>
        </p:grpSpPr>
        <p:sp>
          <p:nvSpPr>
            <p:cNvPr id="5" name="4 Elipse">
              <a:hlinkClick r:id="rId9" action="ppaction://hlinksldjump"/>
            </p:cNvPr>
            <p:cNvSpPr/>
            <p:nvPr/>
          </p:nvSpPr>
          <p:spPr>
            <a:xfrm>
              <a:off x="1918337" y="3206907"/>
              <a:ext cx="1440160" cy="1368152"/>
            </a:xfrm>
            <a:prstGeom prst="ellipse">
              <a:avLst/>
            </a:prstGeom>
            <a:ln w="50800"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7" name="6 CuadroTexto">
              <a:hlinkClick r:id="rId9" action="ppaction://hlinksldjump"/>
            </p:cNvPr>
            <p:cNvSpPr txBox="1"/>
            <p:nvPr/>
          </p:nvSpPr>
          <p:spPr>
            <a:xfrm>
              <a:off x="2000978" y="3588213"/>
              <a:ext cx="11801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O" sz="1200" b="1" dirty="0" smtClean="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hlinkClick r:id="rId10" action="ppaction://hlinksldjump"/>
                </a:rPr>
                <a:t>CONCLUSIONES</a:t>
              </a:r>
              <a:endParaRPr lang="es-CO" sz="12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9" name="Picture 4" descr="https://encrypted-tbn3.gstatic.com/images?q=tbn:ANd9GcQ-qIsd4B_kq4DKzf3mm8rCNWuWR1xU8hho3Au_WE_HLbMGTqaPuQ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4194" y="3944709"/>
              <a:ext cx="774263" cy="48633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 descr="http://58533534ea9b6562bf3c-029f06cbf668e558ffb5306597309f00.r0.cf1.rackcdn.com/2012/10/Like.jpg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7877" y="4051575"/>
              <a:ext cx="212024" cy="272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037032" y="5401058"/>
            <a:ext cx="2133600" cy="304271"/>
          </a:xfrm>
        </p:spPr>
        <p:txBody>
          <a:bodyPr/>
          <a:lstStyle/>
          <a:p>
            <a:fld id="{62F6D429-5B7F-4D92-8A61-2D03DF31274D}" type="slidenum">
              <a:rPr lang="es-CO" smtClean="0"/>
              <a:pPr/>
              <a:t>158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28497067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/>
              <a:pPr/>
              <a:t>159</a:t>
            </a:fld>
            <a:endParaRPr lang="es-CO"/>
          </a:p>
        </p:txBody>
      </p:sp>
      <p:sp>
        <p:nvSpPr>
          <p:cNvPr id="7" name="6 Cheurón">
            <a:hlinkClick r:id="rId2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3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lt1"/>
                </a:solidFill>
              </a:rPr>
              <a:t>Metodología</a:t>
            </a:r>
          </a:p>
        </p:txBody>
      </p:sp>
      <p:sp>
        <p:nvSpPr>
          <p:cNvPr id="10" name="9 Cheurón">
            <a:hlinkClick r:id="rId4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286512" y="687998"/>
            <a:ext cx="2894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r"/>
            <a:r>
              <a:rPr lang="es-CO" altLang="es-CO" sz="1600" b="1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CONCLUSIONES</a:t>
            </a:r>
            <a:endParaRPr lang="es-CO" altLang="es-CO" sz="1600" b="1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1" name="Picture 9" descr="Address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8" y="571484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26 Cheurón">
            <a:hlinkClick r:id="rId7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Resultados</a:t>
            </a:r>
          </a:p>
        </p:txBody>
      </p:sp>
      <p:sp>
        <p:nvSpPr>
          <p:cNvPr id="18" name="17 CuadroTexto"/>
          <p:cNvSpPr txBox="1"/>
          <p:nvPr/>
        </p:nvSpPr>
        <p:spPr>
          <a:xfrm>
            <a:off x="4572000" y="2214558"/>
            <a:ext cx="4429156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chemeClr val="accent4">
                  <a:lumMod val="75000"/>
                </a:schemeClr>
              </a:buClr>
              <a:buFont typeface="Wingdings" pitchFamily="2" charset="2"/>
              <a:buChar char="§"/>
            </a:pPr>
            <a:r>
              <a:rPr lang="es-MX" sz="1050" dirty="0" smtClean="0"/>
              <a:t> </a:t>
            </a:r>
            <a:r>
              <a:rPr lang="es-MX" sz="105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La exposición y el uso de medios esta focalizado en el teléfono celular, televisión nacional y por cable, Internet y Radio. Analizando esta información con la medición del año 2013 no se evidencian cambios significativos. </a:t>
            </a:r>
          </a:p>
          <a:p>
            <a:pPr algn="just">
              <a:buClr>
                <a:schemeClr val="accent4">
                  <a:lumMod val="75000"/>
                </a:schemeClr>
              </a:buClr>
              <a:buFont typeface="Wingdings" pitchFamily="2" charset="2"/>
              <a:buChar char="§"/>
            </a:pPr>
            <a:endParaRPr lang="es-MX" sz="1050" dirty="0" smtClean="0">
              <a:solidFill>
                <a:schemeClr val="tx2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  <a:p>
            <a:pPr algn="just">
              <a:buClr>
                <a:schemeClr val="accent4">
                  <a:lumMod val="75000"/>
                </a:schemeClr>
              </a:buClr>
              <a:buFont typeface="Wingdings" pitchFamily="2" charset="2"/>
              <a:buChar char="§"/>
            </a:pPr>
            <a:r>
              <a:rPr lang="es-MX" sz="105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 Internet y Televisión Nacional son los principales medios por los cuales los ciudadanos acceden a información de entidades gubernamentales, siendo las páginas más visitadas en Internet las de la Policía (16%), DIAN (16%), </a:t>
            </a:r>
            <a:r>
              <a:rPr lang="es-MX" sz="1050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Registraduría</a:t>
            </a:r>
            <a:r>
              <a:rPr lang="es-MX" sz="105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 (16%), SENA (13%), Procuraduría (13%), Contraloría (10%), entre otros.</a:t>
            </a:r>
            <a:endParaRPr lang="es-CO" sz="1050" dirty="0" smtClean="0">
              <a:solidFill>
                <a:schemeClr val="tx2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  <a:p>
            <a:pPr algn="just">
              <a:buClr>
                <a:schemeClr val="accent4">
                  <a:lumMod val="75000"/>
                </a:schemeClr>
              </a:buClr>
              <a:buFont typeface="Wingdings" pitchFamily="2" charset="2"/>
              <a:buChar char="§"/>
            </a:pPr>
            <a:endParaRPr lang="es-CO" sz="1050" dirty="0" smtClean="0">
              <a:solidFill>
                <a:schemeClr val="tx2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  <a:p>
            <a:pPr algn="just">
              <a:buClr>
                <a:schemeClr val="accent4">
                  <a:lumMod val="75000"/>
                </a:schemeClr>
              </a:buClr>
              <a:buFont typeface="Wingdings" pitchFamily="2" charset="2"/>
              <a:buChar char="§"/>
            </a:pPr>
            <a:r>
              <a:rPr lang="es-CO" sz="105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 </a:t>
            </a:r>
            <a:r>
              <a:rPr lang="es-MX" sz="105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 respecto a los ciudadanos que no utilizan ninguno de estos medios para obtener información del gobierno mencionan que es por falta de interés (24%), falta de conocimiento (19%), no han tenido la necesidad (16%), prefieren realizarlo personalmente (6%), entre otros</a:t>
            </a:r>
            <a:endParaRPr lang="es-CO" altLang="es-CO" sz="1050" dirty="0">
              <a:solidFill>
                <a:schemeClr val="tx2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" name="21 CuadroTexto">
            <a:hlinkClick r:id="rId8" action="ppaction://hlinksldjump"/>
          </p:cNvPr>
          <p:cNvSpPr txBox="1"/>
          <p:nvPr/>
        </p:nvSpPr>
        <p:spPr>
          <a:xfrm>
            <a:off x="2500298" y="1714492"/>
            <a:ext cx="894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9" action="ppaction://hlinksldjump"/>
              </a:rPr>
              <a:t>Uso de </a:t>
            </a:r>
          </a:p>
          <a:p>
            <a:r>
              <a:rPr lang="es-CO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9" action="ppaction://hlinksldjump"/>
              </a:rPr>
              <a:t>medios</a:t>
            </a:r>
            <a:endParaRPr lang="es-CO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22 CuadroTexto">
            <a:hlinkClick r:id="rId8" action="ppaction://hlinksldjump"/>
          </p:cNvPr>
          <p:cNvSpPr txBox="1"/>
          <p:nvPr/>
        </p:nvSpPr>
        <p:spPr>
          <a:xfrm>
            <a:off x="214282" y="2357434"/>
            <a:ext cx="1714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0" action="ppaction://hlinksldjump"/>
              </a:rPr>
              <a:t>Conocimiento y expectativas  Urna de Cristal</a:t>
            </a:r>
            <a:endParaRPr lang="es-CO" sz="16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23 CuadroTexto">
            <a:hlinkClick r:id="rId8" action="ppaction://hlinksldjump"/>
          </p:cNvPr>
          <p:cNvSpPr txBox="1"/>
          <p:nvPr/>
        </p:nvSpPr>
        <p:spPr>
          <a:xfrm>
            <a:off x="1785918" y="3571880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1" action="ppaction://hlinksldjump"/>
              </a:rPr>
              <a:t>Uso Urna de Cristal</a:t>
            </a:r>
            <a:endParaRPr lang="es-CO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4643438" y="1357302"/>
            <a:ext cx="1928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</p:spTree>
    <p:extLst>
      <p:ext uri="{BB962C8B-B14F-4D97-AF65-F5344CB8AC3E}">
        <p14:creationId xmlns="" xmlns:p14="http://schemas.microsoft.com/office/powerpoint/2010/main" val="23408377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54 Gráfico"/>
          <p:cNvGraphicFramePr/>
          <p:nvPr>
            <p:extLst>
              <p:ext uri="{D42A27DB-BD31-4B8C-83A1-F6EECF244321}">
                <p14:modId xmlns="" xmlns:p14="http://schemas.microsoft.com/office/powerpoint/2010/main" val="4094421625"/>
              </p:ext>
            </p:extLst>
          </p:nvPr>
        </p:nvGraphicFramePr>
        <p:xfrm>
          <a:off x="6660512" y="2184825"/>
          <a:ext cx="2520000" cy="2904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6588225" y="2137420"/>
            <a:ext cx="504055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7" name="86 Gráfico"/>
          <p:cNvGraphicFramePr/>
          <p:nvPr>
            <p:extLst>
              <p:ext uri="{D42A27DB-BD31-4B8C-83A1-F6EECF244321}">
                <p14:modId xmlns="" xmlns:p14="http://schemas.microsoft.com/office/powerpoint/2010/main" val="2329381899"/>
              </p:ext>
            </p:extLst>
          </p:nvPr>
        </p:nvGraphicFramePr>
        <p:xfrm>
          <a:off x="4572280" y="2184920"/>
          <a:ext cx="2520000" cy="2904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8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4499993" y="1999590"/>
            <a:ext cx="504055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03851" y="1057302"/>
            <a:ext cx="18002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Frecuencia  de uso</a:t>
            </a:r>
          </a:p>
        </p:txBody>
      </p:sp>
      <p:sp>
        <p:nvSpPr>
          <p:cNvPr id="40" name="39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P2.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Sin importar si cuenta o no con este servicio en el hogar ¿Con qué frecuencia hace uso de este medio de comunicación?</a:t>
            </a:r>
          </a:p>
        </p:txBody>
      </p:sp>
      <p:pic>
        <p:nvPicPr>
          <p:cNvPr id="43" name="Picture 4" descr="¿Necesitamos internet y batería?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660" y="2282502"/>
            <a:ext cx="447543" cy="4517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2 Gráfico"/>
          <p:cNvGraphicFramePr/>
          <p:nvPr>
            <p:extLst>
              <p:ext uri="{D42A27DB-BD31-4B8C-83A1-F6EECF244321}">
                <p14:modId xmlns="" xmlns:p14="http://schemas.microsoft.com/office/powerpoint/2010/main" val="3687783465"/>
              </p:ext>
            </p:extLst>
          </p:nvPr>
        </p:nvGraphicFramePr>
        <p:xfrm>
          <a:off x="2446124" y="2184920"/>
          <a:ext cx="2520000" cy="2904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cxnSp>
        <p:nvCxnSpPr>
          <p:cNvPr id="13" name="12 Conector recto"/>
          <p:cNvCxnSpPr/>
          <p:nvPr/>
        </p:nvCxnSpPr>
        <p:spPr>
          <a:xfrm>
            <a:off x="2846010" y="2928750"/>
            <a:ext cx="6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9 Conector recto"/>
          <p:cNvCxnSpPr/>
          <p:nvPr/>
        </p:nvCxnSpPr>
        <p:spPr>
          <a:xfrm>
            <a:off x="2846010" y="3673338"/>
            <a:ext cx="6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50 Conector recto"/>
          <p:cNvCxnSpPr/>
          <p:nvPr/>
        </p:nvCxnSpPr>
        <p:spPr>
          <a:xfrm>
            <a:off x="2846010" y="4405293"/>
            <a:ext cx="6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6" descr="http://www.periodistadigital.com/imagenes/2011/06/01/periodist_560x280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960" y="3073620"/>
            <a:ext cx="739549" cy="3697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8" descr="https://encrypted-tbn1.gstatic.com/images?q=tbn:ANd9GcTqzEEivYoXuxBvTEhHGBIW3EY1t4DtsR5lciWypNkZjTeUThC_">
            <a:hlinkClick r:id="rId10"/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0644"/>
          <a:stretch/>
        </p:blipFill>
        <p:spPr bwMode="auto">
          <a:xfrm>
            <a:off x="1864437" y="3721693"/>
            <a:ext cx="606770" cy="4815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10" descr="Revistas y Fascículos Monte Carmelo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616" y="4487780"/>
            <a:ext cx="576575" cy="4128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61 CuadroTexto"/>
          <p:cNvSpPr txBox="1"/>
          <p:nvPr/>
        </p:nvSpPr>
        <p:spPr>
          <a:xfrm>
            <a:off x="1878148" y="2713580"/>
            <a:ext cx="56778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900" dirty="0">
                <a:solidFill>
                  <a:prstClr val="white">
                    <a:lumMod val="50000"/>
                  </a:prstClr>
                </a:solidFill>
              </a:rPr>
              <a:t>Internet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1619672" y="3397181"/>
            <a:ext cx="103425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Prensa/Periódicos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4" name="63 CuadroTexto"/>
          <p:cNvSpPr txBox="1"/>
          <p:nvPr/>
        </p:nvSpPr>
        <p:spPr>
          <a:xfrm>
            <a:off x="1899805" y="4154225"/>
            <a:ext cx="49404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Radio</a:t>
            </a:r>
          </a:p>
        </p:txBody>
      </p:sp>
      <p:sp>
        <p:nvSpPr>
          <p:cNvPr id="65" name="64 CuadroTexto"/>
          <p:cNvSpPr txBox="1"/>
          <p:nvPr/>
        </p:nvSpPr>
        <p:spPr>
          <a:xfrm>
            <a:off x="1823138" y="4835927"/>
            <a:ext cx="63190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Revistas</a:t>
            </a:r>
          </a:p>
        </p:txBody>
      </p:sp>
      <p:sp>
        <p:nvSpPr>
          <p:cNvPr id="85" name="84 CuadroTexto"/>
          <p:cNvSpPr txBox="1"/>
          <p:nvPr/>
        </p:nvSpPr>
        <p:spPr>
          <a:xfrm>
            <a:off x="3485223" y="1978331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Pequeños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86" name="85 CuadroTexto"/>
          <p:cNvSpPr txBox="1"/>
          <p:nvPr/>
        </p:nvSpPr>
        <p:spPr>
          <a:xfrm>
            <a:off x="5652120" y="1979931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Medianos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57" name="56 CuadroTexto"/>
          <p:cNvSpPr txBox="1"/>
          <p:nvPr/>
        </p:nvSpPr>
        <p:spPr>
          <a:xfrm>
            <a:off x="7886235" y="1981529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Grandes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" name="Picture 2"/>
          <p:cNvPicPr>
            <a:picLocks noChangeAspect="1" noChangeArrowheads="1"/>
          </p:cNvPicPr>
          <p:nvPr/>
        </p:nvPicPr>
        <p:blipFill rotWithShape="1"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9629"/>
          <a:stretch/>
        </p:blipFill>
        <p:spPr bwMode="auto">
          <a:xfrm>
            <a:off x="4499992" y="1129308"/>
            <a:ext cx="4104072" cy="526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43 Retraso">
            <a:hlinkClick r:id="rId15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6" name="45 Rectángulo">
            <a:hlinkClick r:id="rId15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7" name="46 Retraso">
            <a:hlinkClick r:id="rId16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8" name="47 Rectángulo">
            <a:hlinkClick r:id="rId16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9" name="48 Retraso">
            <a:hlinkClick r:id="rId17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2" name="51 Rectángulo">
            <a:hlinkClick r:id="rId17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67" name="66 Rectángulo redondeado">
            <a:hlinkClick r:id="rId18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8" name="67 Rectángulo redondeado">
            <a:hlinkClick r:id="rId19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9" name="68 Rectángulo redondeado">
            <a:hlinkClick r:id="rId20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70" name="69 Rectángulo redondeado">
            <a:hlinkClick r:id="rId21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71" name="70 Rectángulo redondeado">
            <a:hlinkClick r:id="rId22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6" name="65 Flecha derecha">
            <a:hlinkClick r:id="rId23" action="ppaction://hlinksldjump"/>
          </p:cNvPr>
          <p:cNvSpPr/>
          <p:nvPr/>
        </p:nvSpPr>
        <p:spPr>
          <a:xfrm>
            <a:off x="1500166" y="4643450"/>
            <a:ext cx="214314" cy="214314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9" name="6 Cheurón">
            <a:hlinkClick r:id="rId24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72" name="7 Cheurón">
            <a:hlinkClick r:id="rId25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73" name="9 Cheurón">
            <a:hlinkClick r:id="rId26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74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67 Cheurón">
            <a:hlinkClick r:id="rId28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45" name="Flecha izquierda 30">
            <a:hlinkClick r:id="rId29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6" name="Flecha izquierda 31">
            <a:hlinkClick r:id="rId23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1617423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/>
              <a:pPr/>
              <a:t>160</a:t>
            </a:fld>
            <a:endParaRPr lang="es-CO"/>
          </a:p>
        </p:txBody>
      </p:sp>
      <p:sp>
        <p:nvSpPr>
          <p:cNvPr id="7" name="6 Cheurón">
            <a:hlinkClick r:id="rId2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3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lt1"/>
                </a:solidFill>
              </a:rPr>
              <a:t>Metodología</a:t>
            </a:r>
          </a:p>
        </p:txBody>
      </p:sp>
      <p:sp>
        <p:nvSpPr>
          <p:cNvPr id="10" name="9 Cheurón">
            <a:hlinkClick r:id="rId4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286512" y="687998"/>
            <a:ext cx="2894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r"/>
            <a:r>
              <a:rPr lang="es-CO" altLang="es-CO" sz="1600" b="1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CONCLUSIONES</a:t>
            </a:r>
            <a:endParaRPr lang="es-CO" altLang="es-CO" sz="1600" b="1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1" name="Picture 9" descr="Address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8" y="571484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26 Cheurón">
            <a:hlinkClick r:id="rId7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Resultados</a:t>
            </a:r>
          </a:p>
        </p:txBody>
      </p:sp>
      <p:sp>
        <p:nvSpPr>
          <p:cNvPr id="18" name="17 CuadroTexto"/>
          <p:cNvSpPr txBox="1"/>
          <p:nvPr/>
        </p:nvSpPr>
        <p:spPr>
          <a:xfrm>
            <a:off x="4500562" y="2214558"/>
            <a:ext cx="44291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chemeClr val="accent4">
                  <a:lumMod val="75000"/>
                </a:schemeClr>
              </a:buClr>
              <a:buFont typeface="Wingdings" pitchFamily="2" charset="2"/>
              <a:buChar char="§"/>
            </a:pPr>
            <a:r>
              <a:rPr lang="es-MX" sz="105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 El 29% de los ciudadanos ha visto, leído o escuchado sobre la herramienta Urna de Cristal, este porcentaje aumenta en relación con la medición del 2013 (21%).  Este conocimiento se evidencia en mayor porcentaje en el nivel socioeconómico bajo. </a:t>
            </a:r>
            <a:endParaRPr lang="es-CO" sz="1050" dirty="0" smtClean="0">
              <a:solidFill>
                <a:schemeClr val="tx2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  <a:p>
            <a:pPr algn="just">
              <a:buClr>
                <a:schemeClr val="accent4">
                  <a:lumMod val="75000"/>
                </a:schemeClr>
              </a:buClr>
              <a:buFont typeface="Wingdings" pitchFamily="2" charset="2"/>
              <a:buChar char="§"/>
            </a:pPr>
            <a:endParaRPr lang="es-MX" sz="1050" dirty="0" smtClean="0"/>
          </a:p>
          <a:p>
            <a:pPr algn="just">
              <a:buClr>
                <a:schemeClr val="accent4">
                  <a:lumMod val="75000"/>
                </a:schemeClr>
              </a:buClr>
              <a:buFont typeface="Wingdings" pitchFamily="2" charset="2"/>
              <a:buChar char="§"/>
            </a:pPr>
            <a:r>
              <a:rPr lang="es-MX" sz="1050" dirty="0" smtClean="0"/>
              <a:t>  </a:t>
            </a:r>
            <a:r>
              <a:rPr lang="es-MX" sz="105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La página de Internet (59%) , televisión nacional (36%), teléfono celular (25%), </a:t>
            </a:r>
            <a:r>
              <a:rPr lang="es-MX" sz="1050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Facebook</a:t>
            </a:r>
            <a:r>
              <a:rPr lang="es-MX" sz="105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 (22%), teléfono fijo (21%), </a:t>
            </a:r>
            <a:r>
              <a:rPr lang="es-MX" sz="1050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Twitter</a:t>
            </a:r>
            <a:r>
              <a:rPr lang="es-MX" sz="105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 (20%), Televisión por cable (16%) son los medios más conocidos por los ciudadanos para acceder a Urna de Cristal. </a:t>
            </a:r>
            <a:endParaRPr lang="es-CO" sz="1050" dirty="0" smtClean="0">
              <a:solidFill>
                <a:schemeClr val="tx2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  <a:p>
            <a:pPr algn="just">
              <a:buClr>
                <a:schemeClr val="accent4">
                  <a:lumMod val="75000"/>
                </a:schemeClr>
              </a:buClr>
            </a:pPr>
            <a:endParaRPr lang="es-CO" sz="1050" dirty="0" smtClean="0"/>
          </a:p>
          <a:p>
            <a:pPr algn="just">
              <a:buClr>
                <a:schemeClr val="accent4">
                  <a:lumMod val="75000"/>
                </a:schemeClr>
              </a:buClr>
              <a:buFont typeface="Wingdings" pitchFamily="2" charset="2"/>
              <a:buChar char="§"/>
            </a:pPr>
            <a:r>
              <a:rPr lang="es-MX" sz="105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 Estas personas que han escuchado sobre Urna de Cristal relacionan la herramienta como un medio para interactuar con el Gobierno y obtener información de este y esperan que estas opiniones sean tenidas en cuenta y ayuden a solucionar las problemáticas del país. Adicional, es importante que la herramienta sea accesible para todos, puesto que mencionan que no todas las personas pueden acceder a un teléfono celular o a Internet.</a:t>
            </a:r>
            <a:endParaRPr lang="es-CO" sz="1050" dirty="0" smtClean="0">
              <a:solidFill>
                <a:schemeClr val="tx2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4643438" y="1357302"/>
            <a:ext cx="4000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Y EXPECTATIVAS URNA DE CRISTAL</a:t>
            </a:r>
          </a:p>
        </p:txBody>
      </p:sp>
      <p:sp>
        <p:nvSpPr>
          <p:cNvPr id="15" name="14 CuadroTexto">
            <a:hlinkClick r:id="rId8" action="ppaction://hlinksldjump"/>
          </p:cNvPr>
          <p:cNvSpPr txBox="1"/>
          <p:nvPr/>
        </p:nvSpPr>
        <p:spPr>
          <a:xfrm>
            <a:off x="2500298" y="1714492"/>
            <a:ext cx="894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9" action="ppaction://hlinksldjump"/>
              </a:rPr>
              <a:t>Uso de </a:t>
            </a:r>
          </a:p>
          <a:p>
            <a:r>
              <a:rPr lang="es-CO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9" action="ppaction://hlinksldjump"/>
              </a:rPr>
              <a:t>medios</a:t>
            </a:r>
            <a:endParaRPr lang="es-CO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15 CuadroTexto">
            <a:hlinkClick r:id="rId8" action="ppaction://hlinksldjump"/>
          </p:cNvPr>
          <p:cNvSpPr txBox="1"/>
          <p:nvPr/>
        </p:nvSpPr>
        <p:spPr>
          <a:xfrm>
            <a:off x="214282" y="2357434"/>
            <a:ext cx="1714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0" action="ppaction://hlinksldjump"/>
              </a:rPr>
              <a:t>Conocimiento y expectativas  Urna de Cristal</a:t>
            </a:r>
            <a:endParaRPr lang="es-CO" sz="16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18 CuadroTexto">
            <a:hlinkClick r:id="rId8" action="ppaction://hlinksldjump"/>
          </p:cNvPr>
          <p:cNvSpPr txBox="1"/>
          <p:nvPr/>
        </p:nvSpPr>
        <p:spPr>
          <a:xfrm>
            <a:off x="1785918" y="3571880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1" action="ppaction://hlinksldjump"/>
              </a:rPr>
              <a:t>Uso Urna de Cristal</a:t>
            </a:r>
            <a:endParaRPr lang="es-CO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08377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/>
              <a:pPr/>
              <a:t>161</a:t>
            </a:fld>
            <a:endParaRPr lang="es-CO"/>
          </a:p>
        </p:txBody>
      </p:sp>
      <p:sp>
        <p:nvSpPr>
          <p:cNvPr id="7" name="6 Cheurón">
            <a:hlinkClick r:id="rId2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3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lt1"/>
                </a:solidFill>
              </a:rPr>
              <a:t>Metodología</a:t>
            </a:r>
          </a:p>
        </p:txBody>
      </p:sp>
      <p:sp>
        <p:nvSpPr>
          <p:cNvPr id="10" name="9 Cheurón">
            <a:hlinkClick r:id="rId4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286512" y="687998"/>
            <a:ext cx="2894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r"/>
            <a:r>
              <a:rPr lang="es-CO" altLang="es-CO" sz="1600" b="1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CONCLUSIONES</a:t>
            </a:r>
            <a:endParaRPr lang="es-CO" altLang="es-CO" sz="1600" b="1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1" name="Picture 9" descr="Address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8" y="571484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26 Cheurón">
            <a:hlinkClick r:id="rId7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Resultados</a:t>
            </a:r>
          </a:p>
        </p:txBody>
      </p:sp>
      <p:sp>
        <p:nvSpPr>
          <p:cNvPr id="18" name="17 CuadroTexto"/>
          <p:cNvSpPr txBox="1"/>
          <p:nvPr/>
        </p:nvSpPr>
        <p:spPr>
          <a:xfrm>
            <a:off x="4714844" y="2000244"/>
            <a:ext cx="4429156" cy="2346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chemeClr val="accent4">
                  <a:lumMod val="75000"/>
                </a:schemeClr>
              </a:buClr>
              <a:buFont typeface="Wingdings" pitchFamily="2" charset="2"/>
              <a:buChar char="§"/>
            </a:pPr>
            <a:r>
              <a:rPr lang="es-MX" sz="105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 Del 29% de ciudadanos que han escuchado sobre Urna de Cristal, solo el 24% la ha usado evidenciándose una disminución en el contacto con la herramienta, con respecto al 2013 (41%). </a:t>
            </a:r>
          </a:p>
          <a:p>
            <a:pPr algn="just">
              <a:buClr>
                <a:schemeClr val="accent4">
                  <a:lumMod val="75000"/>
                </a:schemeClr>
              </a:buClr>
            </a:pPr>
            <a:endParaRPr lang="es-CO" sz="1050" dirty="0" smtClean="0">
              <a:solidFill>
                <a:schemeClr val="tx2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  <a:p>
            <a:pPr algn="just">
              <a:buClr>
                <a:schemeClr val="accent4">
                  <a:lumMod val="75000"/>
                </a:schemeClr>
              </a:buClr>
              <a:buFont typeface="Wingdings" pitchFamily="2" charset="2"/>
              <a:buChar char="§"/>
            </a:pPr>
            <a:r>
              <a:rPr lang="es-MX" sz="105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 Los ciudadanos que no han usado la herramienta mencionan que no les interesa, consideran que su opinión no será tenida en cuenta o no tienen conocimiento de cómo se puede acceder a la herramienta. </a:t>
            </a:r>
            <a:endParaRPr lang="es-CO" sz="1050" dirty="0" smtClean="0">
              <a:solidFill>
                <a:schemeClr val="tx2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  <a:p>
            <a:pPr algn="just">
              <a:buClr>
                <a:schemeClr val="accent4">
                  <a:lumMod val="75000"/>
                </a:schemeClr>
              </a:buClr>
            </a:pPr>
            <a:endParaRPr lang="es-CO" sz="1050" dirty="0" smtClean="0">
              <a:solidFill>
                <a:schemeClr val="tx2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  <a:p>
            <a:pPr algn="just">
              <a:buClr>
                <a:schemeClr val="accent4">
                  <a:lumMod val="75000"/>
                </a:schemeClr>
              </a:buClr>
              <a:buFont typeface="Wingdings" pitchFamily="2" charset="2"/>
              <a:buChar char="§"/>
            </a:pPr>
            <a:r>
              <a:rPr lang="es-MX" sz="105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 Los ciudadanos que conocen de la herramienta Urna de Cristal, mencionan como los principales aspectos positivos  la información clara y oportuna (32%) y la participación ciudadana (11%), sin embargo con respecto al 2013, la percepción desmejoro, teniendo en cuenta que estas opciones tuvieron un mayor porcentaje en la medición 2013.</a:t>
            </a:r>
            <a:endParaRPr lang="es-CO" sz="1050" dirty="0" smtClean="0">
              <a:solidFill>
                <a:schemeClr val="tx2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  <a:p>
            <a:pPr algn="just">
              <a:buClr>
                <a:schemeClr val="accent4">
                  <a:lumMod val="75000"/>
                </a:schemeClr>
              </a:buClr>
            </a:pPr>
            <a:endParaRPr lang="es-MX" sz="1000" dirty="0" smtClean="0">
              <a:solidFill>
                <a:schemeClr val="tx2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4714876" y="1285864"/>
            <a:ext cx="4000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URNA DE CRISTAL</a:t>
            </a:r>
          </a:p>
        </p:txBody>
      </p:sp>
      <p:sp>
        <p:nvSpPr>
          <p:cNvPr id="15" name="14 Elipse">
            <a:hlinkClick r:id="rId8" action="ppaction://hlinksldjump"/>
          </p:cNvPr>
          <p:cNvSpPr/>
          <p:nvPr/>
        </p:nvSpPr>
        <p:spPr>
          <a:xfrm>
            <a:off x="6858016" y="1357302"/>
            <a:ext cx="214314" cy="214314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15 Elipse">
            <a:hlinkClick r:id="rId9" action="ppaction://hlinksldjump"/>
          </p:cNvPr>
          <p:cNvSpPr/>
          <p:nvPr/>
        </p:nvSpPr>
        <p:spPr>
          <a:xfrm>
            <a:off x="7143768" y="1357302"/>
            <a:ext cx="214314" cy="214314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9" name="18 CuadroTexto">
            <a:hlinkClick r:id="rId10" action="ppaction://hlinksldjump"/>
          </p:cNvPr>
          <p:cNvSpPr txBox="1"/>
          <p:nvPr/>
        </p:nvSpPr>
        <p:spPr>
          <a:xfrm>
            <a:off x="2500298" y="1714492"/>
            <a:ext cx="894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1" action="ppaction://hlinksldjump"/>
              </a:rPr>
              <a:t>Uso de </a:t>
            </a:r>
          </a:p>
          <a:p>
            <a:r>
              <a:rPr lang="es-CO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1" action="ppaction://hlinksldjump"/>
              </a:rPr>
              <a:t>medios</a:t>
            </a:r>
            <a:endParaRPr lang="es-CO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19 CuadroTexto">
            <a:hlinkClick r:id="rId10" action="ppaction://hlinksldjump"/>
          </p:cNvPr>
          <p:cNvSpPr txBox="1"/>
          <p:nvPr/>
        </p:nvSpPr>
        <p:spPr>
          <a:xfrm>
            <a:off x="214282" y="2357434"/>
            <a:ext cx="1714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2" action="ppaction://hlinksldjump"/>
              </a:rPr>
              <a:t>Conocimiento y expectativas  Urna de Cristal</a:t>
            </a:r>
            <a:endParaRPr lang="es-CO" sz="16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22 CuadroTexto">
            <a:hlinkClick r:id="rId10" action="ppaction://hlinksldjump"/>
          </p:cNvPr>
          <p:cNvSpPr txBox="1"/>
          <p:nvPr/>
        </p:nvSpPr>
        <p:spPr>
          <a:xfrm>
            <a:off x="1785918" y="3571880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 action="ppaction://hlinksldjump"/>
              </a:rPr>
              <a:t>Uso Urna de Cristal</a:t>
            </a:r>
            <a:endParaRPr lang="es-CO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08377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/>
              <a:pPr/>
              <a:t>162</a:t>
            </a:fld>
            <a:endParaRPr lang="es-CO"/>
          </a:p>
        </p:txBody>
      </p:sp>
      <p:sp>
        <p:nvSpPr>
          <p:cNvPr id="7" name="6 Cheurón">
            <a:hlinkClick r:id="rId2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3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lt1"/>
                </a:solidFill>
              </a:rPr>
              <a:t>Metodología</a:t>
            </a:r>
          </a:p>
        </p:txBody>
      </p:sp>
      <p:sp>
        <p:nvSpPr>
          <p:cNvPr id="10" name="9 Cheurón">
            <a:hlinkClick r:id="rId4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286512" y="687998"/>
            <a:ext cx="2894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r"/>
            <a:r>
              <a:rPr lang="es-CO" altLang="es-CO" sz="1600" b="1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CONCLUSIONES</a:t>
            </a:r>
            <a:endParaRPr lang="es-CO" altLang="es-CO" sz="1600" b="1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1" name="Picture 9" descr="Address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8" y="571484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26 Cheurón">
            <a:hlinkClick r:id="rId7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Resultados</a:t>
            </a:r>
          </a:p>
        </p:txBody>
      </p:sp>
      <p:sp>
        <p:nvSpPr>
          <p:cNvPr id="18" name="17 CuadroTexto"/>
          <p:cNvSpPr txBox="1"/>
          <p:nvPr/>
        </p:nvSpPr>
        <p:spPr>
          <a:xfrm>
            <a:off x="4714844" y="1857368"/>
            <a:ext cx="44291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chemeClr val="accent4">
                  <a:lumMod val="75000"/>
                </a:schemeClr>
              </a:buClr>
            </a:pPr>
            <a:endParaRPr lang="es-MX" sz="1050" dirty="0" smtClean="0">
              <a:solidFill>
                <a:schemeClr val="tx2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  <a:p>
            <a:pPr algn="just">
              <a:buClr>
                <a:schemeClr val="accent4">
                  <a:lumMod val="75000"/>
                </a:schemeClr>
              </a:buClr>
              <a:buFont typeface="Wingdings" pitchFamily="2" charset="2"/>
              <a:buChar char="§"/>
            </a:pPr>
            <a:r>
              <a:rPr lang="es-MX" sz="105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  La página de Internet (73%), </a:t>
            </a:r>
            <a:r>
              <a:rPr lang="es-MX" sz="1050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Facebook</a:t>
            </a:r>
            <a:r>
              <a:rPr lang="es-MX" sz="105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 (53%), Televisión Nacional (49%), Teléfono celular (49%) son medios considerados por los ciudadanos como los más fáciles para acceder a la herramienta urna de cristal. </a:t>
            </a:r>
          </a:p>
          <a:p>
            <a:pPr algn="just">
              <a:buClr>
                <a:schemeClr val="accent4">
                  <a:lumMod val="75000"/>
                </a:schemeClr>
              </a:buClr>
            </a:pPr>
            <a:endParaRPr lang="es-CO" sz="1050" dirty="0" smtClean="0">
              <a:solidFill>
                <a:schemeClr val="tx2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  <a:p>
            <a:pPr algn="just">
              <a:buClr>
                <a:schemeClr val="accent4">
                  <a:lumMod val="75000"/>
                </a:schemeClr>
              </a:buClr>
              <a:buFont typeface="Wingdings" pitchFamily="2" charset="2"/>
              <a:buChar char="§"/>
            </a:pPr>
            <a:r>
              <a:rPr lang="es-MX" sz="105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Los ciudadanos que han tenido contacto con la herramienta, en su mayoría se sienten satisfechos con urna de cristal, porque consideran que la información es clara y oportuna y responden a las inquietudes, adicional afirman que seguirán participando en ella para estar informados (49%), les gusta opinar (13%), consideran que los dejan participar (10%), entre otras. De este mismo grupo, el 90% recomendaría la herramienta para que las personas participen, estén actualizadas, influyan en las decisiones públicas, entre otros. </a:t>
            </a:r>
            <a:endParaRPr lang="es-CO" sz="1050" dirty="0" smtClean="0">
              <a:solidFill>
                <a:schemeClr val="tx2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4786314" y="1285864"/>
            <a:ext cx="4000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URNA DE CRISTAL</a:t>
            </a:r>
          </a:p>
        </p:txBody>
      </p:sp>
      <p:sp>
        <p:nvSpPr>
          <p:cNvPr id="15" name="14 Elipse">
            <a:hlinkClick r:id="rId8" action="ppaction://hlinksldjump"/>
          </p:cNvPr>
          <p:cNvSpPr/>
          <p:nvPr/>
        </p:nvSpPr>
        <p:spPr>
          <a:xfrm>
            <a:off x="6858016" y="1357302"/>
            <a:ext cx="214314" cy="214314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15 Elipse">
            <a:hlinkClick r:id="rId9" action="ppaction://hlinksldjump"/>
          </p:cNvPr>
          <p:cNvSpPr/>
          <p:nvPr/>
        </p:nvSpPr>
        <p:spPr>
          <a:xfrm>
            <a:off x="7143768" y="1357302"/>
            <a:ext cx="214314" cy="214314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lt1"/>
              </a:solidFill>
            </a:endParaRPr>
          </a:p>
        </p:txBody>
      </p:sp>
      <p:sp>
        <p:nvSpPr>
          <p:cNvPr id="19" name="18 CuadroTexto">
            <a:hlinkClick r:id="rId10" action="ppaction://hlinksldjump"/>
          </p:cNvPr>
          <p:cNvSpPr txBox="1"/>
          <p:nvPr/>
        </p:nvSpPr>
        <p:spPr>
          <a:xfrm>
            <a:off x="2500298" y="1714492"/>
            <a:ext cx="894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1" action="ppaction://hlinksldjump"/>
              </a:rPr>
              <a:t>Uso de </a:t>
            </a:r>
          </a:p>
          <a:p>
            <a:r>
              <a:rPr lang="es-CO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1" action="ppaction://hlinksldjump"/>
              </a:rPr>
              <a:t>medios</a:t>
            </a:r>
            <a:endParaRPr lang="es-CO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19 CuadroTexto">
            <a:hlinkClick r:id="rId10" action="ppaction://hlinksldjump"/>
          </p:cNvPr>
          <p:cNvSpPr txBox="1"/>
          <p:nvPr/>
        </p:nvSpPr>
        <p:spPr>
          <a:xfrm>
            <a:off x="214282" y="2357434"/>
            <a:ext cx="1714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2" action="ppaction://hlinksldjump"/>
              </a:rPr>
              <a:t>Conocimiento y expectativas  Urna de Cristal</a:t>
            </a:r>
            <a:endParaRPr lang="es-CO" sz="16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22 CuadroTexto">
            <a:hlinkClick r:id="rId10" action="ppaction://hlinksldjump"/>
          </p:cNvPr>
          <p:cNvSpPr txBox="1"/>
          <p:nvPr/>
        </p:nvSpPr>
        <p:spPr>
          <a:xfrm>
            <a:off x="1785918" y="3571880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 action="ppaction://hlinksldjump"/>
              </a:rPr>
              <a:t>Uso Urna de Cristal</a:t>
            </a:r>
            <a:endParaRPr lang="es-CO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08377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54 Gráfico"/>
          <p:cNvGraphicFramePr/>
          <p:nvPr>
            <p:extLst>
              <p:ext uri="{D42A27DB-BD31-4B8C-83A1-F6EECF244321}">
                <p14:modId xmlns="" xmlns:p14="http://schemas.microsoft.com/office/powerpoint/2010/main" val="917563532"/>
              </p:ext>
            </p:extLst>
          </p:nvPr>
        </p:nvGraphicFramePr>
        <p:xfrm>
          <a:off x="6660512" y="2184825"/>
          <a:ext cx="2520000" cy="2904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6588225" y="2137420"/>
            <a:ext cx="504055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7" name="86 Gráfico"/>
          <p:cNvGraphicFramePr/>
          <p:nvPr>
            <p:extLst>
              <p:ext uri="{D42A27DB-BD31-4B8C-83A1-F6EECF244321}">
                <p14:modId xmlns="" xmlns:p14="http://schemas.microsoft.com/office/powerpoint/2010/main" val="2708623088"/>
              </p:ext>
            </p:extLst>
          </p:nvPr>
        </p:nvGraphicFramePr>
        <p:xfrm>
          <a:off x="4572280" y="2184920"/>
          <a:ext cx="2520000" cy="2904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8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4499993" y="1999590"/>
            <a:ext cx="504055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03851" y="1057302"/>
            <a:ext cx="18002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Frecuencia  de uso</a:t>
            </a:r>
          </a:p>
        </p:txBody>
      </p:sp>
      <p:sp>
        <p:nvSpPr>
          <p:cNvPr id="40" name="39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P2.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Sin importar si cuenta o no con este servicio en el hogar ¿Con qué frecuencia hace uso de este medio de comunicación?</a:t>
            </a:r>
          </a:p>
        </p:txBody>
      </p:sp>
      <p:graphicFrame>
        <p:nvGraphicFramePr>
          <p:cNvPr id="3" name="2 Gráfico"/>
          <p:cNvGraphicFramePr/>
          <p:nvPr>
            <p:extLst>
              <p:ext uri="{D42A27DB-BD31-4B8C-83A1-F6EECF244321}">
                <p14:modId xmlns="" xmlns:p14="http://schemas.microsoft.com/office/powerpoint/2010/main" val="4169882879"/>
              </p:ext>
            </p:extLst>
          </p:nvPr>
        </p:nvGraphicFramePr>
        <p:xfrm>
          <a:off x="2446124" y="2184920"/>
          <a:ext cx="2520000" cy="2904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cxnSp>
        <p:nvCxnSpPr>
          <p:cNvPr id="13" name="12 Conector recto"/>
          <p:cNvCxnSpPr/>
          <p:nvPr/>
        </p:nvCxnSpPr>
        <p:spPr>
          <a:xfrm>
            <a:off x="2846010" y="2928750"/>
            <a:ext cx="6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9 Conector recto"/>
          <p:cNvCxnSpPr/>
          <p:nvPr/>
        </p:nvCxnSpPr>
        <p:spPr>
          <a:xfrm>
            <a:off x="2846010" y="3673338"/>
            <a:ext cx="6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50 Conector recto"/>
          <p:cNvCxnSpPr/>
          <p:nvPr/>
        </p:nvCxnSpPr>
        <p:spPr>
          <a:xfrm>
            <a:off x="2846010" y="4405293"/>
            <a:ext cx="6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84 CuadroTexto"/>
          <p:cNvSpPr txBox="1"/>
          <p:nvPr/>
        </p:nvSpPr>
        <p:spPr>
          <a:xfrm>
            <a:off x="3485223" y="1978331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Pequeños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86" name="85 CuadroTexto"/>
          <p:cNvSpPr txBox="1"/>
          <p:nvPr/>
        </p:nvSpPr>
        <p:spPr>
          <a:xfrm>
            <a:off x="5652120" y="1979931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Medianos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57" name="56 CuadroTexto"/>
          <p:cNvSpPr txBox="1"/>
          <p:nvPr/>
        </p:nvSpPr>
        <p:spPr>
          <a:xfrm>
            <a:off x="7886235" y="1981529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Grandes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54" name="53 CuadroTexto"/>
          <p:cNvSpPr txBox="1"/>
          <p:nvPr/>
        </p:nvSpPr>
        <p:spPr>
          <a:xfrm>
            <a:off x="1785918" y="2689830"/>
            <a:ext cx="94288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Teléfono celular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1747913" y="3397181"/>
            <a:ext cx="77777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Teléfono fijo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9" name="58 CuadroTexto"/>
          <p:cNvSpPr txBox="1"/>
          <p:nvPr/>
        </p:nvSpPr>
        <p:spPr>
          <a:xfrm>
            <a:off x="1765956" y="3798279"/>
            <a:ext cx="76174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Televisión </a:t>
            </a:r>
          </a:p>
          <a:p>
            <a:pPr algn="ctr"/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nacional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9" name="88 CuadroTexto"/>
          <p:cNvSpPr txBox="1"/>
          <p:nvPr/>
        </p:nvSpPr>
        <p:spPr>
          <a:xfrm>
            <a:off x="1758218" y="4506484"/>
            <a:ext cx="76174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Televisión </a:t>
            </a:r>
          </a:p>
          <a:p>
            <a:pPr algn="ctr"/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por cable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90" name="Picture 12" descr="https://encrypted-tbn1.gstatic.com/images?q=tbn:ANd9GcRZsnYx3Zw17RPlGICI4QrS2G57n4YAvWwjrBFiX0kD5maORNQgEQ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78929">
            <a:off x="2135246" y="2259476"/>
            <a:ext cx="216000" cy="432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14" descr="http://www.liderpapel.com/resources/img/products/38797g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929508"/>
            <a:ext cx="684000" cy="5198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" name="Picture 2"/>
          <p:cNvPicPr>
            <a:picLocks noChangeAspect="1" noChangeArrowheads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9629"/>
          <a:stretch/>
        </p:blipFill>
        <p:spPr bwMode="auto">
          <a:xfrm>
            <a:off x="4499992" y="1129308"/>
            <a:ext cx="4104072" cy="526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42 Retraso">
            <a:hlinkClick r:id="rId13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4" name="43 Rectángulo">
            <a:hlinkClick r:id="rId13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6" name="45 Retraso">
            <a:hlinkClick r:id="rId14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7" name="46 Rectángulo">
            <a:hlinkClick r:id="rId14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8" name="47 Retraso">
            <a:hlinkClick r:id="rId15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2" name="51 Rectángulo">
            <a:hlinkClick r:id="rId15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67" name="66 Rectángulo redondeado">
            <a:hlinkClick r:id="rId16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8" name="67 Rectángulo redondeado">
            <a:hlinkClick r:id="rId17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9" name="68 Rectángulo redondeado">
            <a:hlinkClick r:id="rId18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70" name="69 Rectángulo redondeado">
            <a:hlinkClick r:id="rId19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71" name="70 Rectángulo redondeado">
            <a:hlinkClick r:id="rId20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0" name="59 Flecha izquierda">
            <a:hlinkClick r:id="rId21" action="ppaction://hlinksldjump"/>
          </p:cNvPr>
          <p:cNvSpPr/>
          <p:nvPr/>
        </p:nvSpPr>
        <p:spPr>
          <a:xfrm>
            <a:off x="1285852" y="4643450"/>
            <a:ext cx="214314" cy="214314"/>
          </a:xfrm>
          <a:prstGeom prst="lef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3" name="6 Cheurón">
            <a:hlinkClick r:id="rId22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61" name="7 Cheurón">
            <a:hlinkClick r:id="rId23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62" name="9 Cheurón">
            <a:hlinkClick r:id="rId24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63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67 Cheurón">
            <a:hlinkClick r:id="rId26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45" name="Flecha izquierda 30">
            <a:hlinkClick r:id="rId21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5" name="Flecha izquierda 31">
            <a:hlinkClick r:id="rId27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6216908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56 CuadroTexto"/>
          <p:cNvSpPr txBox="1"/>
          <p:nvPr/>
        </p:nvSpPr>
        <p:spPr>
          <a:xfrm>
            <a:off x="7926065" y="1809445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58" name="57 CuadroTexto"/>
          <p:cNvSpPr txBox="1"/>
          <p:nvPr/>
        </p:nvSpPr>
        <p:spPr>
          <a:xfrm>
            <a:off x="8348237" y="1809445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18.866.822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2" name="41 Rectángulo"/>
          <p:cNvSpPr/>
          <p:nvPr/>
        </p:nvSpPr>
        <p:spPr>
          <a:xfrm>
            <a:off x="3203847" y="1057302"/>
            <a:ext cx="42647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Ha utilizado para acceder a información y/o servicios del Estado</a:t>
            </a:r>
          </a:p>
        </p:txBody>
      </p:sp>
      <p:sp>
        <p:nvSpPr>
          <p:cNvPr id="40" name="39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P3.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¿Ha utilizado al menos una vez… para acceder a información y/o servicios del Estado o de las entidades gubernamentales?</a:t>
            </a:r>
          </a:p>
        </p:txBody>
      </p:sp>
      <p:pic>
        <p:nvPicPr>
          <p:cNvPr id="43" name="Picture 4" descr="¿Necesitamos internet y batería?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132" y="1816271"/>
            <a:ext cx="566166" cy="5715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2 Gráfico"/>
          <p:cNvGraphicFramePr/>
          <p:nvPr>
            <p:extLst>
              <p:ext uri="{D42A27DB-BD31-4B8C-83A1-F6EECF244321}">
                <p14:modId xmlns="" xmlns:p14="http://schemas.microsoft.com/office/powerpoint/2010/main" val="957325884"/>
              </p:ext>
            </p:extLst>
          </p:nvPr>
        </p:nvGraphicFramePr>
        <p:xfrm>
          <a:off x="2890732" y="1680769"/>
          <a:ext cx="5137655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cxnSp>
        <p:nvCxnSpPr>
          <p:cNvPr id="13" name="12 Conector recto"/>
          <p:cNvCxnSpPr/>
          <p:nvPr/>
        </p:nvCxnSpPr>
        <p:spPr>
          <a:xfrm>
            <a:off x="3290622" y="2524756"/>
            <a:ext cx="460163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9 Conector recto"/>
          <p:cNvCxnSpPr/>
          <p:nvPr/>
        </p:nvCxnSpPr>
        <p:spPr>
          <a:xfrm>
            <a:off x="3290622" y="3388852"/>
            <a:ext cx="460163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50 Conector recto"/>
          <p:cNvCxnSpPr/>
          <p:nvPr/>
        </p:nvCxnSpPr>
        <p:spPr>
          <a:xfrm>
            <a:off x="3290622" y="4239300"/>
            <a:ext cx="460163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6" descr="http://www.periodistadigital.com/imagenes/2011/06/01/periodist_560x280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444" y="2768644"/>
            <a:ext cx="739549" cy="3697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8" descr="https://encrypted-tbn1.gstatic.com/images?q=tbn:ANd9GcTqzEEivYoXuxBvTEhHGBIW3EY1t4DtsR5lciWypNkZjTeUThC_">
            <a:hlinkClick r:id="rId11"/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0644"/>
          <a:stretch/>
        </p:blipFill>
        <p:spPr bwMode="auto">
          <a:xfrm>
            <a:off x="2336132" y="3480842"/>
            <a:ext cx="606770" cy="4815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10" descr="Revistas y Fascículos Monte Carmelo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931" y="4460389"/>
            <a:ext cx="576575" cy="4128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61 CuadroTexto"/>
          <p:cNvSpPr txBox="1"/>
          <p:nvPr/>
        </p:nvSpPr>
        <p:spPr>
          <a:xfrm>
            <a:off x="2303373" y="2329200"/>
            <a:ext cx="6303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Internet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1995349" y="3073524"/>
            <a:ext cx="117211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Prensa/Periódicos</a:t>
            </a:r>
          </a:p>
        </p:txBody>
      </p:sp>
      <p:sp>
        <p:nvSpPr>
          <p:cNvPr id="64" name="63 CuadroTexto"/>
          <p:cNvSpPr txBox="1"/>
          <p:nvPr/>
        </p:nvSpPr>
        <p:spPr>
          <a:xfrm>
            <a:off x="2371500" y="3913376"/>
            <a:ext cx="49404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Radio</a:t>
            </a:r>
          </a:p>
        </p:txBody>
      </p:sp>
      <p:sp>
        <p:nvSpPr>
          <p:cNvPr id="65" name="64 CuadroTexto"/>
          <p:cNvSpPr txBox="1"/>
          <p:nvPr/>
        </p:nvSpPr>
        <p:spPr>
          <a:xfrm>
            <a:off x="2306453" y="4808536"/>
            <a:ext cx="63190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Revistas</a:t>
            </a:r>
          </a:p>
        </p:txBody>
      </p:sp>
      <p:sp>
        <p:nvSpPr>
          <p:cNvPr id="45" name="44 Rectángulo"/>
          <p:cNvSpPr/>
          <p:nvPr/>
        </p:nvSpPr>
        <p:spPr>
          <a:xfrm>
            <a:off x="5306491" y="1504600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49" name="48 Rectángulo"/>
          <p:cNvSpPr/>
          <p:nvPr/>
        </p:nvSpPr>
        <p:spPr>
          <a:xfrm>
            <a:off x="6413907" y="1504600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6" name="65 CuadroTexto"/>
          <p:cNvSpPr txBox="1"/>
          <p:nvPr/>
        </p:nvSpPr>
        <p:spPr>
          <a:xfrm>
            <a:off x="5409563" y="1443762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Si</a:t>
            </a:r>
          </a:p>
        </p:txBody>
      </p:sp>
      <p:sp>
        <p:nvSpPr>
          <p:cNvPr id="67" name="66 CuadroTexto"/>
          <p:cNvSpPr txBox="1"/>
          <p:nvPr/>
        </p:nvSpPr>
        <p:spPr>
          <a:xfrm>
            <a:off x="6535828" y="1443762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No</a:t>
            </a:r>
          </a:p>
        </p:txBody>
      </p:sp>
      <p:sp>
        <p:nvSpPr>
          <p:cNvPr id="68" name="67 Cheurón">
            <a:hlinkClick r:id="rId14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CuadroTexto"/>
          <p:cNvSpPr txBox="1"/>
          <p:nvPr/>
        </p:nvSpPr>
        <p:spPr>
          <a:xfrm>
            <a:off x="7926065" y="2091834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70" name="69 CuadroTexto"/>
          <p:cNvSpPr txBox="1"/>
          <p:nvPr/>
        </p:nvSpPr>
        <p:spPr>
          <a:xfrm>
            <a:off x="8348237" y="2091834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20.919.888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71" name="70 CuadroTexto"/>
          <p:cNvSpPr txBox="1"/>
          <p:nvPr/>
        </p:nvSpPr>
        <p:spPr>
          <a:xfrm>
            <a:off x="7926065" y="2673541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72" name="71 CuadroTexto"/>
          <p:cNvSpPr txBox="1"/>
          <p:nvPr/>
        </p:nvSpPr>
        <p:spPr>
          <a:xfrm>
            <a:off x="8348237" y="2673541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CO"/>
            </a:defPPr>
            <a:lvl1pPr>
              <a:defRPr sz="1050">
                <a:solidFill>
                  <a:prstClr val="white">
                    <a:lumMod val="50000"/>
                  </a:prstClr>
                </a:solidFill>
              </a:defRPr>
            </a:lvl1pPr>
          </a:lstStyle>
          <a:p>
            <a:r>
              <a:rPr lang="es-CO" dirty="0"/>
              <a:t>17.575.669</a:t>
            </a:r>
          </a:p>
        </p:txBody>
      </p:sp>
      <p:sp>
        <p:nvSpPr>
          <p:cNvPr id="74" name="73 CuadroTexto"/>
          <p:cNvSpPr txBox="1"/>
          <p:nvPr/>
        </p:nvSpPr>
        <p:spPr>
          <a:xfrm>
            <a:off x="7926065" y="2955930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75" name="74 CuadroTexto"/>
          <p:cNvSpPr txBox="1"/>
          <p:nvPr/>
        </p:nvSpPr>
        <p:spPr>
          <a:xfrm>
            <a:off x="8348237" y="2955930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19.398.091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76" name="75 CuadroTexto"/>
          <p:cNvSpPr txBox="1"/>
          <p:nvPr/>
        </p:nvSpPr>
        <p:spPr>
          <a:xfrm>
            <a:off x="7926065" y="3537637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77" name="76 CuadroTexto"/>
          <p:cNvSpPr txBox="1"/>
          <p:nvPr/>
        </p:nvSpPr>
        <p:spPr>
          <a:xfrm>
            <a:off x="8348237" y="3537637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CO"/>
            </a:defPPr>
            <a:lvl1pPr>
              <a:defRPr sz="1050">
                <a:solidFill>
                  <a:prstClr val="white">
                    <a:lumMod val="50000"/>
                  </a:prstClr>
                </a:solidFill>
              </a:defRPr>
            </a:lvl1pPr>
          </a:lstStyle>
          <a:p>
            <a:r>
              <a:rPr lang="es-CO" dirty="0" smtClean="0"/>
              <a:t>22.719.233</a:t>
            </a:r>
            <a:endParaRPr lang="es-CO" dirty="0"/>
          </a:p>
        </p:txBody>
      </p:sp>
      <p:sp>
        <p:nvSpPr>
          <p:cNvPr id="78" name="77 CuadroTexto"/>
          <p:cNvSpPr txBox="1"/>
          <p:nvPr/>
        </p:nvSpPr>
        <p:spPr>
          <a:xfrm>
            <a:off x="7926065" y="3820026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85" name="84 CuadroTexto"/>
          <p:cNvSpPr txBox="1"/>
          <p:nvPr/>
        </p:nvSpPr>
        <p:spPr>
          <a:xfrm>
            <a:off x="8348237" y="3820026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23.055.517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6" name="85 CuadroTexto"/>
          <p:cNvSpPr txBox="1"/>
          <p:nvPr/>
        </p:nvSpPr>
        <p:spPr>
          <a:xfrm>
            <a:off x="7926065" y="4401733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87" name="86 CuadroTexto"/>
          <p:cNvSpPr txBox="1"/>
          <p:nvPr/>
        </p:nvSpPr>
        <p:spPr>
          <a:xfrm>
            <a:off x="8348237" y="4401733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15.211.753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8" name="87 CuadroTexto"/>
          <p:cNvSpPr txBox="1"/>
          <p:nvPr/>
        </p:nvSpPr>
        <p:spPr>
          <a:xfrm>
            <a:off x="7926065" y="4684122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89" name="88 CuadroTexto"/>
          <p:cNvSpPr txBox="1"/>
          <p:nvPr/>
        </p:nvSpPr>
        <p:spPr>
          <a:xfrm>
            <a:off x="8348237" y="4684122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18.430.675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106" name="Picture 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3" name="72 Retraso">
            <a:hlinkClick r:id="rId16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105" name="104 Rectángulo">
            <a:hlinkClick r:id="rId16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107" name="106 Retraso">
            <a:hlinkClick r:id="rId17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08" name="107 Rectángulo">
            <a:hlinkClick r:id="rId17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109" name="108 Retraso">
            <a:hlinkClick r:id="rId18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10" name="109 Rectángulo">
            <a:hlinkClick r:id="rId18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6" name="55 Rectángulo redondeado">
            <a:hlinkClick r:id="rId19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9" name="58 Rectángulo redondeado">
            <a:hlinkClick r:id="rId20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79" name="78 Rectángulo redondeado">
            <a:hlinkClick r:id="rId21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80" name="79 Rectángulo redondeado">
            <a:hlinkClick r:id="rId22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" name="80 Rectángulo redondeado">
            <a:hlinkClick r:id="rId23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83" name="82 Flecha derecha">
            <a:hlinkClick r:id="rId24" action="ppaction://hlinksldjump"/>
          </p:cNvPr>
          <p:cNvSpPr/>
          <p:nvPr/>
        </p:nvSpPr>
        <p:spPr>
          <a:xfrm>
            <a:off x="857224" y="3786194"/>
            <a:ext cx="214314" cy="214314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2" name="Flecha izquierda 30">
            <a:hlinkClick r:id="rId25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4" name="Flecha izquierda 31">
            <a:hlinkClick r:id="rId24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1286784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2 Gráfico"/>
          <p:cNvGraphicFramePr/>
          <p:nvPr>
            <p:extLst>
              <p:ext uri="{D42A27DB-BD31-4B8C-83A1-F6EECF244321}">
                <p14:modId xmlns="" xmlns:p14="http://schemas.microsoft.com/office/powerpoint/2010/main" val="778601065"/>
              </p:ext>
            </p:extLst>
          </p:nvPr>
        </p:nvGraphicFramePr>
        <p:xfrm>
          <a:off x="2890729" y="1680769"/>
          <a:ext cx="6060111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3" name="12 Conector recto"/>
          <p:cNvCxnSpPr/>
          <p:nvPr/>
        </p:nvCxnSpPr>
        <p:spPr>
          <a:xfrm flipV="1">
            <a:off x="3290619" y="2500310"/>
            <a:ext cx="4567529" cy="2444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9 Conector recto"/>
          <p:cNvCxnSpPr/>
          <p:nvPr/>
        </p:nvCxnSpPr>
        <p:spPr>
          <a:xfrm flipV="1">
            <a:off x="3290619" y="3357566"/>
            <a:ext cx="4567529" cy="3128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50 Conector recto"/>
          <p:cNvCxnSpPr/>
          <p:nvPr/>
        </p:nvCxnSpPr>
        <p:spPr>
          <a:xfrm flipV="1">
            <a:off x="3290619" y="4214822"/>
            <a:ext cx="4567529" cy="2447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61 CuadroTexto"/>
          <p:cNvSpPr txBox="1"/>
          <p:nvPr/>
        </p:nvSpPr>
        <p:spPr>
          <a:xfrm>
            <a:off x="2133897" y="2153970"/>
            <a:ext cx="9173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Teléfono Celular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2026379" y="3100820"/>
            <a:ext cx="89479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Teléfono Fijo</a:t>
            </a:r>
          </a:p>
        </p:txBody>
      </p:sp>
      <p:sp>
        <p:nvSpPr>
          <p:cNvPr id="64" name="63 CuadroTexto"/>
          <p:cNvSpPr txBox="1"/>
          <p:nvPr/>
        </p:nvSpPr>
        <p:spPr>
          <a:xfrm>
            <a:off x="2130019" y="3625194"/>
            <a:ext cx="76174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Televisión </a:t>
            </a:r>
          </a:p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Nacional</a:t>
            </a:r>
          </a:p>
        </p:txBody>
      </p:sp>
      <p:sp>
        <p:nvSpPr>
          <p:cNvPr id="65" name="64 CuadroTexto"/>
          <p:cNvSpPr txBox="1"/>
          <p:nvPr/>
        </p:nvSpPr>
        <p:spPr>
          <a:xfrm>
            <a:off x="2133901" y="4486388"/>
            <a:ext cx="76174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Televisión </a:t>
            </a:r>
          </a:p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por cable</a:t>
            </a:r>
          </a:p>
        </p:txBody>
      </p:sp>
      <p:pic>
        <p:nvPicPr>
          <p:cNvPr id="66" name="Picture 12" descr="https://encrypted-tbn1.gstatic.com/images?q=tbn:ANd9GcRZsnYx3Zw17RPlGICI4QrS2G57n4YAvWwjrBFiX0kD5maORNQgEQ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78929">
            <a:off x="2434573" y="1605756"/>
            <a:ext cx="273714" cy="5474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14" descr="http://www.liderpapel.com/resources/img/products/38797g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238" y="2609973"/>
            <a:ext cx="729406" cy="5543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42 Rectángulo"/>
          <p:cNvSpPr/>
          <p:nvPr/>
        </p:nvSpPr>
        <p:spPr>
          <a:xfrm>
            <a:off x="3203847" y="1057302"/>
            <a:ext cx="42647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Ha utilizado para acceder a información y/o servicios del Estado</a:t>
            </a:r>
          </a:p>
        </p:txBody>
      </p:sp>
      <p:sp>
        <p:nvSpPr>
          <p:cNvPr id="61" name="60 Rectángulo"/>
          <p:cNvSpPr/>
          <p:nvPr/>
        </p:nvSpPr>
        <p:spPr>
          <a:xfrm>
            <a:off x="-129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P3.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¿Ha utilizado al menos una vez… para acceder a información y/o servicios del Estado o de las entidades gubernamentales?</a:t>
            </a:r>
          </a:p>
        </p:txBody>
      </p:sp>
      <p:pic>
        <p:nvPicPr>
          <p:cNvPr id="71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9" name="68 Rectángulo"/>
          <p:cNvSpPr/>
          <p:nvPr/>
        </p:nvSpPr>
        <p:spPr>
          <a:xfrm>
            <a:off x="5306491" y="1504600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70" name="69 Rectángulo"/>
          <p:cNvSpPr/>
          <p:nvPr/>
        </p:nvSpPr>
        <p:spPr>
          <a:xfrm>
            <a:off x="6413907" y="1504600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2" name="71 CuadroTexto"/>
          <p:cNvSpPr txBox="1"/>
          <p:nvPr/>
        </p:nvSpPr>
        <p:spPr>
          <a:xfrm>
            <a:off x="5409563" y="1443762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Si</a:t>
            </a:r>
          </a:p>
        </p:txBody>
      </p:sp>
      <p:sp>
        <p:nvSpPr>
          <p:cNvPr id="73" name="72 CuadroTexto"/>
          <p:cNvSpPr txBox="1"/>
          <p:nvPr/>
        </p:nvSpPr>
        <p:spPr>
          <a:xfrm>
            <a:off x="6535828" y="1443762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No</a:t>
            </a:r>
          </a:p>
        </p:txBody>
      </p:sp>
      <p:sp>
        <p:nvSpPr>
          <p:cNvPr id="74" name="73 Retraso">
            <a:hlinkClick r:id="rId9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75" name="74 Rectángulo">
            <a:hlinkClick r:id="rId9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76" name="75 Retraso">
            <a:hlinkClick r:id="rId10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83" name="82 Rectángulo">
            <a:hlinkClick r:id="rId11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84" name="83 Retraso">
            <a:hlinkClick r:id="rId12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85" name="84 Rectángulo">
            <a:hlinkClick r:id="rId13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9" name="48 Rectángulo redondeado">
            <a:hlinkClick r:id="rId14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51 Rectángulo redondeado">
            <a:hlinkClick r:id="rId15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" name="52 Rectángulo redondeado">
            <a:hlinkClick r:id="rId16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4" name="53 Rectángulo redondeado">
            <a:hlinkClick r:id="rId17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0" name="59 Rectángulo redondeado">
            <a:hlinkClick r:id="rId18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8" name="47 CuadroTexto"/>
          <p:cNvSpPr txBox="1"/>
          <p:nvPr/>
        </p:nvSpPr>
        <p:spPr>
          <a:xfrm>
            <a:off x="7926065" y="1809445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77" name="76 CuadroTexto"/>
          <p:cNvSpPr txBox="1"/>
          <p:nvPr/>
        </p:nvSpPr>
        <p:spPr>
          <a:xfrm>
            <a:off x="8348237" y="1809445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23.513.377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78" name="77 CuadroTexto"/>
          <p:cNvSpPr txBox="1"/>
          <p:nvPr/>
        </p:nvSpPr>
        <p:spPr>
          <a:xfrm>
            <a:off x="7926065" y="2091834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79" name="78 CuadroTexto"/>
          <p:cNvSpPr txBox="1"/>
          <p:nvPr/>
        </p:nvSpPr>
        <p:spPr>
          <a:xfrm>
            <a:off x="8348237" y="2091834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23.662.181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0" name="79 CuadroTexto"/>
          <p:cNvSpPr txBox="1"/>
          <p:nvPr/>
        </p:nvSpPr>
        <p:spPr>
          <a:xfrm>
            <a:off x="7926065" y="2673541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81" name="80 CuadroTexto"/>
          <p:cNvSpPr txBox="1"/>
          <p:nvPr/>
        </p:nvSpPr>
        <p:spPr>
          <a:xfrm>
            <a:off x="8348237" y="2673541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CO"/>
            </a:defPPr>
            <a:lvl1pPr>
              <a:defRPr sz="1050">
                <a:solidFill>
                  <a:prstClr val="white">
                    <a:lumMod val="50000"/>
                  </a:prstClr>
                </a:solidFill>
              </a:defRPr>
            </a:lvl1pPr>
          </a:lstStyle>
          <a:p>
            <a:r>
              <a:rPr lang="es-CO" dirty="0" smtClean="0"/>
              <a:t>19.402.959</a:t>
            </a:r>
            <a:endParaRPr lang="es-CO" dirty="0"/>
          </a:p>
        </p:txBody>
      </p:sp>
      <p:sp>
        <p:nvSpPr>
          <p:cNvPr id="82" name="81 CuadroTexto"/>
          <p:cNvSpPr txBox="1"/>
          <p:nvPr/>
        </p:nvSpPr>
        <p:spPr>
          <a:xfrm>
            <a:off x="7926065" y="2955930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86" name="85 CuadroTexto"/>
          <p:cNvSpPr txBox="1"/>
          <p:nvPr/>
        </p:nvSpPr>
        <p:spPr>
          <a:xfrm>
            <a:off x="8348237" y="2955930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20.253.939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7" name="86 CuadroTexto"/>
          <p:cNvSpPr txBox="1"/>
          <p:nvPr/>
        </p:nvSpPr>
        <p:spPr>
          <a:xfrm>
            <a:off x="7926065" y="3537637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88" name="87 CuadroTexto"/>
          <p:cNvSpPr txBox="1"/>
          <p:nvPr/>
        </p:nvSpPr>
        <p:spPr>
          <a:xfrm>
            <a:off x="8348237" y="3537637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CO"/>
            </a:defPPr>
            <a:lvl1pPr>
              <a:defRPr sz="1050">
                <a:solidFill>
                  <a:prstClr val="white">
                    <a:lumMod val="50000"/>
                  </a:prstClr>
                </a:solidFill>
              </a:defRPr>
            </a:lvl1pPr>
          </a:lstStyle>
          <a:p>
            <a:r>
              <a:rPr lang="es-CO" dirty="0" smtClean="0"/>
              <a:t>20.733.468</a:t>
            </a:r>
            <a:endParaRPr lang="es-CO" dirty="0"/>
          </a:p>
        </p:txBody>
      </p:sp>
      <p:sp>
        <p:nvSpPr>
          <p:cNvPr id="89" name="88 CuadroTexto"/>
          <p:cNvSpPr txBox="1"/>
          <p:nvPr/>
        </p:nvSpPr>
        <p:spPr>
          <a:xfrm>
            <a:off x="7926065" y="3820026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90" name="89 CuadroTexto"/>
          <p:cNvSpPr txBox="1"/>
          <p:nvPr/>
        </p:nvSpPr>
        <p:spPr>
          <a:xfrm>
            <a:off x="8348237" y="3820026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23.623.877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1" name="90 CuadroTexto"/>
          <p:cNvSpPr txBox="1"/>
          <p:nvPr/>
        </p:nvSpPr>
        <p:spPr>
          <a:xfrm>
            <a:off x="7926065" y="4401733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92" name="91 CuadroTexto"/>
          <p:cNvSpPr txBox="1"/>
          <p:nvPr/>
        </p:nvSpPr>
        <p:spPr>
          <a:xfrm>
            <a:off x="8348237" y="4401733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22.019.603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3" name="92 CuadroTexto"/>
          <p:cNvSpPr txBox="1"/>
          <p:nvPr/>
        </p:nvSpPr>
        <p:spPr>
          <a:xfrm>
            <a:off x="7926065" y="4684122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94" name="93 CuadroTexto"/>
          <p:cNvSpPr txBox="1"/>
          <p:nvPr/>
        </p:nvSpPr>
        <p:spPr>
          <a:xfrm>
            <a:off x="8348237" y="4684122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22.395.191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6" name="55 Flecha izquierda">
            <a:hlinkClick r:id="rId19" action="ppaction://hlinksldjump"/>
          </p:cNvPr>
          <p:cNvSpPr/>
          <p:nvPr/>
        </p:nvSpPr>
        <p:spPr>
          <a:xfrm>
            <a:off x="785786" y="3786194"/>
            <a:ext cx="214314" cy="214314"/>
          </a:xfrm>
          <a:prstGeom prst="lef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5" name="6 Cheurón">
            <a:hlinkClick r:id="rId20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57" name="7 Cheurón">
            <a:hlinkClick r:id="rId21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58" name="9 Cheurón">
            <a:hlinkClick r:id="rId22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59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" name="67 Cheurón">
            <a:hlinkClick r:id="rId24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8" name="Flecha izquierda 30">
            <a:hlinkClick r:id="rId19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6" name="Flecha izquierda 31">
            <a:hlinkClick r:id="rId10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5514342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heurón"/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 smtClean="0"/>
              <a:t>Introducción</a:t>
            </a:r>
            <a:endParaRPr lang="es-CO" sz="1000" b="1" dirty="0"/>
          </a:p>
        </p:txBody>
      </p:sp>
      <p:sp>
        <p:nvSpPr>
          <p:cNvPr id="21" name="20 Cheurón">
            <a:hlinkClick r:id="rId2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</a:rPr>
              <a:t>Metodología</a:t>
            </a:r>
            <a:endParaRPr lang="es-CO" sz="1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3" name="22 Cheurón"/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Conclusiones</a:t>
            </a:r>
          </a:p>
        </p:txBody>
      </p:sp>
      <p:pic>
        <p:nvPicPr>
          <p:cNvPr id="19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Introducción</a:t>
            </a:r>
          </a:p>
        </p:txBody>
      </p:sp>
      <p:sp>
        <p:nvSpPr>
          <p:cNvPr id="25" name="5 CuadroTexto"/>
          <p:cNvSpPr txBox="1">
            <a:spLocks noChangeArrowheads="1"/>
          </p:cNvSpPr>
          <p:nvPr/>
        </p:nvSpPr>
        <p:spPr bwMode="auto">
          <a:xfrm>
            <a:off x="4536503" y="1129308"/>
            <a:ext cx="4572001" cy="122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050" dirty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Este informe presenta los resultados de la exploración cuantitativa realizada durante el mes de </a:t>
            </a:r>
            <a:r>
              <a:rPr lang="es-CO" altLang="es-CO" sz="105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Noviembre </a:t>
            </a:r>
            <a:r>
              <a:rPr lang="es-CO" altLang="es-CO" sz="1050" dirty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 2014 a </a:t>
            </a:r>
            <a:r>
              <a:rPr lang="es-CO" altLang="es-CO" sz="105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ciudadanos, </a:t>
            </a:r>
            <a:r>
              <a:rPr lang="es-CO" altLang="es-CO" sz="1050" dirty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 el fin de medir </a:t>
            </a:r>
            <a:r>
              <a:rPr lang="es-CO" altLang="es-CO" sz="105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el conocimiento de Urna de Cristal y comparar con los resultados obtenidos en el 2013.</a:t>
            </a:r>
            <a:endParaRPr lang="es-CO" altLang="es-CO" sz="1050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  <a:p>
            <a:pPr algn="r"/>
            <a:endParaRPr lang="es-CO" altLang="es-CO" sz="1050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  <a:p>
            <a:pPr algn="r"/>
            <a:r>
              <a:rPr lang="es-CO" altLang="es-CO" sz="1050" dirty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Para realizar esta exploración, </a:t>
            </a:r>
            <a:r>
              <a:rPr lang="es-CO" altLang="es-CO" sz="105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en  la parte de ciudadanos se realizaron las encuestas de forma presencial. </a:t>
            </a:r>
            <a:endParaRPr lang="es-CO" altLang="es-CO" sz="1050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14 Rectángulo"/>
          <p:cNvSpPr/>
          <p:nvPr/>
        </p:nvSpPr>
        <p:spPr>
          <a:xfrm>
            <a:off x="4536504" y="3484374"/>
            <a:ext cx="4572000" cy="167738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s-CO" sz="105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BOTÓN DE INTRODUCCIÓN</a:t>
            </a:r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: </a:t>
            </a:r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se accede a la descripción general del informe.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s-CO" sz="105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BOTÓN DE METODOLOGÍA</a:t>
            </a:r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: se accede a la consulta de los objetivos del estudio, a la ficha técnica , a la estructura del modelo y a los anexos asociados a los cuestionarios que se diseñaron y aplicaron para este estudio.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s-CO" sz="105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BOTÓN DE RESULTADOS</a:t>
            </a:r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: se despliega dos accesos asociados a los resultados cuantitativos de Ciudadanos y Funcionarios.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s-CO" sz="105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BOTÓN DE CONCLUSIONES</a:t>
            </a:r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: se presentan las conclusiones y recomendaciones del estudio.</a:t>
            </a:r>
          </a:p>
        </p:txBody>
      </p:sp>
      <p:sp>
        <p:nvSpPr>
          <p:cNvPr id="17" name="16 Rectángulo"/>
          <p:cNvSpPr/>
          <p:nvPr/>
        </p:nvSpPr>
        <p:spPr>
          <a:xfrm>
            <a:off x="4540101" y="3158988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El informe presenta la siguiente estructura: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105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37 Cheurón">
            <a:hlinkClick r:id="rId5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Resultados</a:t>
            </a:r>
          </a:p>
        </p:txBody>
      </p:sp>
      <p:sp>
        <p:nvSpPr>
          <p:cNvPr id="39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037032" y="5401058"/>
            <a:ext cx="2133600" cy="304271"/>
          </a:xfrm>
        </p:spPr>
        <p:txBody>
          <a:bodyPr/>
          <a:lstStyle/>
          <a:p>
            <a:fld id="{62F6D429-5B7F-4D92-8A61-2D03DF31274D}" type="slidenum">
              <a:rPr lang="es-CO" smtClean="0"/>
              <a:pPr/>
              <a:t>2</a:t>
            </a:fld>
            <a:endParaRPr lang="es-CO"/>
          </a:p>
        </p:txBody>
      </p:sp>
      <p:pic>
        <p:nvPicPr>
          <p:cNvPr id="40" name="Picture 2" descr="http://www.everis.com/spain/sitecollectionimages/services/big_tecnologi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130" y="3049957"/>
            <a:ext cx="1692000" cy="1692001"/>
          </a:xfrm>
          <a:prstGeom prst="ellipse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http://t0.gstatic.com/images?q=tbn:ANd9GcTW4wH_p9Gmy44XHeU9qxC6OqhsAAIkShlIOwrL9i219Zuwl9Yu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4006" t="-14296" r="-4418" b="-22816"/>
          <a:stretch/>
        </p:blipFill>
        <p:spPr bwMode="auto">
          <a:xfrm>
            <a:off x="347278" y="2089162"/>
            <a:ext cx="1476000" cy="1423540"/>
          </a:xfrm>
          <a:prstGeom prst="ellipse">
            <a:avLst/>
          </a:prstGeom>
          <a:solidFill>
            <a:schemeClr val="bg1"/>
          </a:solidFill>
        </p:spPr>
      </p:pic>
      <p:pic>
        <p:nvPicPr>
          <p:cNvPr id="42" name="Picture 6" descr="social_media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77226"/>
            <a:ext cx="1188000" cy="118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065739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03847" y="1057302"/>
            <a:ext cx="42647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Ha utilizado para acceder a información y/o servicios del Estado</a:t>
            </a:r>
          </a:p>
        </p:txBody>
      </p:sp>
      <p:sp>
        <p:nvSpPr>
          <p:cNvPr id="40" name="39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P3.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¿Ha utilizado al menos una vez… para acceder a información y/o servicios del Estado o de las entidades gubernamentales?</a:t>
            </a:r>
          </a:p>
        </p:txBody>
      </p:sp>
      <p:pic>
        <p:nvPicPr>
          <p:cNvPr id="43" name="Picture 4" descr="¿Necesitamos internet y batería?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8487" y="2018647"/>
            <a:ext cx="566166" cy="5715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2 Gráfico"/>
          <p:cNvGraphicFramePr/>
          <p:nvPr>
            <p:extLst>
              <p:ext uri="{D42A27DB-BD31-4B8C-83A1-F6EECF244321}">
                <p14:modId xmlns="" xmlns:p14="http://schemas.microsoft.com/office/powerpoint/2010/main" val="2066379511"/>
              </p:ext>
            </p:extLst>
          </p:nvPr>
        </p:nvGraphicFramePr>
        <p:xfrm>
          <a:off x="2828171" y="1934858"/>
          <a:ext cx="1728000" cy="320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53" name="Picture 6" descr="http://www.periodistadigital.com/imagenes/2011/06/01/periodist_560x28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799" y="2946776"/>
            <a:ext cx="739549" cy="3697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8" descr="https://encrypted-tbn1.gstatic.com/images?q=tbn:ANd9GcTqzEEivYoXuxBvTEhHGBIW3EY1t4DtsR5lciWypNkZjTeUThC_">
            <a:hlinkClick r:id="rId7"/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0644"/>
          <a:stretch/>
        </p:blipFill>
        <p:spPr bwMode="auto">
          <a:xfrm>
            <a:off x="2248487" y="3551077"/>
            <a:ext cx="606770" cy="4815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10" descr="Revistas y Fascículos Monte Carmelo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286" y="4487685"/>
            <a:ext cx="576575" cy="4128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61 CuadroTexto"/>
          <p:cNvSpPr txBox="1"/>
          <p:nvPr/>
        </p:nvSpPr>
        <p:spPr>
          <a:xfrm>
            <a:off x="2215728" y="2531576"/>
            <a:ext cx="6303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Internet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1907704" y="3251656"/>
            <a:ext cx="117211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Prensa/Periódicos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4" name="63 CuadroTexto"/>
          <p:cNvSpPr txBox="1"/>
          <p:nvPr/>
        </p:nvSpPr>
        <p:spPr>
          <a:xfrm>
            <a:off x="2283855" y="3983611"/>
            <a:ext cx="49404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Radio</a:t>
            </a:r>
          </a:p>
        </p:txBody>
      </p:sp>
      <p:sp>
        <p:nvSpPr>
          <p:cNvPr id="65" name="64 CuadroTexto"/>
          <p:cNvSpPr txBox="1"/>
          <p:nvPr/>
        </p:nvSpPr>
        <p:spPr>
          <a:xfrm>
            <a:off x="2218808" y="4835832"/>
            <a:ext cx="63190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Revistas</a:t>
            </a:r>
          </a:p>
        </p:txBody>
      </p:sp>
      <p:graphicFrame>
        <p:nvGraphicFramePr>
          <p:cNvPr id="71" name="70 Gráfico"/>
          <p:cNvGraphicFramePr/>
          <p:nvPr>
            <p:extLst>
              <p:ext uri="{D42A27DB-BD31-4B8C-83A1-F6EECF244321}">
                <p14:modId xmlns="" xmlns:p14="http://schemas.microsoft.com/office/powerpoint/2010/main" val="2729959660"/>
              </p:ext>
            </p:extLst>
          </p:nvPr>
        </p:nvGraphicFramePr>
        <p:xfrm>
          <a:off x="4804840" y="1929317"/>
          <a:ext cx="1728000" cy="320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pic>
        <p:nvPicPr>
          <p:cNvPr id="70" name="Picture 2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4739770" y="1785930"/>
            <a:ext cx="504055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" name="125 CuadroTexto"/>
          <p:cNvSpPr txBox="1"/>
          <p:nvPr/>
        </p:nvSpPr>
        <p:spPr>
          <a:xfrm>
            <a:off x="3618655" y="1825638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127" name="126 CuadroTexto"/>
          <p:cNvSpPr txBox="1"/>
          <p:nvPr/>
        </p:nvSpPr>
        <p:spPr>
          <a:xfrm>
            <a:off x="5565169" y="1826478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graphicFrame>
        <p:nvGraphicFramePr>
          <p:cNvPr id="92" name="91 Gráfico"/>
          <p:cNvGraphicFramePr/>
          <p:nvPr>
            <p:extLst>
              <p:ext uri="{D42A27DB-BD31-4B8C-83A1-F6EECF244321}">
                <p14:modId xmlns="" xmlns:p14="http://schemas.microsoft.com/office/powerpoint/2010/main" val="2670522387"/>
              </p:ext>
            </p:extLst>
          </p:nvPr>
        </p:nvGraphicFramePr>
        <p:xfrm>
          <a:off x="6796556" y="1937646"/>
          <a:ext cx="1728000" cy="320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pic>
        <p:nvPicPr>
          <p:cNvPr id="93" name="Picture 2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6745632" y="2095000"/>
            <a:ext cx="504055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" name="152 CuadroTexto"/>
          <p:cNvSpPr txBox="1"/>
          <p:nvPr/>
        </p:nvSpPr>
        <p:spPr>
          <a:xfrm>
            <a:off x="7598203" y="1834807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Altos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pic>
        <p:nvPicPr>
          <p:cNvPr id="154" name="Picture 2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8725473" y="2099931"/>
            <a:ext cx="504055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0" name="179 Conector recto"/>
          <p:cNvCxnSpPr/>
          <p:nvPr/>
        </p:nvCxnSpPr>
        <p:spPr>
          <a:xfrm>
            <a:off x="3202974" y="2737234"/>
            <a:ext cx="583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180 Conector recto"/>
          <p:cNvCxnSpPr/>
          <p:nvPr/>
        </p:nvCxnSpPr>
        <p:spPr>
          <a:xfrm>
            <a:off x="3202974" y="3529322"/>
            <a:ext cx="583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181 Conector recto"/>
          <p:cNvCxnSpPr/>
          <p:nvPr/>
        </p:nvCxnSpPr>
        <p:spPr>
          <a:xfrm>
            <a:off x="3202974" y="4322168"/>
            <a:ext cx="583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3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0" name="109 Rectángulo"/>
          <p:cNvSpPr/>
          <p:nvPr/>
        </p:nvSpPr>
        <p:spPr>
          <a:xfrm>
            <a:off x="5306491" y="1504600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111" name="110 Rectángulo"/>
          <p:cNvSpPr/>
          <p:nvPr/>
        </p:nvSpPr>
        <p:spPr>
          <a:xfrm>
            <a:off x="6413907" y="1504600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2" name="111 CuadroTexto"/>
          <p:cNvSpPr txBox="1"/>
          <p:nvPr/>
        </p:nvSpPr>
        <p:spPr>
          <a:xfrm>
            <a:off x="5409563" y="1443762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Si</a:t>
            </a:r>
          </a:p>
        </p:txBody>
      </p:sp>
      <p:sp>
        <p:nvSpPr>
          <p:cNvPr id="113" name="112 CuadroTexto"/>
          <p:cNvSpPr txBox="1"/>
          <p:nvPr/>
        </p:nvSpPr>
        <p:spPr>
          <a:xfrm>
            <a:off x="6535828" y="1443762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No</a:t>
            </a:r>
          </a:p>
        </p:txBody>
      </p:sp>
      <p:sp>
        <p:nvSpPr>
          <p:cNvPr id="125" name="124 Retraso">
            <a:hlinkClick r:id="rId14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28" name="127 Rectángulo">
            <a:hlinkClick r:id="rId14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129" name="128 Retraso">
            <a:hlinkClick r:id="rId15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130" name="129 Rectángulo">
            <a:hlinkClick r:id="rId15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131" name="130 Retraso">
            <a:hlinkClick r:id="rId16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32" name="131 Rectángulo">
            <a:hlinkClick r:id="rId16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133" name="132 Rectángulo redondeado">
            <a:hlinkClick r:id="rId17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4" name="133 Rectángulo redondeado">
            <a:hlinkClick r:id="rId18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5" name="134 Rectángulo redondeado">
            <a:hlinkClick r:id="rId19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6" name="135 Rectángulo redondeado">
            <a:hlinkClick r:id="rId20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7" name="136 Rectángulo redondeado">
            <a:hlinkClick r:id="rId21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8" name="47 Flecha derecha">
            <a:hlinkClick r:id="rId22" action="ppaction://hlinksldjump"/>
          </p:cNvPr>
          <p:cNvSpPr/>
          <p:nvPr/>
        </p:nvSpPr>
        <p:spPr>
          <a:xfrm>
            <a:off x="857224" y="4214822"/>
            <a:ext cx="214314" cy="214314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9" name="6 Cheurón">
            <a:hlinkClick r:id="rId2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50" name="7 Cheurón">
            <a:hlinkClick r:id="rId2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51" name="9 Cheurón">
            <a:hlinkClick r:id="rId2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52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2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67 Cheurón">
            <a:hlinkClick r:id="rId27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55" name="Flecha izquierda 30">
            <a:hlinkClick r:id="rId28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6" name="Flecha izquierda 31">
            <a:hlinkClick r:id="rId22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7188023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03847" y="1057302"/>
            <a:ext cx="42647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Ha utilizado para acceder a información y/o servicios del Estado</a:t>
            </a:r>
          </a:p>
        </p:txBody>
      </p:sp>
      <p:sp>
        <p:nvSpPr>
          <p:cNvPr id="40" name="39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P3.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¿Ha utilizado al menos una vez… para acceder a información y/o servicios del Estado o de las entidades gubernamentales?</a:t>
            </a:r>
          </a:p>
        </p:txBody>
      </p:sp>
      <p:graphicFrame>
        <p:nvGraphicFramePr>
          <p:cNvPr id="3" name="2 Gráfico"/>
          <p:cNvGraphicFramePr/>
          <p:nvPr>
            <p:extLst>
              <p:ext uri="{D42A27DB-BD31-4B8C-83A1-F6EECF244321}">
                <p14:modId xmlns="" xmlns:p14="http://schemas.microsoft.com/office/powerpoint/2010/main" val="2963417565"/>
              </p:ext>
            </p:extLst>
          </p:nvPr>
        </p:nvGraphicFramePr>
        <p:xfrm>
          <a:off x="2828171" y="1934858"/>
          <a:ext cx="1728000" cy="320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1" name="70 Gráfico"/>
          <p:cNvGraphicFramePr/>
          <p:nvPr>
            <p:extLst>
              <p:ext uri="{D42A27DB-BD31-4B8C-83A1-F6EECF244321}">
                <p14:modId xmlns="" xmlns:p14="http://schemas.microsoft.com/office/powerpoint/2010/main" val="4025515460"/>
              </p:ext>
            </p:extLst>
          </p:nvPr>
        </p:nvGraphicFramePr>
        <p:xfrm>
          <a:off x="4804840" y="1929317"/>
          <a:ext cx="1728000" cy="320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70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4739770" y="1785930"/>
            <a:ext cx="504055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" name="125 CuadroTexto"/>
          <p:cNvSpPr txBox="1"/>
          <p:nvPr/>
        </p:nvSpPr>
        <p:spPr>
          <a:xfrm>
            <a:off x="3618655" y="1825638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127" name="126 CuadroTexto"/>
          <p:cNvSpPr txBox="1"/>
          <p:nvPr/>
        </p:nvSpPr>
        <p:spPr>
          <a:xfrm>
            <a:off x="5565169" y="1826478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graphicFrame>
        <p:nvGraphicFramePr>
          <p:cNvPr id="92" name="91 Gráfico"/>
          <p:cNvGraphicFramePr/>
          <p:nvPr>
            <p:extLst>
              <p:ext uri="{D42A27DB-BD31-4B8C-83A1-F6EECF244321}">
                <p14:modId xmlns="" xmlns:p14="http://schemas.microsoft.com/office/powerpoint/2010/main" val="465438379"/>
              </p:ext>
            </p:extLst>
          </p:nvPr>
        </p:nvGraphicFramePr>
        <p:xfrm>
          <a:off x="6796556" y="1937646"/>
          <a:ext cx="1728000" cy="320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93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6745632" y="2095000"/>
            <a:ext cx="504055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" name="152 CuadroTexto"/>
          <p:cNvSpPr txBox="1"/>
          <p:nvPr/>
        </p:nvSpPr>
        <p:spPr>
          <a:xfrm>
            <a:off x="7598203" y="1834807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Altos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pic>
        <p:nvPicPr>
          <p:cNvPr id="154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8725473" y="2099931"/>
            <a:ext cx="504055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0" name="179 Conector recto"/>
          <p:cNvCxnSpPr/>
          <p:nvPr/>
        </p:nvCxnSpPr>
        <p:spPr>
          <a:xfrm>
            <a:off x="3202974" y="2737234"/>
            <a:ext cx="583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180 Conector recto"/>
          <p:cNvCxnSpPr/>
          <p:nvPr/>
        </p:nvCxnSpPr>
        <p:spPr>
          <a:xfrm>
            <a:off x="3202974" y="3529322"/>
            <a:ext cx="583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181 Conector recto"/>
          <p:cNvCxnSpPr/>
          <p:nvPr/>
        </p:nvCxnSpPr>
        <p:spPr>
          <a:xfrm>
            <a:off x="3202974" y="4322168"/>
            <a:ext cx="583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109 CuadroTexto"/>
          <p:cNvSpPr txBox="1"/>
          <p:nvPr/>
        </p:nvSpPr>
        <p:spPr>
          <a:xfrm>
            <a:off x="2003462" y="2447693"/>
            <a:ext cx="112064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Teléfono Celular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11" name="110 CuadroTexto"/>
          <p:cNvSpPr txBox="1"/>
          <p:nvPr/>
        </p:nvSpPr>
        <p:spPr>
          <a:xfrm>
            <a:off x="2075470" y="3263531"/>
            <a:ext cx="89479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Teléfono Fijo</a:t>
            </a:r>
          </a:p>
        </p:txBody>
      </p:sp>
      <p:sp>
        <p:nvSpPr>
          <p:cNvPr id="112" name="111 CuadroTexto"/>
          <p:cNvSpPr txBox="1"/>
          <p:nvPr/>
        </p:nvSpPr>
        <p:spPr>
          <a:xfrm>
            <a:off x="2179110" y="3714396"/>
            <a:ext cx="76174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Televisión </a:t>
            </a:r>
          </a:p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Nacional</a:t>
            </a:r>
          </a:p>
        </p:txBody>
      </p:sp>
      <p:sp>
        <p:nvSpPr>
          <p:cNvPr id="113" name="112 CuadroTexto"/>
          <p:cNvSpPr txBox="1"/>
          <p:nvPr/>
        </p:nvSpPr>
        <p:spPr>
          <a:xfrm>
            <a:off x="2182992" y="4505500"/>
            <a:ext cx="76174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Televisión </a:t>
            </a:r>
          </a:p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por cable</a:t>
            </a:r>
          </a:p>
        </p:txBody>
      </p:sp>
      <p:pic>
        <p:nvPicPr>
          <p:cNvPr id="114" name="Picture 12" descr="https://encrypted-tbn1.gstatic.com/images?q=tbn:ANd9GcRZsnYx3Zw17RPlGICI4QrS2G57n4YAvWwjrBFiX0kD5maORNQgEQ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78929">
            <a:off x="2522382" y="1932892"/>
            <a:ext cx="252000" cy="504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14" descr="http://www.liderpapel.com/resources/img/products/38797g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329" y="2772684"/>
            <a:ext cx="729406" cy="5543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7" name="116 Rectángulo"/>
          <p:cNvSpPr/>
          <p:nvPr/>
        </p:nvSpPr>
        <p:spPr>
          <a:xfrm>
            <a:off x="5306491" y="1504600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118" name="117 Rectángulo"/>
          <p:cNvSpPr/>
          <p:nvPr/>
        </p:nvSpPr>
        <p:spPr>
          <a:xfrm>
            <a:off x="6413907" y="1504600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9" name="118 CuadroTexto"/>
          <p:cNvSpPr txBox="1"/>
          <p:nvPr/>
        </p:nvSpPr>
        <p:spPr>
          <a:xfrm>
            <a:off x="5409563" y="1443762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Si</a:t>
            </a:r>
          </a:p>
        </p:txBody>
      </p:sp>
      <p:sp>
        <p:nvSpPr>
          <p:cNvPr id="120" name="119 CuadroTexto"/>
          <p:cNvSpPr txBox="1"/>
          <p:nvPr/>
        </p:nvSpPr>
        <p:spPr>
          <a:xfrm>
            <a:off x="6535828" y="1443762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No</a:t>
            </a:r>
          </a:p>
        </p:txBody>
      </p:sp>
      <p:sp>
        <p:nvSpPr>
          <p:cNvPr id="134" name="133 Retraso">
            <a:hlinkClick r:id="rId12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35" name="134 Rectángulo">
            <a:hlinkClick r:id="rId13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136" name="135 Retraso">
            <a:hlinkClick r:id="rId14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137" name="136 Rectángulo">
            <a:hlinkClick r:id="rId15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138" name="137 Retraso">
            <a:hlinkClick r:id="rId16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39" name="138 Rectángulo">
            <a:hlinkClick r:id="rId17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140" name="139 Rectángulo redondeado">
            <a:hlinkClick r:id="rId18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1" name="140 Rectángulo redondeado">
            <a:hlinkClick r:id="rId19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2" name="141 Rectángulo redondeado">
            <a:hlinkClick r:id="rId20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3" name="142 Rectángulo redondeado">
            <a:hlinkClick r:id="rId21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4" name="143 Rectángulo redondeado">
            <a:hlinkClick r:id="rId22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" name="45 Flecha izquierda">
            <a:hlinkClick r:id="rId14" action="ppaction://hlinksldjump"/>
          </p:cNvPr>
          <p:cNvSpPr/>
          <p:nvPr/>
        </p:nvSpPr>
        <p:spPr>
          <a:xfrm>
            <a:off x="785786" y="4214822"/>
            <a:ext cx="214314" cy="214314"/>
          </a:xfrm>
          <a:prstGeom prst="lef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7" name="6 Cheurón">
            <a:hlinkClick r:id="rId2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48" name="7 Cheurón">
            <a:hlinkClick r:id="rId2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49" name="9 Cheurón">
            <a:hlinkClick r:id="rId2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50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2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67 Cheurón">
            <a:hlinkClick r:id="rId27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52" name="Flecha izquierda 30">
            <a:hlinkClick r:id="rId14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3" name="Flecha izquierda 31">
            <a:hlinkClick r:id="rId15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9460269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03847" y="1057302"/>
            <a:ext cx="42647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Ha utilizado para acceder a información y/o servicios del Estado</a:t>
            </a:r>
          </a:p>
        </p:txBody>
      </p:sp>
      <p:sp>
        <p:nvSpPr>
          <p:cNvPr id="40" name="39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P3.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¿Ha utilizado al menos una vez… para acceder a información y/o servicios del Estado o de las entidades gubernamentales?</a:t>
            </a:r>
          </a:p>
        </p:txBody>
      </p:sp>
      <p:pic>
        <p:nvPicPr>
          <p:cNvPr id="43" name="Picture 4" descr="¿Necesitamos internet y batería?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8487" y="2018647"/>
            <a:ext cx="566166" cy="5715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2 Gráfico"/>
          <p:cNvGraphicFramePr/>
          <p:nvPr>
            <p:extLst>
              <p:ext uri="{D42A27DB-BD31-4B8C-83A1-F6EECF244321}">
                <p14:modId xmlns="" xmlns:p14="http://schemas.microsoft.com/office/powerpoint/2010/main" val="1941076613"/>
              </p:ext>
            </p:extLst>
          </p:nvPr>
        </p:nvGraphicFramePr>
        <p:xfrm>
          <a:off x="2828171" y="1934858"/>
          <a:ext cx="1728000" cy="320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53" name="Picture 6" descr="http://www.periodistadigital.com/imagenes/2011/06/01/periodist_560x28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799" y="2946776"/>
            <a:ext cx="739549" cy="3697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8" descr="https://encrypted-tbn1.gstatic.com/images?q=tbn:ANd9GcTqzEEivYoXuxBvTEhHGBIW3EY1t4DtsR5lciWypNkZjTeUThC_">
            <a:hlinkClick r:id="rId7"/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0644"/>
          <a:stretch/>
        </p:blipFill>
        <p:spPr bwMode="auto">
          <a:xfrm>
            <a:off x="2248487" y="3551077"/>
            <a:ext cx="606770" cy="4815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10" descr="Revistas y Fascículos Monte Carmelo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286" y="4487685"/>
            <a:ext cx="576575" cy="4128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61 CuadroTexto"/>
          <p:cNvSpPr txBox="1"/>
          <p:nvPr/>
        </p:nvSpPr>
        <p:spPr>
          <a:xfrm>
            <a:off x="2215728" y="2531576"/>
            <a:ext cx="6303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Internet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1907704" y="3251656"/>
            <a:ext cx="117211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Prensa/Periódicos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4" name="63 CuadroTexto"/>
          <p:cNvSpPr txBox="1"/>
          <p:nvPr/>
        </p:nvSpPr>
        <p:spPr>
          <a:xfrm>
            <a:off x="2283855" y="3983611"/>
            <a:ext cx="49404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Radio</a:t>
            </a:r>
          </a:p>
        </p:txBody>
      </p:sp>
      <p:sp>
        <p:nvSpPr>
          <p:cNvPr id="65" name="64 CuadroTexto"/>
          <p:cNvSpPr txBox="1"/>
          <p:nvPr/>
        </p:nvSpPr>
        <p:spPr>
          <a:xfrm>
            <a:off x="2218808" y="4835832"/>
            <a:ext cx="63190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Revistas</a:t>
            </a:r>
          </a:p>
        </p:txBody>
      </p:sp>
      <p:graphicFrame>
        <p:nvGraphicFramePr>
          <p:cNvPr id="71" name="70 Gráfico"/>
          <p:cNvGraphicFramePr/>
          <p:nvPr>
            <p:extLst>
              <p:ext uri="{D42A27DB-BD31-4B8C-83A1-F6EECF244321}">
                <p14:modId xmlns="" xmlns:p14="http://schemas.microsoft.com/office/powerpoint/2010/main" val="3104990964"/>
              </p:ext>
            </p:extLst>
          </p:nvPr>
        </p:nvGraphicFramePr>
        <p:xfrm>
          <a:off x="4804840" y="1929317"/>
          <a:ext cx="1728000" cy="320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pic>
        <p:nvPicPr>
          <p:cNvPr id="70" name="Picture 2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4739770" y="1785930"/>
            <a:ext cx="504055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" name="125 CuadroTexto"/>
          <p:cNvSpPr txBox="1"/>
          <p:nvPr/>
        </p:nvSpPr>
        <p:spPr>
          <a:xfrm>
            <a:off x="3480005" y="1825638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Pequeños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127" name="126 CuadroTexto"/>
          <p:cNvSpPr txBox="1"/>
          <p:nvPr/>
        </p:nvSpPr>
        <p:spPr>
          <a:xfrm>
            <a:off x="5459846" y="1826478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Medianos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graphicFrame>
        <p:nvGraphicFramePr>
          <p:cNvPr id="92" name="91 Gráfico"/>
          <p:cNvGraphicFramePr/>
          <p:nvPr>
            <p:extLst>
              <p:ext uri="{D42A27DB-BD31-4B8C-83A1-F6EECF244321}">
                <p14:modId xmlns="" xmlns:p14="http://schemas.microsoft.com/office/powerpoint/2010/main" val="140969808"/>
              </p:ext>
            </p:extLst>
          </p:nvPr>
        </p:nvGraphicFramePr>
        <p:xfrm>
          <a:off x="6796556" y="1937646"/>
          <a:ext cx="1728000" cy="320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pic>
        <p:nvPicPr>
          <p:cNvPr id="93" name="Picture 2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6745632" y="2095000"/>
            <a:ext cx="504055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" name="152 CuadroTexto"/>
          <p:cNvSpPr txBox="1"/>
          <p:nvPr/>
        </p:nvSpPr>
        <p:spPr>
          <a:xfrm>
            <a:off x="7504679" y="1834807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Grandes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cxnSp>
        <p:nvCxnSpPr>
          <p:cNvPr id="13" name="12 Conector recto"/>
          <p:cNvCxnSpPr/>
          <p:nvPr/>
        </p:nvCxnSpPr>
        <p:spPr>
          <a:xfrm>
            <a:off x="3202974" y="2737234"/>
            <a:ext cx="583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9 Conector recto"/>
          <p:cNvCxnSpPr/>
          <p:nvPr/>
        </p:nvCxnSpPr>
        <p:spPr>
          <a:xfrm>
            <a:off x="3202974" y="3529322"/>
            <a:ext cx="583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50 Conector recto"/>
          <p:cNvCxnSpPr/>
          <p:nvPr/>
        </p:nvCxnSpPr>
        <p:spPr>
          <a:xfrm>
            <a:off x="3202974" y="4322168"/>
            <a:ext cx="583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0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1" name="110 Rectángulo"/>
          <p:cNvSpPr/>
          <p:nvPr/>
        </p:nvSpPr>
        <p:spPr>
          <a:xfrm>
            <a:off x="5306491" y="1504600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112" name="111 Rectángulo"/>
          <p:cNvSpPr/>
          <p:nvPr/>
        </p:nvSpPr>
        <p:spPr>
          <a:xfrm>
            <a:off x="6413907" y="1504600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3" name="112 CuadroTexto"/>
          <p:cNvSpPr txBox="1"/>
          <p:nvPr/>
        </p:nvSpPr>
        <p:spPr>
          <a:xfrm>
            <a:off x="5409563" y="1443762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Si</a:t>
            </a:r>
          </a:p>
        </p:txBody>
      </p:sp>
      <p:sp>
        <p:nvSpPr>
          <p:cNvPr id="114" name="113 CuadroTexto"/>
          <p:cNvSpPr txBox="1"/>
          <p:nvPr/>
        </p:nvSpPr>
        <p:spPr>
          <a:xfrm>
            <a:off x="6535828" y="1443762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No</a:t>
            </a:r>
          </a:p>
        </p:txBody>
      </p:sp>
      <p:sp>
        <p:nvSpPr>
          <p:cNvPr id="128" name="127 Retraso">
            <a:hlinkClick r:id="rId14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29" name="128 Rectángulo">
            <a:hlinkClick r:id="rId14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130" name="129 Retraso">
            <a:hlinkClick r:id="rId15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31" name="130 Rectángulo">
            <a:hlinkClick r:id="rId15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132" name="131 Retraso">
            <a:hlinkClick r:id="rId16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133" name="132 Rectángulo">
            <a:hlinkClick r:id="rId16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134" name="133 Rectángulo redondeado">
            <a:hlinkClick r:id="rId17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5" name="134 Rectángulo redondeado">
            <a:hlinkClick r:id="rId18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6" name="135 Rectángulo redondeado">
            <a:hlinkClick r:id="rId19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7" name="136 Rectángulo redondeado">
            <a:hlinkClick r:id="rId20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8" name="137 Rectángulo redondeado">
            <a:hlinkClick r:id="rId21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7" name="46 Flecha derecha">
            <a:hlinkClick r:id="rId22" action="ppaction://hlinksldjump"/>
          </p:cNvPr>
          <p:cNvSpPr/>
          <p:nvPr/>
        </p:nvSpPr>
        <p:spPr>
          <a:xfrm>
            <a:off x="1428728" y="4643450"/>
            <a:ext cx="214314" cy="214314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8" name="6 Cheurón">
            <a:hlinkClick r:id="rId2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49" name="7 Cheurón">
            <a:hlinkClick r:id="rId2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52" name="9 Cheurón">
            <a:hlinkClick r:id="rId2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54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2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67 Cheurón">
            <a:hlinkClick r:id="rId27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56" name="Flecha izquierda 30">
            <a:hlinkClick r:id="rId28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7" name="Flecha izquierda 31">
            <a:hlinkClick r:id="rId22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7897228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23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03847" y="1057302"/>
            <a:ext cx="42647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Ha utilizado para acceder a información y/o servicios del Estado</a:t>
            </a:r>
          </a:p>
        </p:txBody>
      </p:sp>
      <p:sp>
        <p:nvSpPr>
          <p:cNvPr id="40" name="39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P3.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¿Ha utilizado al menos una vez… para acceder a información y/o servicios del Estado o de las entidades gubernamentales?</a:t>
            </a:r>
          </a:p>
        </p:txBody>
      </p:sp>
      <p:graphicFrame>
        <p:nvGraphicFramePr>
          <p:cNvPr id="3" name="2 Gráfico"/>
          <p:cNvGraphicFramePr/>
          <p:nvPr>
            <p:extLst>
              <p:ext uri="{D42A27DB-BD31-4B8C-83A1-F6EECF244321}">
                <p14:modId xmlns="" xmlns:p14="http://schemas.microsoft.com/office/powerpoint/2010/main" val="2937393353"/>
              </p:ext>
            </p:extLst>
          </p:nvPr>
        </p:nvGraphicFramePr>
        <p:xfrm>
          <a:off x="2828171" y="1934858"/>
          <a:ext cx="1728000" cy="320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1" name="70 Gráfico"/>
          <p:cNvGraphicFramePr/>
          <p:nvPr>
            <p:extLst>
              <p:ext uri="{D42A27DB-BD31-4B8C-83A1-F6EECF244321}">
                <p14:modId xmlns="" xmlns:p14="http://schemas.microsoft.com/office/powerpoint/2010/main" val="3906350501"/>
              </p:ext>
            </p:extLst>
          </p:nvPr>
        </p:nvGraphicFramePr>
        <p:xfrm>
          <a:off x="4804840" y="1929317"/>
          <a:ext cx="1728000" cy="320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70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4739770" y="1785930"/>
            <a:ext cx="504055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" name="125 CuadroTexto"/>
          <p:cNvSpPr txBox="1"/>
          <p:nvPr/>
        </p:nvSpPr>
        <p:spPr>
          <a:xfrm>
            <a:off x="3480005" y="1825638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Pequeños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127" name="126 CuadroTexto"/>
          <p:cNvSpPr txBox="1"/>
          <p:nvPr/>
        </p:nvSpPr>
        <p:spPr>
          <a:xfrm>
            <a:off x="5459846" y="1826478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Medianos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graphicFrame>
        <p:nvGraphicFramePr>
          <p:cNvPr id="92" name="91 Gráfico"/>
          <p:cNvGraphicFramePr/>
          <p:nvPr>
            <p:extLst>
              <p:ext uri="{D42A27DB-BD31-4B8C-83A1-F6EECF244321}">
                <p14:modId xmlns="" xmlns:p14="http://schemas.microsoft.com/office/powerpoint/2010/main" val="3906346541"/>
              </p:ext>
            </p:extLst>
          </p:nvPr>
        </p:nvGraphicFramePr>
        <p:xfrm>
          <a:off x="6796556" y="1937646"/>
          <a:ext cx="1728000" cy="320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93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6745632" y="2095000"/>
            <a:ext cx="504055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" name="152 CuadroTexto"/>
          <p:cNvSpPr txBox="1"/>
          <p:nvPr/>
        </p:nvSpPr>
        <p:spPr>
          <a:xfrm>
            <a:off x="7504679" y="1834807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Grandes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pic>
        <p:nvPicPr>
          <p:cNvPr id="154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8725473" y="2099931"/>
            <a:ext cx="504055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12 Conector recto"/>
          <p:cNvCxnSpPr/>
          <p:nvPr/>
        </p:nvCxnSpPr>
        <p:spPr>
          <a:xfrm>
            <a:off x="3202974" y="2737234"/>
            <a:ext cx="583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9 Conector recto"/>
          <p:cNvCxnSpPr/>
          <p:nvPr/>
        </p:nvCxnSpPr>
        <p:spPr>
          <a:xfrm>
            <a:off x="3202974" y="3529322"/>
            <a:ext cx="583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50 Conector recto"/>
          <p:cNvCxnSpPr/>
          <p:nvPr/>
        </p:nvCxnSpPr>
        <p:spPr>
          <a:xfrm>
            <a:off x="3202974" y="4322168"/>
            <a:ext cx="583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109 CuadroTexto"/>
          <p:cNvSpPr txBox="1"/>
          <p:nvPr/>
        </p:nvSpPr>
        <p:spPr>
          <a:xfrm>
            <a:off x="2003462" y="2447693"/>
            <a:ext cx="112064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Teléfono Celular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11" name="110 CuadroTexto"/>
          <p:cNvSpPr txBox="1"/>
          <p:nvPr/>
        </p:nvSpPr>
        <p:spPr>
          <a:xfrm>
            <a:off x="2075470" y="3263531"/>
            <a:ext cx="89479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Teléfono Fijo</a:t>
            </a:r>
          </a:p>
        </p:txBody>
      </p:sp>
      <p:sp>
        <p:nvSpPr>
          <p:cNvPr id="112" name="111 CuadroTexto"/>
          <p:cNvSpPr txBox="1"/>
          <p:nvPr/>
        </p:nvSpPr>
        <p:spPr>
          <a:xfrm>
            <a:off x="2179110" y="3714396"/>
            <a:ext cx="76174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Televisión </a:t>
            </a:r>
          </a:p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Nacional</a:t>
            </a:r>
          </a:p>
        </p:txBody>
      </p:sp>
      <p:sp>
        <p:nvSpPr>
          <p:cNvPr id="113" name="112 CuadroTexto"/>
          <p:cNvSpPr txBox="1"/>
          <p:nvPr/>
        </p:nvSpPr>
        <p:spPr>
          <a:xfrm>
            <a:off x="2182992" y="4505500"/>
            <a:ext cx="76174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Televisión </a:t>
            </a:r>
          </a:p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por cable</a:t>
            </a:r>
          </a:p>
        </p:txBody>
      </p:sp>
      <p:pic>
        <p:nvPicPr>
          <p:cNvPr id="114" name="Picture 12" descr="https://encrypted-tbn1.gstatic.com/images?q=tbn:ANd9GcRZsnYx3Zw17RPlGICI4QrS2G57n4YAvWwjrBFiX0kD5maORNQgEQ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78929">
            <a:off x="2522382" y="1932892"/>
            <a:ext cx="252000" cy="504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14" descr="http://www.liderpapel.com/resources/img/products/38797g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329" y="2772684"/>
            <a:ext cx="729406" cy="5543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6" name="115 Rectángulo"/>
          <p:cNvSpPr/>
          <p:nvPr/>
        </p:nvSpPr>
        <p:spPr>
          <a:xfrm>
            <a:off x="5306491" y="1504600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117" name="116 Rectángulo"/>
          <p:cNvSpPr/>
          <p:nvPr/>
        </p:nvSpPr>
        <p:spPr>
          <a:xfrm>
            <a:off x="6413907" y="1504600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8" name="117 CuadroTexto"/>
          <p:cNvSpPr txBox="1"/>
          <p:nvPr/>
        </p:nvSpPr>
        <p:spPr>
          <a:xfrm>
            <a:off x="5409563" y="1443762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Si</a:t>
            </a:r>
          </a:p>
        </p:txBody>
      </p:sp>
      <p:sp>
        <p:nvSpPr>
          <p:cNvPr id="120" name="119 CuadroTexto"/>
          <p:cNvSpPr txBox="1"/>
          <p:nvPr/>
        </p:nvSpPr>
        <p:spPr>
          <a:xfrm>
            <a:off x="6535828" y="1443762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No</a:t>
            </a:r>
          </a:p>
        </p:txBody>
      </p:sp>
      <p:sp>
        <p:nvSpPr>
          <p:cNvPr id="121" name="120 Rectángulo"/>
          <p:cNvSpPr/>
          <p:nvPr/>
        </p:nvSpPr>
        <p:spPr>
          <a:xfrm>
            <a:off x="6469857" y="5393031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122" name="121 Rectángulo"/>
          <p:cNvSpPr/>
          <p:nvPr/>
        </p:nvSpPr>
        <p:spPr>
          <a:xfrm>
            <a:off x="7577273" y="5393031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3" name="122 CuadroTexto"/>
          <p:cNvSpPr txBox="1"/>
          <p:nvPr/>
        </p:nvSpPr>
        <p:spPr>
          <a:xfrm>
            <a:off x="6572929" y="5332194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4" name="123 CuadroTexto"/>
          <p:cNvSpPr txBox="1"/>
          <p:nvPr/>
        </p:nvSpPr>
        <p:spPr>
          <a:xfrm>
            <a:off x="7699194" y="5332194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4" name="133 Retraso">
            <a:hlinkClick r:id="rId12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35" name="134 Rectángulo">
            <a:hlinkClick r:id="rId13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136" name="135 Retraso">
            <a:hlinkClick r:id="rId14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37" name="136 Rectángulo">
            <a:hlinkClick r:id="rId15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138" name="137 Retraso">
            <a:hlinkClick r:id="rId16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139" name="138 Rectángulo">
            <a:hlinkClick r:id="rId17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140" name="139 Rectángulo redondeado">
            <a:hlinkClick r:id="rId18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1" name="140 Rectángulo redondeado">
            <a:hlinkClick r:id="rId19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2" name="141 Rectángulo redondeado">
            <a:hlinkClick r:id="rId20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3" name="142 Rectángulo redondeado">
            <a:hlinkClick r:id="rId21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4" name="143 Rectángulo redondeado">
            <a:hlinkClick r:id="rId22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51 Flecha izquierda">
            <a:hlinkClick r:id="rId16" action="ppaction://hlinksldjump"/>
          </p:cNvPr>
          <p:cNvSpPr/>
          <p:nvPr/>
        </p:nvSpPr>
        <p:spPr>
          <a:xfrm>
            <a:off x="1285852" y="4643450"/>
            <a:ext cx="214314" cy="214314"/>
          </a:xfrm>
          <a:prstGeom prst="lef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3" name="6 Cheurón">
            <a:hlinkClick r:id="rId2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54" name="7 Cheurón">
            <a:hlinkClick r:id="rId2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55" name="9 Cheurón">
            <a:hlinkClick r:id="rId2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56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2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67 Cheurón">
            <a:hlinkClick r:id="rId27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58" name="Flecha izquierda 30">
            <a:hlinkClick r:id="rId16" action="ppaction://hlinksldjump"/>
          </p:cNvPr>
          <p:cNvSpPr/>
          <p:nvPr/>
        </p:nvSpPr>
        <p:spPr>
          <a:xfrm>
            <a:off x="8168159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9" name="Flecha izquierda 31">
            <a:hlinkClick r:id="rId28" action="ppaction://hlinksldjump"/>
          </p:cNvPr>
          <p:cNvSpPr/>
          <p:nvPr/>
        </p:nvSpPr>
        <p:spPr>
          <a:xfrm rot="10800000">
            <a:off x="8585228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40981285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03851" y="1057302"/>
            <a:ext cx="18002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Frecuencia  de </a:t>
            </a:r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acceso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43" name="Picture 4" descr="¿Necesitamos internet y batería?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257" y="1816271"/>
            <a:ext cx="566166" cy="5715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2 Gráfico"/>
          <p:cNvGraphicFramePr/>
          <p:nvPr>
            <p:extLst>
              <p:ext uri="{D42A27DB-BD31-4B8C-83A1-F6EECF244321}">
                <p14:modId xmlns="" xmlns:p14="http://schemas.microsoft.com/office/powerpoint/2010/main" val="2195147109"/>
              </p:ext>
            </p:extLst>
          </p:nvPr>
        </p:nvGraphicFramePr>
        <p:xfrm>
          <a:off x="2890729" y="1680769"/>
          <a:ext cx="6060111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3" name="12 Conector recto"/>
          <p:cNvCxnSpPr/>
          <p:nvPr/>
        </p:nvCxnSpPr>
        <p:spPr>
          <a:xfrm flipV="1">
            <a:off x="3290619" y="2500310"/>
            <a:ext cx="4924719" cy="2444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9 Conector recto"/>
          <p:cNvCxnSpPr/>
          <p:nvPr/>
        </p:nvCxnSpPr>
        <p:spPr>
          <a:xfrm flipV="1">
            <a:off x="3290619" y="3357566"/>
            <a:ext cx="4924719" cy="3128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50 Conector recto"/>
          <p:cNvCxnSpPr/>
          <p:nvPr/>
        </p:nvCxnSpPr>
        <p:spPr>
          <a:xfrm flipV="1">
            <a:off x="3290619" y="4214822"/>
            <a:ext cx="4853281" cy="2447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6" descr="http://www.periodistadigital.com/imagenes/2011/06/01/periodist_560x28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7569" y="2768644"/>
            <a:ext cx="739549" cy="3697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8" descr="https://encrypted-tbn1.gstatic.com/images?q=tbn:ANd9GcTqzEEivYoXuxBvTEhHGBIW3EY1t4DtsR5lciWypNkZjTeUThC_">
            <a:hlinkClick r:id="rId7"/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0644"/>
          <a:stretch/>
        </p:blipFill>
        <p:spPr bwMode="auto">
          <a:xfrm>
            <a:off x="2324257" y="3480842"/>
            <a:ext cx="606770" cy="4815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10" descr="Revistas y Fascículos Monte Carmelo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056" y="4460389"/>
            <a:ext cx="576575" cy="4128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61 CuadroTexto"/>
          <p:cNvSpPr txBox="1"/>
          <p:nvPr/>
        </p:nvSpPr>
        <p:spPr>
          <a:xfrm>
            <a:off x="2291498" y="2329200"/>
            <a:ext cx="6303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Internet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1983474" y="3073524"/>
            <a:ext cx="117211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Prensa/Periódicos</a:t>
            </a:r>
          </a:p>
        </p:txBody>
      </p:sp>
      <p:sp>
        <p:nvSpPr>
          <p:cNvPr id="64" name="63 CuadroTexto"/>
          <p:cNvSpPr txBox="1"/>
          <p:nvPr/>
        </p:nvSpPr>
        <p:spPr>
          <a:xfrm>
            <a:off x="2359625" y="3913376"/>
            <a:ext cx="49404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Radio</a:t>
            </a:r>
          </a:p>
        </p:txBody>
      </p:sp>
      <p:sp>
        <p:nvSpPr>
          <p:cNvPr id="65" name="64 CuadroTexto"/>
          <p:cNvSpPr txBox="1"/>
          <p:nvPr/>
        </p:nvSpPr>
        <p:spPr>
          <a:xfrm>
            <a:off x="2294575" y="4808536"/>
            <a:ext cx="63190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Revistas</a:t>
            </a:r>
          </a:p>
        </p:txBody>
      </p:sp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" name="48 Retraso">
            <a:hlinkClick r:id="rId11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5" name="54 Rectángulo">
            <a:hlinkClick r:id="rId12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56" name="55 Retraso">
            <a:hlinkClick r:id="rId13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7" name="56 Rectángulo">
            <a:hlinkClick r:id="rId14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8" name="57 Retraso">
            <a:hlinkClick r:id="rId15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9" name="58 Rectángulo">
            <a:hlinkClick r:id="rId16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37" name="36 Rectángulo redondeado">
            <a:hlinkClick r:id="rId17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8" name="37 Rectángulo redondeado">
            <a:hlinkClick r:id="rId18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" name="38 Rectángulo redondeado">
            <a:hlinkClick r:id="rId19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1" name="40 Rectángulo redondeado">
            <a:hlinkClick r:id="rId20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4" name="43 Rectángulo redondeado">
            <a:hlinkClick r:id="rId21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P4.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¿Cada cuánto usa… para acceder a información y servicios del Estado o entidades gubernamentales?</a:t>
            </a:r>
          </a:p>
        </p:txBody>
      </p:sp>
      <p:pic>
        <p:nvPicPr>
          <p:cNvPr id="52" name="Picture 2"/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5317"/>
          <a:stretch/>
        </p:blipFill>
        <p:spPr bwMode="auto">
          <a:xfrm>
            <a:off x="4654884" y="1096315"/>
            <a:ext cx="4256646" cy="398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5" name="74 CuadroTexto"/>
          <p:cNvSpPr txBox="1"/>
          <p:nvPr/>
        </p:nvSpPr>
        <p:spPr>
          <a:xfrm>
            <a:off x="8449730" y="1549604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76" name="75 CuadroTexto"/>
          <p:cNvSpPr txBox="1"/>
          <p:nvPr/>
        </p:nvSpPr>
        <p:spPr>
          <a:xfrm>
            <a:off x="8299934" y="2107226"/>
            <a:ext cx="77457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11.654.467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77" name="76 CuadroTexto"/>
          <p:cNvSpPr txBox="1"/>
          <p:nvPr/>
        </p:nvSpPr>
        <p:spPr>
          <a:xfrm>
            <a:off x="8299930" y="2686117"/>
            <a:ext cx="7088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4.379.951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78" name="77 CuadroTexto"/>
          <p:cNvSpPr txBox="1"/>
          <p:nvPr/>
        </p:nvSpPr>
        <p:spPr>
          <a:xfrm>
            <a:off x="8299934" y="2971322"/>
            <a:ext cx="7088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3.936.780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79" name="78 CuadroTexto"/>
          <p:cNvSpPr txBox="1"/>
          <p:nvPr/>
        </p:nvSpPr>
        <p:spPr>
          <a:xfrm>
            <a:off x="8299930" y="3543787"/>
            <a:ext cx="7088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6.737.183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0" name="79 CuadroTexto"/>
          <p:cNvSpPr txBox="1"/>
          <p:nvPr/>
        </p:nvSpPr>
        <p:spPr>
          <a:xfrm>
            <a:off x="8299934" y="3828992"/>
            <a:ext cx="7088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6.391.629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1" name="80 CuadroTexto"/>
          <p:cNvSpPr txBox="1"/>
          <p:nvPr/>
        </p:nvSpPr>
        <p:spPr>
          <a:xfrm>
            <a:off x="8316416" y="4414309"/>
            <a:ext cx="7088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2.988.805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2" name="81 CuadroTexto"/>
          <p:cNvSpPr txBox="1"/>
          <p:nvPr/>
        </p:nvSpPr>
        <p:spPr>
          <a:xfrm>
            <a:off x="8316420" y="4699513"/>
            <a:ext cx="7088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2.324.141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3" name="82 CuadroTexto"/>
          <p:cNvSpPr txBox="1"/>
          <p:nvPr/>
        </p:nvSpPr>
        <p:spPr>
          <a:xfrm>
            <a:off x="8286776" y="1857368"/>
            <a:ext cx="7088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9.557.617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6" name="45 Flecha derecha">
            <a:hlinkClick r:id="rId23" action="ppaction://hlinksldjump"/>
          </p:cNvPr>
          <p:cNvSpPr/>
          <p:nvPr/>
        </p:nvSpPr>
        <p:spPr>
          <a:xfrm>
            <a:off x="857224" y="3786194"/>
            <a:ext cx="214314" cy="214314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8" name="6 Cheurón">
            <a:hlinkClick r:id="rId24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66" name="7 Cheurón">
            <a:hlinkClick r:id="rId25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67" name="9 Cheurón">
            <a:hlinkClick r:id="rId26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68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67 Cheurón">
            <a:hlinkClick r:id="rId28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70" name="Flecha izquierda 30">
            <a:hlinkClick r:id="rId29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1" name="Flecha izquierda 31">
            <a:hlinkClick r:id="rId23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4533361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037032" y="5433549"/>
            <a:ext cx="2133600" cy="304271"/>
          </a:xfrm>
        </p:spPr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54 CuadroTexto"/>
          <p:cNvSpPr txBox="1"/>
          <p:nvPr/>
        </p:nvSpPr>
        <p:spPr>
          <a:xfrm>
            <a:off x="8449730" y="1549604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42" name="41 Rectángulo"/>
          <p:cNvSpPr/>
          <p:nvPr/>
        </p:nvSpPr>
        <p:spPr>
          <a:xfrm>
            <a:off x="3203851" y="1057302"/>
            <a:ext cx="18002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Frecuencia de acceso</a:t>
            </a:r>
          </a:p>
        </p:txBody>
      </p:sp>
      <p:sp>
        <p:nvSpPr>
          <p:cNvPr id="40" name="39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P4.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¿Cada cuánto usa… para acceder a información y servicios del Estado o entidades gubernamentales?</a:t>
            </a:r>
          </a:p>
        </p:txBody>
      </p:sp>
      <p:graphicFrame>
        <p:nvGraphicFramePr>
          <p:cNvPr id="3" name="2 Gráfico"/>
          <p:cNvGraphicFramePr/>
          <p:nvPr>
            <p:extLst>
              <p:ext uri="{D42A27DB-BD31-4B8C-83A1-F6EECF244321}">
                <p14:modId xmlns="" xmlns:p14="http://schemas.microsoft.com/office/powerpoint/2010/main" val="3083751242"/>
              </p:ext>
            </p:extLst>
          </p:nvPr>
        </p:nvGraphicFramePr>
        <p:xfrm>
          <a:off x="2890729" y="1680769"/>
          <a:ext cx="536972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3" name="12 Conector recto"/>
          <p:cNvCxnSpPr/>
          <p:nvPr/>
        </p:nvCxnSpPr>
        <p:spPr>
          <a:xfrm>
            <a:off x="3290619" y="2524756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9 Conector recto"/>
          <p:cNvCxnSpPr/>
          <p:nvPr/>
        </p:nvCxnSpPr>
        <p:spPr>
          <a:xfrm>
            <a:off x="3290619" y="3388852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50 Conector recto"/>
          <p:cNvCxnSpPr/>
          <p:nvPr/>
        </p:nvCxnSpPr>
        <p:spPr>
          <a:xfrm>
            <a:off x="3290619" y="4239300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46 CuadroTexto"/>
          <p:cNvSpPr txBox="1"/>
          <p:nvPr/>
        </p:nvSpPr>
        <p:spPr>
          <a:xfrm>
            <a:off x="2070458" y="2221303"/>
            <a:ext cx="9173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Teléfono Celular</a:t>
            </a:r>
          </a:p>
        </p:txBody>
      </p:sp>
      <p:pic>
        <p:nvPicPr>
          <p:cNvPr id="48" name="Picture 12" descr="https://encrypted-tbn1.gstatic.com/images?q=tbn:ANd9GcRZsnYx3Zw17RPlGICI4QrS2G57n4YAvWwjrBFiX0kD5maORNQgEQ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78929">
            <a:off x="2416290" y="1733261"/>
            <a:ext cx="273714" cy="5474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65 CuadroTexto"/>
          <p:cNvSpPr txBox="1"/>
          <p:nvPr/>
        </p:nvSpPr>
        <p:spPr>
          <a:xfrm>
            <a:off x="2143108" y="3643318"/>
            <a:ext cx="76174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Televisión </a:t>
            </a:r>
          </a:p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Nacional</a:t>
            </a:r>
          </a:p>
        </p:txBody>
      </p:sp>
      <p:sp>
        <p:nvSpPr>
          <p:cNvPr id="68" name="67 CuadroTexto"/>
          <p:cNvSpPr txBox="1"/>
          <p:nvPr/>
        </p:nvSpPr>
        <p:spPr>
          <a:xfrm>
            <a:off x="2214546" y="4500574"/>
            <a:ext cx="76174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Televisión </a:t>
            </a:r>
          </a:p>
          <a:p>
            <a:pPr algn="ctr"/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por cable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76" name="75 CuadroTexto"/>
          <p:cNvSpPr txBox="1"/>
          <p:nvPr/>
        </p:nvSpPr>
        <p:spPr>
          <a:xfrm>
            <a:off x="8299934" y="2107226"/>
            <a:ext cx="7088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5.702.885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77" name="76 CuadroTexto"/>
          <p:cNvSpPr txBox="1"/>
          <p:nvPr/>
        </p:nvSpPr>
        <p:spPr>
          <a:xfrm>
            <a:off x="8299930" y="2686117"/>
            <a:ext cx="7088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5.699.385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79" name="78 CuadroTexto"/>
          <p:cNvSpPr txBox="1"/>
          <p:nvPr/>
        </p:nvSpPr>
        <p:spPr>
          <a:xfrm>
            <a:off x="8299930" y="3543787"/>
            <a:ext cx="7088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5.634.273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0" name="79 CuadroTexto"/>
          <p:cNvSpPr txBox="1"/>
          <p:nvPr/>
        </p:nvSpPr>
        <p:spPr>
          <a:xfrm>
            <a:off x="8299934" y="3828992"/>
            <a:ext cx="7088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8.090.174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1" name="80 CuadroTexto"/>
          <p:cNvSpPr txBox="1"/>
          <p:nvPr/>
        </p:nvSpPr>
        <p:spPr>
          <a:xfrm>
            <a:off x="8316416" y="4414309"/>
            <a:ext cx="7088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6.889.116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2" name="81 CuadroTexto"/>
          <p:cNvSpPr txBox="1"/>
          <p:nvPr/>
        </p:nvSpPr>
        <p:spPr>
          <a:xfrm>
            <a:off x="8316420" y="4699513"/>
            <a:ext cx="7088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5.498.320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5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5317"/>
          <a:stretch/>
        </p:blipFill>
        <p:spPr bwMode="auto">
          <a:xfrm>
            <a:off x="4654884" y="1096315"/>
            <a:ext cx="4256646" cy="398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0" name="59 Retraso">
            <a:hlinkClick r:id="rId9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61" name="60 Rectángulo">
            <a:hlinkClick r:id="rId10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62" name="61 Retraso">
            <a:hlinkClick r:id="rId11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63" name="62 Rectángulo">
            <a:hlinkClick r:id="rId12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64" name="63 Retraso">
            <a:hlinkClick r:id="rId13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65" name="64 Rectángulo">
            <a:hlinkClick r:id="rId13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4" name="43 Rectángulo redondeado">
            <a:hlinkClick r:id="rId14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" name="45 Rectángulo redondeado">
            <a:hlinkClick r:id="rId15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51 Rectángulo redondeado">
            <a:hlinkClick r:id="rId16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" name="52 Rectángulo redondeado">
            <a:hlinkClick r:id="rId17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4" name="53 Rectángulo redondeado">
            <a:hlinkClick r:id="rId18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6" name="55 CuadroTexto"/>
          <p:cNvSpPr txBox="1"/>
          <p:nvPr/>
        </p:nvSpPr>
        <p:spPr>
          <a:xfrm>
            <a:off x="8286776" y="1825461"/>
            <a:ext cx="7088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6.146.396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9" name="58 CuadroTexto"/>
          <p:cNvSpPr txBox="1"/>
          <p:nvPr/>
        </p:nvSpPr>
        <p:spPr>
          <a:xfrm>
            <a:off x="8286776" y="3000376"/>
            <a:ext cx="7088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5.279.470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9" name="68 CuadroTexto"/>
          <p:cNvSpPr txBox="1"/>
          <p:nvPr/>
        </p:nvSpPr>
        <p:spPr>
          <a:xfrm>
            <a:off x="2075470" y="3205471"/>
            <a:ext cx="89479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Teléfono Fijo</a:t>
            </a:r>
          </a:p>
        </p:txBody>
      </p:sp>
      <p:pic>
        <p:nvPicPr>
          <p:cNvPr id="70" name="Picture 14" descr="http://www.liderpapel.com/resources/img/products/38797g.jpg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329" y="2714624"/>
            <a:ext cx="729406" cy="5543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48 Flecha izquierda">
            <a:hlinkClick r:id="rId9" action="ppaction://hlinksldjump"/>
          </p:cNvPr>
          <p:cNvSpPr/>
          <p:nvPr/>
        </p:nvSpPr>
        <p:spPr>
          <a:xfrm>
            <a:off x="785786" y="3786194"/>
            <a:ext cx="214314" cy="214314"/>
          </a:xfrm>
          <a:prstGeom prst="lef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8" name="6 Cheurón">
            <a:hlinkClick r:id="rId20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67" name="7 Cheurón">
            <a:hlinkClick r:id="rId21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71" name="9 Cheurón">
            <a:hlinkClick r:id="rId22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72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" name="67 Cheurón">
            <a:hlinkClick r:id="rId24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45" name="Flecha izquierda 30">
            <a:hlinkClick r:id="rId9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4" name="Flecha izquierda 31">
            <a:hlinkClick r:id="rId11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826488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" name="86 Gráfico"/>
          <p:cNvGraphicFramePr/>
          <p:nvPr>
            <p:extLst>
              <p:ext uri="{D42A27DB-BD31-4B8C-83A1-F6EECF244321}">
                <p14:modId xmlns="" xmlns:p14="http://schemas.microsoft.com/office/powerpoint/2010/main" val="791449629"/>
              </p:ext>
            </p:extLst>
          </p:nvPr>
        </p:nvGraphicFramePr>
        <p:xfrm>
          <a:off x="6780972" y="1682465"/>
          <a:ext cx="1980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6739817" y="1833424"/>
            <a:ext cx="504055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" name="107 CuadroTexto"/>
          <p:cNvSpPr txBox="1"/>
          <p:nvPr/>
        </p:nvSpPr>
        <p:spPr>
          <a:xfrm>
            <a:off x="7740352" y="1573231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Altos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graphicFrame>
        <p:nvGraphicFramePr>
          <p:cNvPr id="69" name="68 Gráfico"/>
          <p:cNvGraphicFramePr/>
          <p:nvPr>
            <p:extLst>
              <p:ext uri="{D42A27DB-BD31-4B8C-83A1-F6EECF244321}">
                <p14:modId xmlns="" xmlns:p14="http://schemas.microsoft.com/office/powerpoint/2010/main" val="2753812188"/>
              </p:ext>
            </p:extLst>
          </p:nvPr>
        </p:nvGraphicFramePr>
        <p:xfrm>
          <a:off x="4687210" y="1681623"/>
          <a:ext cx="1980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1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4601074" y="1820430"/>
            <a:ext cx="504055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6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7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03851" y="1057302"/>
            <a:ext cx="18002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Frecuencia de acceso</a:t>
            </a:r>
          </a:p>
        </p:txBody>
      </p:sp>
      <p:sp>
        <p:nvSpPr>
          <p:cNvPr id="40" name="39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P4.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¿Cada cuánto usa… para acceder a información y servicios del Estado o entidades gubernamentales?</a:t>
            </a:r>
          </a:p>
        </p:txBody>
      </p:sp>
      <p:graphicFrame>
        <p:nvGraphicFramePr>
          <p:cNvPr id="3" name="2 Gráfico"/>
          <p:cNvGraphicFramePr/>
          <p:nvPr>
            <p:extLst>
              <p:ext uri="{D42A27DB-BD31-4B8C-83A1-F6EECF244321}">
                <p14:modId xmlns="" xmlns:p14="http://schemas.microsoft.com/office/powerpoint/2010/main" val="2141782635"/>
              </p:ext>
            </p:extLst>
          </p:nvPr>
        </p:nvGraphicFramePr>
        <p:xfrm>
          <a:off x="2675265" y="1694467"/>
          <a:ext cx="1980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cxnSp>
        <p:nvCxnSpPr>
          <p:cNvPr id="13" name="12 Conector recto"/>
          <p:cNvCxnSpPr/>
          <p:nvPr/>
        </p:nvCxnSpPr>
        <p:spPr>
          <a:xfrm>
            <a:off x="3008932" y="2524756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9 Conector recto"/>
          <p:cNvCxnSpPr/>
          <p:nvPr/>
        </p:nvCxnSpPr>
        <p:spPr>
          <a:xfrm>
            <a:off x="3008932" y="3388852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50 Conector recto"/>
          <p:cNvCxnSpPr/>
          <p:nvPr/>
        </p:nvCxnSpPr>
        <p:spPr>
          <a:xfrm>
            <a:off x="3008932" y="4239300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44 Cheurón">
            <a:hlinkClick r:id="rId11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117" name="116 CuadroTexto"/>
          <p:cNvSpPr txBox="1"/>
          <p:nvPr/>
        </p:nvSpPr>
        <p:spPr>
          <a:xfrm>
            <a:off x="3563888" y="1571549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118" name="117 CuadroTexto"/>
          <p:cNvSpPr txBox="1"/>
          <p:nvPr/>
        </p:nvSpPr>
        <p:spPr>
          <a:xfrm>
            <a:off x="5580112" y="1572389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pic>
        <p:nvPicPr>
          <p:cNvPr id="86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6" name="Picture 6" descr="http://www.periodistadigital.com/imagenes/2011/06/01/periodist_560x280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5775" y="2768644"/>
            <a:ext cx="739549" cy="3697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" name="126 CuadroTexto"/>
          <p:cNvSpPr txBox="1"/>
          <p:nvPr/>
        </p:nvSpPr>
        <p:spPr>
          <a:xfrm>
            <a:off x="1691680" y="3073524"/>
            <a:ext cx="117211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Prensa/Periódicos</a:t>
            </a:r>
          </a:p>
        </p:txBody>
      </p:sp>
      <p:pic>
        <p:nvPicPr>
          <p:cNvPr id="128" name="Picture 10" descr="Revistas y Fascículos Monte Carmelo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359" y="4343669"/>
            <a:ext cx="576575" cy="4128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" name="128 CuadroTexto"/>
          <p:cNvSpPr txBox="1"/>
          <p:nvPr/>
        </p:nvSpPr>
        <p:spPr>
          <a:xfrm>
            <a:off x="1995881" y="4691816"/>
            <a:ext cx="63190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Revistas</a:t>
            </a:r>
          </a:p>
        </p:txBody>
      </p:sp>
      <p:pic>
        <p:nvPicPr>
          <p:cNvPr id="130" name="Picture 4" descr="¿Necesitamos internet y batería?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321" y="1777380"/>
            <a:ext cx="504000" cy="5087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" name="130 CuadroTexto"/>
          <p:cNvSpPr txBox="1"/>
          <p:nvPr/>
        </p:nvSpPr>
        <p:spPr>
          <a:xfrm>
            <a:off x="1997483" y="2231669"/>
            <a:ext cx="6303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Internet</a:t>
            </a:r>
          </a:p>
        </p:txBody>
      </p:sp>
      <p:pic>
        <p:nvPicPr>
          <p:cNvPr id="132" name="Picture 2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5317"/>
          <a:stretch/>
        </p:blipFill>
        <p:spPr bwMode="auto">
          <a:xfrm>
            <a:off x="4654884" y="1096315"/>
            <a:ext cx="4256646" cy="398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9" name="108 Retraso">
            <a:hlinkClick r:id="rId17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19" name="118 Rectángulo">
            <a:hlinkClick r:id="rId18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120" name="119 Retraso">
            <a:hlinkClick r:id="rId19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121" name="120 Rectángulo">
            <a:hlinkClick r:id="rId19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122" name="121 Retraso">
            <a:hlinkClick r:id="rId18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23" name="122 Rectángulo">
            <a:hlinkClick r:id="rId20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138" name="137 Rectángulo redondeado">
            <a:hlinkClick r:id="rId21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5" name="144 Rectángulo redondeado">
            <a:hlinkClick r:id="rId22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6" name="145 Rectángulo redondeado">
            <a:hlinkClick r:id="rId23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7" name="146 Rectángulo redondeado">
            <a:hlinkClick r:id="rId24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8" name="147 Rectángulo redondeado">
            <a:hlinkClick r:id="rId25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33" name="Picture 8" descr="https://encrypted-tbn1.gstatic.com/images?q=tbn:ANd9GcTqzEEivYoXuxBvTEhHGBIW3EY1t4DtsR5lciWypNkZjTeUThC_">
            <a:hlinkClick r:id="rId26"/>
          </p:cNvPr>
          <p:cNvPicPr>
            <a:picLocks noChangeAspect="1" noChangeArrowheads="1"/>
          </p:cNvPicPr>
          <p:nvPr/>
        </p:nvPicPr>
        <p:blipFill rotWithShape="1"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0644"/>
          <a:stretch/>
        </p:blipFill>
        <p:spPr bwMode="auto">
          <a:xfrm>
            <a:off x="2021014" y="3433564"/>
            <a:ext cx="606770" cy="4815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" name="67 CuadroTexto"/>
          <p:cNvSpPr txBox="1"/>
          <p:nvPr/>
        </p:nvSpPr>
        <p:spPr>
          <a:xfrm>
            <a:off x="2056382" y="3866098"/>
            <a:ext cx="49404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Radio</a:t>
            </a:r>
          </a:p>
        </p:txBody>
      </p:sp>
      <p:sp>
        <p:nvSpPr>
          <p:cNvPr id="44" name="43 Flecha derecha">
            <a:hlinkClick r:id="rId28" action="ppaction://hlinksldjump"/>
          </p:cNvPr>
          <p:cNvSpPr/>
          <p:nvPr/>
        </p:nvSpPr>
        <p:spPr>
          <a:xfrm>
            <a:off x="928662" y="4214822"/>
            <a:ext cx="214314" cy="214314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6" name="9 Cheurón">
            <a:hlinkClick r:id="rId29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sp>
        <p:nvSpPr>
          <p:cNvPr id="47" name="Flecha izquierda 30">
            <a:hlinkClick r:id="rId30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8" name="Flecha izquierda 31">
            <a:hlinkClick r:id="rId28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5641107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" name="86 Gráfico"/>
          <p:cNvGraphicFramePr/>
          <p:nvPr>
            <p:extLst>
              <p:ext uri="{D42A27DB-BD31-4B8C-83A1-F6EECF244321}">
                <p14:modId xmlns="" xmlns:p14="http://schemas.microsoft.com/office/powerpoint/2010/main" val="2217312643"/>
              </p:ext>
            </p:extLst>
          </p:nvPr>
        </p:nvGraphicFramePr>
        <p:xfrm>
          <a:off x="6780972" y="1682465"/>
          <a:ext cx="1980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6739817" y="1833424"/>
            <a:ext cx="504055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" name="107 CuadroTexto"/>
          <p:cNvSpPr txBox="1"/>
          <p:nvPr/>
        </p:nvSpPr>
        <p:spPr>
          <a:xfrm>
            <a:off x="7740352" y="1573231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Altos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graphicFrame>
        <p:nvGraphicFramePr>
          <p:cNvPr id="69" name="68 Gráfico"/>
          <p:cNvGraphicFramePr/>
          <p:nvPr>
            <p:extLst>
              <p:ext uri="{D42A27DB-BD31-4B8C-83A1-F6EECF244321}">
                <p14:modId xmlns="" xmlns:p14="http://schemas.microsoft.com/office/powerpoint/2010/main" val="4024902874"/>
              </p:ext>
            </p:extLst>
          </p:nvPr>
        </p:nvGraphicFramePr>
        <p:xfrm>
          <a:off x="4687210" y="1681623"/>
          <a:ext cx="1980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1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4646055" y="1832582"/>
            <a:ext cx="504055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27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03851" y="1057302"/>
            <a:ext cx="18002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Frecuencia de acceso</a:t>
            </a:r>
          </a:p>
        </p:txBody>
      </p:sp>
      <p:sp>
        <p:nvSpPr>
          <p:cNvPr id="40" name="39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P4.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¿Cada cuánto usa… para acceder a información y servicios del Estado o entidades gubernamentales?</a:t>
            </a:r>
          </a:p>
        </p:txBody>
      </p:sp>
      <p:graphicFrame>
        <p:nvGraphicFramePr>
          <p:cNvPr id="3" name="2 Gráfico"/>
          <p:cNvGraphicFramePr/>
          <p:nvPr>
            <p:extLst>
              <p:ext uri="{D42A27DB-BD31-4B8C-83A1-F6EECF244321}">
                <p14:modId xmlns="" xmlns:p14="http://schemas.microsoft.com/office/powerpoint/2010/main" val="2725560742"/>
              </p:ext>
            </p:extLst>
          </p:nvPr>
        </p:nvGraphicFramePr>
        <p:xfrm>
          <a:off x="2573888" y="1724463"/>
          <a:ext cx="1980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cxnSp>
        <p:nvCxnSpPr>
          <p:cNvPr id="13" name="12 Conector recto"/>
          <p:cNvCxnSpPr/>
          <p:nvPr/>
        </p:nvCxnSpPr>
        <p:spPr>
          <a:xfrm>
            <a:off x="3008932" y="2524756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9 Conector recto"/>
          <p:cNvCxnSpPr/>
          <p:nvPr/>
        </p:nvCxnSpPr>
        <p:spPr>
          <a:xfrm>
            <a:off x="3008932" y="3388852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50 Conector recto"/>
          <p:cNvCxnSpPr/>
          <p:nvPr/>
        </p:nvCxnSpPr>
        <p:spPr>
          <a:xfrm>
            <a:off x="3008932" y="4239300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46 CuadroTexto"/>
          <p:cNvSpPr txBox="1"/>
          <p:nvPr/>
        </p:nvSpPr>
        <p:spPr>
          <a:xfrm>
            <a:off x="1907704" y="2221303"/>
            <a:ext cx="9173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Teléfono Celular</a:t>
            </a:r>
          </a:p>
        </p:txBody>
      </p:sp>
      <p:pic>
        <p:nvPicPr>
          <p:cNvPr id="48" name="Picture 12" descr="https://encrypted-tbn1.gstatic.com/images?q=tbn:ANd9GcRZsnYx3Zw17RPlGICI4QrS2G57n4YAvWwjrBFiX0kD5maORNQgEQ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78929">
            <a:off x="2327879" y="1766674"/>
            <a:ext cx="252000" cy="504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48 CuadroTexto"/>
          <p:cNvSpPr txBox="1"/>
          <p:nvPr/>
        </p:nvSpPr>
        <p:spPr>
          <a:xfrm>
            <a:off x="1996550" y="4445711"/>
            <a:ext cx="76174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Televisión </a:t>
            </a:r>
          </a:p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por cable</a:t>
            </a:r>
          </a:p>
        </p:txBody>
      </p:sp>
      <p:sp>
        <p:nvSpPr>
          <p:cNvPr id="66" name="65 CuadroTexto"/>
          <p:cNvSpPr txBox="1"/>
          <p:nvPr/>
        </p:nvSpPr>
        <p:spPr>
          <a:xfrm>
            <a:off x="1961473" y="3627042"/>
            <a:ext cx="76174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Televisión </a:t>
            </a:r>
          </a:p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Nacional</a:t>
            </a:r>
          </a:p>
        </p:txBody>
      </p:sp>
      <p:sp>
        <p:nvSpPr>
          <p:cNvPr id="117" name="116 CuadroTexto"/>
          <p:cNvSpPr txBox="1"/>
          <p:nvPr/>
        </p:nvSpPr>
        <p:spPr>
          <a:xfrm>
            <a:off x="3563888" y="1571549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118" name="117 CuadroTexto"/>
          <p:cNvSpPr txBox="1"/>
          <p:nvPr/>
        </p:nvSpPr>
        <p:spPr>
          <a:xfrm>
            <a:off x="5580112" y="1572389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pic>
        <p:nvPicPr>
          <p:cNvPr id="86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4" name="Picture 2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5317"/>
          <a:stretch/>
        </p:blipFill>
        <p:spPr bwMode="auto">
          <a:xfrm>
            <a:off x="4654884" y="1096315"/>
            <a:ext cx="4256646" cy="398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9" name="108 Retraso">
            <a:hlinkClick r:id="rId12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19" name="118 Rectángulo">
            <a:hlinkClick r:id="rId13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120" name="119 Retraso">
            <a:hlinkClick r:id="rId14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121" name="120 Rectángulo">
            <a:hlinkClick r:id="rId15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122" name="121 Retraso">
            <a:hlinkClick r:id="rId16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23" name="122 Rectángulo">
            <a:hlinkClick r:id="rId16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136" name="135 Rectángulo redondeado">
            <a:hlinkClick r:id="rId17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7" name="136 Rectángulo redondeado">
            <a:hlinkClick r:id="rId18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8" name="137 Rectángulo redondeado">
            <a:hlinkClick r:id="rId19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9" name="138 Rectángulo redondeado">
            <a:hlinkClick r:id="rId20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0" name="139 Rectángulo redondeado">
            <a:hlinkClick r:id="rId21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5" name="123 CuadroTexto"/>
          <p:cNvSpPr txBox="1"/>
          <p:nvPr/>
        </p:nvSpPr>
        <p:spPr>
          <a:xfrm>
            <a:off x="1979712" y="3090074"/>
            <a:ext cx="72235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Teléfono Fijo</a:t>
            </a:r>
          </a:p>
        </p:txBody>
      </p:sp>
      <p:pic>
        <p:nvPicPr>
          <p:cNvPr id="126" name="Picture 14" descr="http://www.liderpapel.com/resources/img/products/38797g.jpg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867" y="2622978"/>
            <a:ext cx="684000" cy="5198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42 Flecha izquierda">
            <a:hlinkClick r:id="rId14" action="ppaction://hlinksldjump"/>
          </p:cNvPr>
          <p:cNvSpPr/>
          <p:nvPr/>
        </p:nvSpPr>
        <p:spPr>
          <a:xfrm>
            <a:off x="785786" y="4214822"/>
            <a:ext cx="214314" cy="214314"/>
          </a:xfrm>
          <a:prstGeom prst="lef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5" name="6 Cheurón">
            <a:hlinkClick r:id="rId2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56" name="7 Cheurón">
            <a:hlinkClick r:id="rId2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pic>
        <p:nvPicPr>
          <p:cNvPr id="58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44 Cheurón">
            <a:hlinkClick r:id="rId26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0" name="9 Cheurón">
            <a:hlinkClick r:id="rId27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sp>
        <p:nvSpPr>
          <p:cNvPr id="44" name="Flecha izquierda 30">
            <a:hlinkClick r:id="rId14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5" name="Flecha izquierda 31">
            <a:hlinkClick r:id="rId16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6572113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" name="86 Gráfico"/>
          <p:cNvGraphicFramePr/>
          <p:nvPr>
            <p:extLst>
              <p:ext uri="{D42A27DB-BD31-4B8C-83A1-F6EECF244321}">
                <p14:modId xmlns="" xmlns:p14="http://schemas.microsoft.com/office/powerpoint/2010/main" val="3361379478"/>
              </p:ext>
            </p:extLst>
          </p:nvPr>
        </p:nvGraphicFramePr>
        <p:xfrm>
          <a:off x="6780972" y="1682465"/>
          <a:ext cx="1980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6739817" y="1833424"/>
            <a:ext cx="504055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" name="107 CuadroTexto"/>
          <p:cNvSpPr txBox="1"/>
          <p:nvPr/>
        </p:nvSpPr>
        <p:spPr>
          <a:xfrm>
            <a:off x="7612312" y="1573231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Grandes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graphicFrame>
        <p:nvGraphicFramePr>
          <p:cNvPr id="69" name="68 Gráfico"/>
          <p:cNvGraphicFramePr/>
          <p:nvPr>
            <p:extLst>
              <p:ext uri="{D42A27DB-BD31-4B8C-83A1-F6EECF244321}">
                <p14:modId xmlns="" xmlns:p14="http://schemas.microsoft.com/office/powerpoint/2010/main" val="3239962456"/>
              </p:ext>
            </p:extLst>
          </p:nvPr>
        </p:nvGraphicFramePr>
        <p:xfrm>
          <a:off x="4687210" y="1681623"/>
          <a:ext cx="1980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1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4646055" y="1832582"/>
            <a:ext cx="504055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28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54 CuadroTexto"/>
          <p:cNvSpPr txBox="1"/>
          <p:nvPr/>
        </p:nvSpPr>
        <p:spPr>
          <a:xfrm>
            <a:off x="4381773" y="1874476"/>
            <a:ext cx="263214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50" dirty="0">
                <a:solidFill>
                  <a:prstClr val="white">
                    <a:lumMod val="50000"/>
                  </a:prstClr>
                </a:solidFill>
              </a:rPr>
              <a:t>B:</a:t>
            </a:r>
          </a:p>
        </p:txBody>
      </p:sp>
      <p:sp>
        <p:nvSpPr>
          <p:cNvPr id="42" name="41 Rectángulo"/>
          <p:cNvSpPr/>
          <p:nvPr/>
        </p:nvSpPr>
        <p:spPr>
          <a:xfrm>
            <a:off x="3203851" y="1057302"/>
            <a:ext cx="18002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Frecuencia de acceso</a:t>
            </a:r>
          </a:p>
        </p:txBody>
      </p:sp>
      <p:sp>
        <p:nvSpPr>
          <p:cNvPr id="40" name="39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P4.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¿Cada cuánto usa… para acceder a información y servicios del Estado o entidades gubernamentales?</a:t>
            </a:r>
          </a:p>
        </p:txBody>
      </p:sp>
      <p:graphicFrame>
        <p:nvGraphicFramePr>
          <p:cNvPr id="3" name="2 Gráfico"/>
          <p:cNvGraphicFramePr/>
          <p:nvPr>
            <p:extLst>
              <p:ext uri="{D42A27DB-BD31-4B8C-83A1-F6EECF244321}">
                <p14:modId xmlns="" xmlns:p14="http://schemas.microsoft.com/office/powerpoint/2010/main" val="1075877923"/>
              </p:ext>
            </p:extLst>
          </p:nvPr>
        </p:nvGraphicFramePr>
        <p:xfrm>
          <a:off x="2609046" y="1680769"/>
          <a:ext cx="1980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cxnSp>
        <p:nvCxnSpPr>
          <p:cNvPr id="13" name="12 Conector recto"/>
          <p:cNvCxnSpPr/>
          <p:nvPr/>
        </p:nvCxnSpPr>
        <p:spPr>
          <a:xfrm>
            <a:off x="3008932" y="2524756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9 Conector recto"/>
          <p:cNvCxnSpPr/>
          <p:nvPr/>
        </p:nvCxnSpPr>
        <p:spPr>
          <a:xfrm>
            <a:off x="3008932" y="3388852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50 Conector recto"/>
          <p:cNvCxnSpPr/>
          <p:nvPr/>
        </p:nvCxnSpPr>
        <p:spPr>
          <a:xfrm>
            <a:off x="3008932" y="4239300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116 CuadroTexto"/>
          <p:cNvSpPr txBox="1"/>
          <p:nvPr/>
        </p:nvSpPr>
        <p:spPr>
          <a:xfrm>
            <a:off x="3347864" y="1571549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Pequeños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118" name="117 CuadroTexto"/>
          <p:cNvSpPr txBox="1"/>
          <p:nvPr/>
        </p:nvSpPr>
        <p:spPr>
          <a:xfrm>
            <a:off x="5495163" y="1572389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Medianos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pic>
        <p:nvPicPr>
          <p:cNvPr id="8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4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5317"/>
          <a:stretch/>
        </p:blipFill>
        <p:spPr bwMode="auto">
          <a:xfrm>
            <a:off x="4654884" y="1096315"/>
            <a:ext cx="4256646" cy="398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9" name="108 Retraso">
            <a:hlinkClick r:id="rId10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19" name="118 Rectángulo">
            <a:hlinkClick r:id="rId11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120" name="119 Retraso">
            <a:hlinkClick r:id="rId12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21" name="120 Rectángulo">
            <a:hlinkClick r:id="rId13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122" name="121 Retraso">
            <a:hlinkClick r:id="rId14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123" name="122 Rectángulo">
            <a:hlinkClick r:id="rId14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125" name="124 Rectángulo redondeado">
            <a:hlinkClick r:id="rId15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6" name="125 Rectángulo redondeado">
            <a:hlinkClick r:id="rId16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8" name="137 Rectángulo redondeado">
            <a:hlinkClick r:id="rId17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9" name="138 Rectángulo redondeado">
            <a:hlinkClick r:id="rId18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0" name="139 Rectángulo redondeado">
            <a:hlinkClick r:id="rId19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27" name="Picture 6" descr="http://www.periodistadigital.com/imagenes/2011/06/01/periodist_560x280.jpg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5775" y="2768644"/>
            <a:ext cx="739549" cy="3697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" name="126 CuadroTexto"/>
          <p:cNvSpPr txBox="1"/>
          <p:nvPr/>
        </p:nvSpPr>
        <p:spPr>
          <a:xfrm>
            <a:off x="1691680" y="3073524"/>
            <a:ext cx="117211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Prensa/Periódicos</a:t>
            </a:r>
          </a:p>
        </p:txBody>
      </p:sp>
      <p:pic>
        <p:nvPicPr>
          <p:cNvPr id="129" name="Picture 10" descr="Revistas y Fascículos Monte Carmelo"/>
          <p:cNvPicPr>
            <a:picLocks noChangeAspect="1" noChangeArrowheads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359" y="4343669"/>
            <a:ext cx="576575" cy="4128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" name="128 CuadroTexto"/>
          <p:cNvSpPr txBox="1"/>
          <p:nvPr/>
        </p:nvSpPr>
        <p:spPr>
          <a:xfrm>
            <a:off x="1995881" y="4691816"/>
            <a:ext cx="63190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Revistas</a:t>
            </a:r>
          </a:p>
        </p:txBody>
      </p:sp>
      <p:pic>
        <p:nvPicPr>
          <p:cNvPr id="131" name="Picture 4" descr="¿Necesitamos internet y batería?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321" y="1777380"/>
            <a:ext cx="504000" cy="5087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" name="130 CuadroTexto"/>
          <p:cNvSpPr txBox="1"/>
          <p:nvPr/>
        </p:nvSpPr>
        <p:spPr>
          <a:xfrm>
            <a:off x="1997483" y="2231669"/>
            <a:ext cx="6303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Internet</a:t>
            </a:r>
          </a:p>
        </p:txBody>
      </p:sp>
      <p:pic>
        <p:nvPicPr>
          <p:cNvPr id="133" name="Picture 8" descr="https://encrypted-tbn1.gstatic.com/images?q=tbn:ANd9GcTqzEEivYoXuxBvTEhHGBIW3EY1t4DtsR5lciWypNkZjTeUThC_">
            <a:hlinkClick r:id="rId23"/>
          </p:cNvPr>
          <p:cNvPicPr>
            <a:picLocks noChangeAspect="1" noChangeArrowheads="1"/>
          </p:cNvPicPr>
          <p:nvPr/>
        </p:nvPicPr>
        <p:blipFill rotWithShape="1"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0644"/>
          <a:stretch/>
        </p:blipFill>
        <p:spPr bwMode="auto">
          <a:xfrm>
            <a:off x="2021014" y="3433564"/>
            <a:ext cx="606770" cy="4815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" name="67 CuadroTexto"/>
          <p:cNvSpPr txBox="1"/>
          <p:nvPr/>
        </p:nvSpPr>
        <p:spPr>
          <a:xfrm>
            <a:off x="2056382" y="3866098"/>
            <a:ext cx="49404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Radio</a:t>
            </a:r>
          </a:p>
        </p:txBody>
      </p:sp>
      <p:sp>
        <p:nvSpPr>
          <p:cNvPr id="46" name="45 Flecha derecha">
            <a:hlinkClick r:id="rId25" action="ppaction://hlinksldjump"/>
          </p:cNvPr>
          <p:cNvSpPr/>
          <p:nvPr/>
        </p:nvSpPr>
        <p:spPr>
          <a:xfrm>
            <a:off x="1285852" y="4643450"/>
            <a:ext cx="214314" cy="214314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7" name="6 Cheurón">
            <a:hlinkClick r:id="rId26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48" name="7 Cheurón">
            <a:hlinkClick r:id="rId27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pic>
        <p:nvPicPr>
          <p:cNvPr id="52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2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44 Cheurón">
            <a:hlinkClick r:id="rId29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54" name="9 Cheurón">
            <a:hlinkClick r:id="rId30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sp>
        <p:nvSpPr>
          <p:cNvPr id="49" name="Flecha izquierda 30">
            <a:hlinkClick r:id="rId13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6" name="Flecha izquierda 31">
            <a:hlinkClick r:id="rId25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7241889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" name="86 Gráfico"/>
          <p:cNvGraphicFramePr/>
          <p:nvPr>
            <p:extLst>
              <p:ext uri="{D42A27DB-BD31-4B8C-83A1-F6EECF244321}">
                <p14:modId xmlns="" xmlns:p14="http://schemas.microsoft.com/office/powerpoint/2010/main" val="2883975477"/>
              </p:ext>
            </p:extLst>
          </p:nvPr>
        </p:nvGraphicFramePr>
        <p:xfrm>
          <a:off x="6780972" y="1682465"/>
          <a:ext cx="1980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6739817" y="1833424"/>
            <a:ext cx="504055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" name="107 CuadroTexto"/>
          <p:cNvSpPr txBox="1"/>
          <p:nvPr/>
        </p:nvSpPr>
        <p:spPr>
          <a:xfrm>
            <a:off x="7668344" y="1573231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Grandes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graphicFrame>
        <p:nvGraphicFramePr>
          <p:cNvPr id="69" name="68 Gráfico"/>
          <p:cNvGraphicFramePr/>
          <p:nvPr>
            <p:extLst>
              <p:ext uri="{D42A27DB-BD31-4B8C-83A1-F6EECF244321}">
                <p14:modId xmlns="" xmlns:p14="http://schemas.microsoft.com/office/powerpoint/2010/main" val="1223660354"/>
              </p:ext>
            </p:extLst>
          </p:nvPr>
        </p:nvGraphicFramePr>
        <p:xfrm>
          <a:off x="4687210" y="1681623"/>
          <a:ext cx="1980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1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4646055" y="1832582"/>
            <a:ext cx="504055" cy="313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29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03851" y="1057302"/>
            <a:ext cx="18002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Frecuencia de acceso</a:t>
            </a:r>
          </a:p>
        </p:txBody>
      </p:sp>
      <p:sp>
        <p:nvSpPr>
          <p:cNvPr id="40" name="39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P4.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¿Cada cuánto usa… para acceder a información y servicios del Estado o entidades gubernamentales?</a:t>
            </a:r>
          </a:p>
        </p:txBody>
      </p:sp>
      <p:graphicFrame>
        <p:nvGraphicFramePr>
          <p:cNvPr id="3" name="2 Gráfico"/>
          <p:cNvGraphicFramePr/>
          <p:nvPr>
            <p:extLst>
              <p:ext uri="{D42A27DB-BD31-4B8C-83A1-F6EECF244321}">
                <p14:modId xmlns="" xmlns:p14="http://schemas.microsoft.com/office/powerpoint/2010/main" val="3979566806"/>
              </p:ext>
            </p:extLst>
          </p:nvPr>
        </p:nvGraphicFramePr>
        <p:xfrm>
          <a:off x="2536049" y="1676797"/>
          <a:ext cx="1980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cxnSp>
        <p:nvCxnSpPr>
          <p:cNvPr id="13" name="12 Conector recto"/>
          <p:cNvCxnSpPr/>
          <p:nvPr/>
        </p:nvCxnSpPr>
        <p:spPr>
          <a:xfrm>
            <a:off x="3008932" y="2524756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9 Conector recto"/>
          <p:cNvCxnSpPr/>
          <p:nvPr/>
        </p:nvCxnSpPr>
        <p:spPr>
          <a:xfrm>
            <a:off x="3008932" y="3388852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50 Conector recto"/>
          <p:cNvCxnSpPr/>
          <p:nvPr/>
        </p:nvCxnSpPr>
        <p:spPr>
          <a:xfrm>
            <a:off x="3008932" y="4239300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116 CuadroTexto"/>
          <p:cNvSpPr txBox="1"/>
          <p:nvPr/>
        </p:nvSpPr>
        <p:spPr>
          <a:xfrm>
            <a:off x="3413215" y="1571549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Pequeños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118" name="117 CuadroTexto"/>
          <p:cNvSpPr txBox="1"/>
          <p:nvPr/>
        </p:nvSpPr>
        <p:spPr>
          <a:xfrm>
            <a:off x="5459538" y="1572389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Medianos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pic>
        <p:nvPicPr>
          <p:cNvPr id="8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2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5317"/>
          <a:stretch/>
        </p:blipFill>
        <p:spPr bwMode="auto">
          <a:xfrm>
            <a:off x="4654884" y="1096315"/>
            <a:ext cx="4256646" cy="398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9" name="108 Retraso">
            <a:hlinkClick r:id="rId10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19" name="118 Rectángulo">
            <a:hlinkClick r:id="rId11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120" name="119 Retraso">
            <a:hlinkClick r:id="rId12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21" name="120 Rectángulo">
            <a:hlinkClick r:id="rId12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122" name="121 Retraso">
            <a:hlinkClick r:id="rId11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123" name="122 Rectángulo">
            <a:hlinkClick r:id="rId13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138" name="137 Rectángulo redondeado">
            <a:hlinkClick r:id="rId14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5" name="144 Rectángulo redondeado">
            <a:hlinkClick r:id="rId15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6" name="145 Rectángulo redondeado">
            <a:hlinkClick r:id="rId16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7" name="146 Rectángulo redondeado">
            <a:hlinkClick r:id="rId17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8" name="147 Rectángulo redondeado">
            <a:hlinkClick r:id="rId18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3" name="46 CuadroTexto"/>
          <p:cNvSpPr txBox="1"/>
          <p:nvPr/>
        </p:nvSpPr>
        <p:spPr>
          <a:xfrm>
            <a:off x="1907704" y="2221303"/>
            <a:ext cx="9173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Teléfono Celular</a:t>
            </a:r>
          </a:p>
        </p:txBody>
      </p:sp>
      <p:pic>
        <p:nvPicPr>
          <p:cNvPr id="134" name="Picture 12" descr="https://encrypted-tbn1.gstatic.com/images?q=tbn:ANd9GcRZsnYx3Zw17RPlGICI4QrS2G57n4YAvWwjrBFiX0kD5maORNQgEQ">
            <a:hlinkClick r:id="rId19"/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78929">
            <a:off x="2237736" y="1781173"/>
            <a:ext cx="274103" cy="504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" name="48 CuadroTexto"/>
          <p:cNvSpPr txBox="1"/>
          <p:nvPr/>
        </p:nvSpPr>
        <p:spPr>
          <a:xfrm>
            <a:off x="1996550" y="4445711"/>
            <a:ext cx="76174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Televisión </a:t>
            </a:r>
          </a:p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por cable</a:t>
            </a:r>
          </a:p>
        </p:txBody>
      </p:sp>
      <p:sp>
        <p:nvSpPr>
          <p:cNvPr id="136" name="65 CuadroTexto"/>
          <p:cNvSpPr txBox="1"/>
          <p:nvPr/>
        </p:nvSpPr>
        <p:spPr>
          <a:xfrm>
            <a:off x="1961473" y="3627042"/>
            <a:ext cx="76174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Televisión </a:t>
            </a:r>
          </a:p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Nacional</a:t>
            </a:r>
          </a:p>
        </p:txBody>
      </p:sp>
      <p:sp>
        <p:nvSpPr>
          <p:cNvPr id="137" name="123 CuadroTexto"/>
          <p:cNvSpPr txBox="1"/>
          <p:nvPr/>
        </p:nvSpPr>
        <p:spPr>
          <a:xfrm>
            <a:off x="1979712" y="3090074"/>
            <a:ext cx="72235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Teléfono Fijo</a:t>
            </a:r>
          </a:p>
        </p:txBody>
      </p:sp>
      <p:pic>
        <p:nvPicPr>
          <p:cNvPr id="139" name="Picture 14" descr="http://www.liderpapel.com/resources/img/products/38797g.jpg"/>
          <p:cNvPicPr>
            <a:picLocks noChangeAspect="1" noChangeArrowheads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867" y="2622978"/>
            <a:ext cx="684000" cy="5198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42 Flecha izquierda">
            <a:hlinkClick r:id="rId11" action="ppaction://hlinksldjump"/>
          </p:cNvPr>
          <p:cNvSpPr/>
          <p:nvPr/>
        </p:nvSpPr>
        <p:spPr>
          <a:xfrm>
            <a:off x="1285852" y="4643450"/>
            <a:ext cx="214314" cy="214314"/>
          </a:xfrm>
          <a:prstGeom prst="lef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4" name="6 Cheurón">
            <a:hlinkClick r:id="rId22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46" name="7 Cheurón">
            <a:hlinkClick r:id="rId23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pic>
        <p:nvPicPr>
          <p:cNvPr id="48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44 Cheurón">
            <a:hlinkClick r:id="rId25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52" name="9 Cheurón">
            <a:hlinkClick r:id="rId26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sp>
        <p:nvSpPr>
          <p:cNvPr id="45" name="Flecha izquierda 30">
            <a:hlinkClick r:id="rId11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7" name="Flecha izquierda 31">
            <a:hlinkClick r:id="rId27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4560795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/>
              <a:pPr/>
              <a:t>3</a:t>
            </a:fld>
            <a:endParaRPr lang="es-CO"/>
          </a:p>
        </p:txBody>
      </p:sp>
      <p:sp>
        <p:nvSpPr>
          <p:cNvPr id="7" name="6 Cheurón">
            <a:hlinkClick r:id="rId2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3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lt1"/>
                </a:solidFill>
              </a:rPr>
              <a:t>Metodología</a:t>
            </a:r>
          </a:p>
        </p:txBody>
      </p:sp>
      <p:sp>
        <p:nvSpPr>
          <p:cNvPr id="10" name="9 Cheurón">
            <a:hlinkClick r:id="rId4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11 Rectángulo redondeado">
            <a:hlinkClick r:id="rId3" action="ppaction://hlinksldjump"/>
          </p:cNvPr>
          <p:cNvSpPr/>
          <p:nvPr/>
        </p:nvSpPr>
        <p:spPr>
          <a:xfrm>
            <a:off x="39980" y="1326897"/>
            <a:ext cx="1584176" cy="30646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Objetivos del estudio</a:t>
            </a:r>
            <a:endParaRPr lang="es-CO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12 Rectángulo redondeado">
            <a:hlinkClick r:id="rId6" action="ppaction://hlinksldjump"/>
          </p:cNvPr>
          <p:cNvSpPr/>
          <p:nvPr/>
        </p:nvSpPr>
        <p:spPr>
          <a:xfrm>
            <a:off x="39980" y="1693497"/>
            <a:ext cx="1584176" cy="30646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Ficha Técnica</a:t>
            </a:r>
            <a:endParaRPr lang="es-CO" sz="12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13 Rectángulo redondeado">
            <a:hlinkClick r:id="rId7" action="ppaction://hlinksldjump"/>
          </p:cNvPr>
          <p:cNvSpPr/>
          <p:nvPr/>
        </p:nvSpPr>
        <p:spPr>
          <a:xfrm>
            <a:off x="39980" y="2065412"/>
            <a:ext cx="1584176" cy="30646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Anexos</a:t>
            </a:r>
            <a:endParaRPr lang="es-CO" sz="12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14 Rectángulo"/>
          <p:cNvSpPr/>
          <p:nvPr/>
        </p:nvSpPr>
        <p:spPr>
          <a:xfrm>
            <a:off x="3500430" y="1142988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Objetivo General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Metodología</a:t>
            </a:r>
            <a:endParaRPr lang="es-CO" altLang="es-CO" sz="1600" b="1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1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25 Conector recto"/>
          <p:cNvCxnSpPr/>
          <p:nvPr/>
        </p:nvCxnSpPr>
        <p:spPr>
          <a:xfrm>
            <a:off x="1664265" y="1302800"/>
            <a:ext cx="0" cy="220918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Cheurón">
            <a:hlinkClick r:id="rId9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Resultados</a:t>
            </a:r>
          </a:p>
        </p:txBody>
      </p:sp>
      <p:sp>
        <p:nvSpPr>
          <p:cNvPr id="18" name="17 CuadroTexto"/>
          <p:cNvSpPr txBox="1"/>
          <p:nvPr/>
        </p:nvSpPr>
        <p:spPr>
          <a:xfrm>
            <a:off x="2500298" y="1571616"/>
            <a:ext cx="66437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altLang="es-CO" sz="105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Realizar un estudio de percepción con muestras específicas de los públicos de interés de la iniciativa Urna de Cristal, con el fin de identificar el conocimiento, entendimiento y percepción que los ciudadanos y funcionarios tienen de la iniciativa actual y evidenciar las expectativas y recomendaciones que tienen para la evolución de esta plataforma de participación ciudadana</a:t>
            </a:r>
            <a:endParaRPr lang="es-CO" altLang="es-CO" sz="1050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3500430" y="2294749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Objetivos específicos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2500298" y="2643186"/>
            <a:ext cx="6643702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es-CO" sz="1100" dirty="0" smtClean="0"/>
              <a:t> </a:t>
            </a:r>
            <a:r>
              <a:rPr lang="es-CO" altLang="es-CO" sz="105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Determinar el conocimiento que se tienen de la Urna de Cristal</a:t>
            </a:r>
          </a:p>
          <a:p>
            <a:pPr lvl="0"/>
            <a:endParaRPr lang="es-CO" sz="1100" dirty="0" smtClean="0"/>
          </a:p>
          <a:p>
            <a:pPr lvl="0">
              <a:buFont typeface="Arial" pitchFamily="34" charset="0"/>
              <a:buChar char="•"/>
            </a:pPr>
            <a:r>
              <a:rPr lang="es-CO" altLang="es-CO" sz="105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Identificar el entendimiento del público sobre esta herramienta</a:t>
            </a:r>
          </a:p>
          <a:p>
            <a:pPr lvl="0"/>
            <a:endParaRPr lang="es-CO" sz="1100" dirty="0" smtClean="0"/>
          </a:p>
          <a:p>
            <a:pPr>
              <a:buFont typeface="Arial" pitchFamily="34" charset="0"/>
              <a:buChar char="•"/>
            </a:pPr>
            <a:r>
              <a:rPr lang="es-CO" sz="1100" dirty="0" smtClean="0"/>
              <a:t> </a:t>
            </a:r>
            <a:r>
              <a:rPr lang="es-CO" altLang="es-CO" sz="105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Conocer la percepción que los diferentes públicos tienen de la iniciativa actual</a:t>
            </a:r>
          </a:p>
          <a:p>
            <a:pPr lvl="0"/>
            <a:endParaRPr lang="es-CO" sz="1100" dirty="0" smtClean="0"/>
          </a:p>
          <a:p>
            <a:pPr lvl="0">
              <a:buFont typeface="Arial" pitchFamily="34" charset="0"/>
              <a:buChar char="•"/>
            </a:pPr>
            <a:r>
              <a:rPr lang="es-CO" sz="1100" dirty="0" smtClean="0"/>
              <a:t> </a:t>
            </a:r>
            <a:r>
              <a:rPr lang="es-CO" altLang="es-CO" sz="105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Evidenciar las expectativas y recomendaciones que tienen para la evolución de esta plataforma de participación ciudadana.</a:t>
            </a:r>
          </a:p>
          <a:p>
            <a:pPr lvl="0"/>
            <a:endParaRPr lang="es-CO" sz="1100" dirty="0" smtClean="0"/>
          </a:p>
          <a:p>
            <a:pPr lvl="0">
              <a:buFont typeface="Arial" pitchFamily="34" charset="0"/>
              <a:buChar char="•"/>
            </a:pPr>
            <a:r>
              <a:rPr lang="es-CO" sz="1100" dirty="0" smtClean="0"/>
              <a:t> </a:t>
            </a:r>
            <a:r>
              <a:rPr lang="es-CO" altLang="es-CO" sz="105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Realizar un comparativo entre los resultados obtenidos en la medición del 2013, con la población de ciudadanos que conocen la iniciativa.</a:t>
            </a:r>
            <a:endParaRPr lang="es-CO" altLang="es-CO" sz="1050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08377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/>
              <a:pPr/>
              <a:t>30</a:t>
            </a:fld>
            <a:endParaRPr lang="es-CO" dirty="0"/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553244"/>
            <a:ext cx="230425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400" b="1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400" b="1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704" y="568630"/>
            <a:ext cx="277004" cy="2770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03847" y="769268"/>
            <a:ext cx="407658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Entidades que han sido visitado a través de estos medios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9" name="68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>
                    <a:lumMod val="50000"/>
                  </a:schemeClr>
                </a:solidFill>
              </a:rPr>
              <a:t>P4A.</a:t>
            </a:r>
            <a:r>
              <a:rPr lang="es-CO" sz="1000" dirty="0" smtClean="0">
                <a:solidFill>
                  <a:schemeClr val="bg1">
                    <a:lumMod val="50000"/>
                  </a:schemeClr>
                </a:solidFill>
              </a:rPr>
              <a:t> ¿Qué entidades ha visitado a través de estos medios?</a:t>
            </a:r>
            <a:endParaRPr lang="es-CO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59" name="58 Gráfico"/>
          <p:cNvGraphicFramePr/>
          <p:nvPr>
            <p:extLst>
              <p:ext uri="{D42A27DB-BD31-4B8C-83A1-F6EECF244321}">
                <p14:modId xmlns="" xmlns:p14="http://schemas.microsoft.com/office/powerpoint/2010/main" val="2927555733"/>
              </p:ext>
            </p:extLst>
          </p:nvPr>
        </p:nvGraphicFramePr>
        <p:xfrm>
          <a:off x="2843808" y="1077045"/>
          <a:ext cx="5313838" cy="41255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6" name="65 Rectángulo"/>
          <p:cNvSpPr/>
          <p:nvPr/>
        </p:nvSpPr>
        <p:spPr>
          <a:xfrm>
            <a:off x="6084168" y="5328567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67" name="66 Rectángulo"/>
          <p:cNvSpPr/>
          <p:nvPr/>
        </p:nvSpPr>
        <p:spPr>
          <a:xfrm>
            <a:off x="7191584" y="5328567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0" name="89 CuadroTexto"/>
          <p:cNvSpPr txBox="1"/>
          <p:nvPr/>
        </p:nvSpPr>
        <p:spPr>
          <a:xfrm>
            <a:off x="6187240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1" name="90 CuadroTexto"/>
          <p:cNvSpPr txBox="1"/>
          <p:nvPr/>
        </p:nvSpPr>
        <p:spPr>
          <a:xfrm>
            <a:off x="7313505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2" name="91 CuadroTexto"/>
          <p:cNvSpPr txBox="1"/>
          <p:nvPr/>
        </p:nvSpPr>
        <p:spPr>
          <a:xfrm>
            <a:off x="5517984" y="5447173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Base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3" name="92 CuadroTexto"/>
          <p:cNvSpPr txBox="1"/>
          <p:nvPr/>
        </p:nvSpPr>
        <p:spPr>
          <a:xfrm>
            <a:off x="5940152" y="5460821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11.559.137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7059977" y="5450941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12.528.360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97" name="Picture 12" descr="https://encrypted-tbn1.gstatic.com/images?q=tbn:ANd9GcRZsnYx3Zw17RPlGICI4QrS2G57n4YAvWwjrBFiX0kD5maORNQgEQ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78929">
            <a:off x="2645455" y="1885684"/>
            <a:ext cx="186432" cy="3728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4" descr="¿Necesitamos internet y batería?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671" y="1408936"/>
            <a:ext cx="396449" cy="4002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" name="48 Retraso">
            <a:hlinkClick r:id="rId9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0" name="49 Rectángulo">
            <a:hlinkClick r:id="rId9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51" name="50 Retraso">
            <a:hlinkClick r:id="rId10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2" name="51 Rectángulo">
            <a:hlinkClick r:id="rId10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3" name="52 Retraso">
            <a:hlinkClick r:id="rId11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4" name="53 Rectángulo">
            <a:hlinkClick r:id="rId11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37" name="36 Rectángulo redondeado">
            <a:hlinkClick r:id="rId12" action="ppaction://hlinksldjump"/>
          </p:cNvPr>
          <p:cNvSpPr/>
          <p:nvPr/>
        </p:nvSpPr>
        <p:spPr>
          <a:xfrm>
            <a:off x="35497" y="136094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8" name="37 Rectángulo redondeado">
            <a:hlinkClick r:id="rId13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" name="38 Rectángulo redondeado">
            <a:hlinkClick r:id="rId14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0" name="39 Rectángulo redondeado">
            <a:hlinkClick r:id="rId15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1" name="40 Rectángulo redondeado">
            <a:hlinkClick r:id="rId16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5" name="Conector recto 4"/>
          <p:cNvCxnSpPr/>
          <p:nvPr/>
        </p:nvCxnSpPr>
        <p:spPr>
          <a:xfrm flipV="1">
            <a:off x="3909174" y="1259915"/>
            <a:ext cx="4499992" cy="134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cto 42"/>
          <p:cNvCxnSpPr/>
          <p:nvPr/>
        </p:nvCxnSpPr>
        <p:spPr>
          <a:xfrm flipV="1">
            <a:off x="3909174" y="1430737"/>
            <a:ext cx="4499992" cy="134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recto 43"/>
          <p:cNvCxnSpPr/>
          <p:nvPr/>
        </p:nvCxnSpPr>
        <p:spPr>
          <a:xfrm flipV="1">
            <a:off x="3909174" y="1583137"/>
            <a:ext cx="4499992" cy="134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cto 44"/>
          <p:cNvCxnSpPr/>
          <p:nvPr/>
        </p:nvCxnSpPr>
        <p:spPr>
          <a:xfrm flipV="1">
            <a:off x="3909174" y="1735537"/>
            <a:ext cx="4499992" cy="134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 recto 45"/>
          <p:cNvCxnSpPr/>
          <p:nvPr/>
        </p:nvCxnSpPr>
        <p:spPr>
          <a:xfrm flipV="1">
            <a:off x="3909174" y="1907987"/>
            <a:ext cx="4499992" cy="134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ector recto 46"/>
          <p:cNvCxnSpPr/>
          <p:nvPr/>
        </p:nvCxnSpPr>
        <p:spPr>
          <a:xfrm flipV="1">
            <a:off x="3909174" y="2065412"/>
            <a:ext cx="4499992" cy="134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ector recto 54"/>
          <p:cNvCxnSpPr/>
          <p:nvPr/>
        </p:nvCxnSpPr>
        <p:spPr>
          <a:xfrm flipV="1">
            <a:off x="3909174" y="2217812"/>
            <a:ext cx="4499992" cy="134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cto 55"/>
          <p:cNvCxnSpPr/>
          <p:nvPr/>
        </p:nvCxnSpPr>
        <p:spPr>
          <a:xfrm flipV="1">
            <a:off x="3909174" y="2370212"/>
            <a:ext cx="4499992" cy="134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ector recto 56"/>
          <p:cNvCxnSpPr/>
          <p:nvPr/>
        </p:nvCxnSpPr>
        <p:spPr>
          <a:xfrm flipV="1">
            <a:off x="3909174" y="2522612"/>
            <a:ext cx="4499992" cy="134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ector recto 57"/>
          <p:cNvCxnSpPr/>
          <p:nvPr/>
        </p:nvCxnSpPr>
        <p:spPr>
          <a:xfrm flipV="1">
            <a:off x="3909174" y="2700075"/>
            <a:ext cx="4499992" cy="134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ector recto 59"/>
          <p:cNvCxnSpPr/>
          <p:nvPr/>
        </p:nvCxnSpPr>
        <p:spPr>
          <a:xfrm flipV="1">
            <a:off x="3843330" y="2857500"/>
            <a:ext cx="4499992" cy="134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ector recto 60"/>
          <p:cNvCxnSpPr/>
          <p:nvPr/>
        </p:nvCxnSpPr>
        <p:spPr>
          <a:xfrm flipV="1">
            <a:off x="3909174" y="3060115"/>
            <a:ext cx="4499992" cy="134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ector recto 61"/>
          <p:cNvCxnSpPr/>
          <p:nvPr/>
        </p:nvCxnSpPr>
        <p:spPr>
          <a:xfrm flipV="1">
            <a:off x="3909174" y="3204131"/>
            <a:ext cx="4499992" cy="134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ector recto 62"/>
          <p:cNvCxnSpPr/>
          <p:nvPr/>
        </p:nvCxnSpPr>
        <p:spPr>
          <a:xfrm flipV="1">
            <a:off x="3909174" y="3348147"/>
            <a:ext cx="4499992" cy="134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ector recto 63"/>
          <p:cNvCxnSpPr/>
          <p:nvPr/>
        </p:nvCxnSpPr>
        <p:spPr>
          <a:xfrm flipV="1">
            <a:off x="3909174" y="3505572"/>
            <a:ext cx="4499992" cy="134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ector recto 64"/>
          <p:cNvCxnSpPr/>
          <p:nvPr/>
        </p:nvCxnSpPr>
        <p:spPr>
          <a:xfrm flipV="1">
            <a:off x="3909174" y="3708187"/>
            <a:ext cx="4499992" cy="134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ector recto 69"/>
          <p:cNvCxnSpPr/>
          <p:nvPr/>
        </p:nvCxnSpPr>
        <p:spPr>
          <a:xfrm flipV="1">
            <a:off x="3909174" y="3852203"/>
            <a:ext cx="4499992" cy="134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ector recto 70"/>
          <p:cNvCxnSpPr/>
          <p:nvPr/>
        </p:nvCxnSpPr>
        <p:spPr>
          <a:xfrm flipV="1">
            <a:off x="3909174" y="3996219"/>
            <a:ext cx="4499992" cy="134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ector recto 71"/>
          <p:cNvCxnSpPr/>
          <p:nvPr/>
        </p:nvCxnSpPr>
        <p:spPr>
          <a:xfrm flipV="1">
            <a:off x="3873678" y="4140235"/>
            <a:ext cx="4499992" cy="134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ector recto 72"/>
          <p:cNvCxnSpPr/>
          <p:nvPr/>
        </p:nvCxnSpPr>
        <p:spPr>
          <a:xfrm flipV="1">
            <a:off x="3873678" y="4297660"/>
            <a:ext cx="4499992" cy="134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ector recto 73"/>
          <p:cNvCxnSpPr/>
          <p:nvPr/>
        </p:nvCxnSpPr>
        <p:spPr>
          <a:xfrm flipV="1">
            <a:off x="3909174" y="4500275"/>
            <a:ext cx="4499992" cy="134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ector recto 74"/>
          <p:cNvCxnSpPr/>
          <p:nvPr/>
        </p:nvCxnSpPr>
        <p:spPr>
          <a:xfrm flipV="1">
            <a:off x="3909174" y="4644291"/>
            <a:ext cx="4499992" cy="134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ector recto 75"/>
          <p:cNvCxnSpPr/>
          <p:nvPr/>
        </p:nvCxnSpPr>
        <p:spPr>
          <a:xfrm flipV="1">
            <a:off x="3909174" y="4788307"/>
            <a:ext cx="4499992" cy="134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ector recto 76"/>
          <p:cNvCxnSpPr/>
          <p:nvPr/>
        </p:nvCxnSpPr>
        <p:spPr>
          <a:xfrm flipV="1">
            <a:off x="3909174" y="4945732"/>
            <a:ext cx="4499992" cy="134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6 Cheurón">
            <a:hlinkClick r:id="rId17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79" name="7 Cheurón">
            <a:hlinkClick r:id="rId18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pic>
        <p:nvPicPr>
          <p:cNvPr id="8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" name="44 Cheurón">
            <a:hlinkClick r:id="rId20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83" name="9 Cheurón">
            <a:hlinkClick r:id="rId21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sp>
        <p:nvSpPr>
          <p:cNvPr id="68" name="Flecha izquierda 30">
            <a:hlinkClick r:id="rId22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0" name="Flecha izquierda 31">
            <a:hlinkClick r:id="rId10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7333611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" name="135 Gráfico"/>
          <p:cNvGraphicFramePr/>
          <p:nvPr>
            <p:extLst>
              <p:ext uri="{D42A27DB-BD31-4B8C-83A1-F6EECF244321}">
                <p14:modId xmlns="" xmlns:p14="http://schemas.microsoft.com/office/powerpoint/2010/main" val="1313889749"/>
              </p:ext>
            </p:extLst>
          </p:nvPr>
        </p:nvGraphicFramePr>
        <p:xfrm>
          <a:off x="5764953" y="1453164"/>
          <a:ext cx="3780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9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5663995" y="1536848"/>
            <a:ext cx="1512167" cy="3599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5" name="134 Gráfico"/>
          <p:cNvGraphicFramePr/>
          <p:nvPr>
            <p:extLst>
              <p:ext uri="{D42A27DB-BD31-4B8C-83A1-F6EECF244321}">
                <p14:modId xmlns="" xmlns:p14="http://schemas.microsoft.com/office/powerpoint/2010/main" val="4064543382"/>
              </p:ext>
            </p:extLst>
          </p:nvPr>
        </p:nvGraphicFramePr>
        <p:xfrm>
          <a:off x="3929058" y="1428740"/>
          <a:ext cx="3780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37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3779912" y="1536848"/>
            <a:ext cx="1512167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31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2" name="131 Rectángulo"/>
          <p:cNvSpPr/>
          <p:nvPr/>
        </p:nvSpPr>
        <p:spPr>
          <a:xfrm>
            <a:off x="2483768" y="1057300"/>
            <a:ext cx="407658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Entidades que han sido visitado a través de estos medios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33" name="132 Gráfico"/>
          <p:cNvGraphicFramePr/>
          <p:nvPr>
            <p:extLst>
              <p:ext uri="{D42A27DB-BD31-4B8C-83A1-F6EECF244321}">
                <p14:modId xmlns="" xmlns:p14="http://schemas.microsoft.com/office/powerpoint/2010/main" val="3282553027"/>
              </p:ext>
            </p:extLst>
          </p:nvPr>
        </p:nvGraphicFramePr>
        <p:xfrm>
          <a:off x="2081055" y="1428740"/>
          <a:ext cx="3780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40" name="139 CuadroTexto"/>
          <p:cNvSpPr txBox="1"/>
          <p:nvPr/>
        </p:nvSpPr>
        <p:spPr>
          <a:xfrm>
            <a:off x="7654953" y="1358889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Altos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141" name="140 CuadroTexto"/>
          <p:cNvSpPr txBox="1"/>
          <p:nvPr/>
        </p:nvSpPr>
        <p:spPr>
          <a:xfrm>
            <a:off x="3755755" y="1357207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142" name="141 CuadroTexto"/>
          <p:cNvSpPr txBox="1"/>
          <p:nvPr/>
        </p:nvSpPr>
        <p:spPr>
          <a:xfrm>
            <a:off x="5638729" y="1358047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143" name="142 Rectángulo"/>
          <p:cNvSpPr/>
          <p:nvPr/>
        </p:nvSpPr>
        <p:spPr>
          <a:xfrm>
            <a:off x="6469857" y="1216567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144" name="143 Rectángulo"/>
          <p:cNvSpPr/>
          <p:nvPr/>
        </p:nvSpPr>
        <p:spPr>
          <a:xfrm>
            <a:off x="7577273" y="1216567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5" name="144 CuadroTexto"/>
          <p:cNvSpPr txBox="1"/>
          <p:nvPr/>
        </p:nvSpPr>
        <p:spPr>
          <a:xfrm>
            <a:off x="6572929" y="1155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6" name="145 CuadroTexto"/>
          <p:cNvSpPr txBox="1"/>
          <p:nvPr/>
        </p:nvSpPr>
        <p:spPr>
          <a:xfrm>
            <a:off x="7699194" y="1155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38 Retraso">
            <a:hlinkClick r:id="rId9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1" name="40 Rectángulo">
            <a:hlinkClick r:id="rId9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2" name="41 Retraso">
            <a:hlinkClick r:id="rId10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3" name="42 Rectángulo">
            <a:hlinkClick r:id="rId10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4" name="43 Retraso">
            <a:hlinkClick r:id="rId11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7" name="56 Rectángulo">
            <a:hlinkClick r:id="rId11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8" name="57 Rectángulo redondeado">
            <a:hlinkClick r:id="rId12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9" name="58 Rectángulo redondeado">
            <a:hlinkClick r:id="rId13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0" name="59 Rectángulo redondeado">
            <a:hlinkClick r:id="rId14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1" name="60 Rectángulo redondeado">
            <a:hlinkClick r:id="rId15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2" name="61 Rectángulo redondeado">
            <a:hlinkClick r:id="rId16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7" name="68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>
                    <a:lumMod val="50000"/>
                  </a:schemeClr>
                </a:solidFill>
              </a:rPr>
              <a:t>P4A.</a:t>
            </a:r>
            <a:r>
              <a:rPr lang="es-CO" sz="1000" dirty="0" smtClean="0">
                <a:solidFill>
                  <a:schemeClr val="bg1">
                    <a:lumMod val="50000"/>
                  </a:schemeClr>
                </a:solidFill>
              </a:rPr>
              <a:t> ¿Qué entidades ha visitado a través de estos medios?</a:t>
            </a:r>
            <a:endParaRPr lang="es-CO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9" name="Conector recto 18"/>
          <p:cNvCxnSpPr/>
          <p:nvPr/>
        </p:nvCxnSpPr>
        <p:spPr>
          <a:xfrm>
            <a:off x="2422393" y="1849388"/>
            <a:ext cx="651700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ector recto 54"/>
          <p:cNvCxnSpPr/>
          <p:nvPr/>
        </p:nvCxnSpPr>
        <p:spPr>
          <a:xfrm>
            <a:off x="2411760" y="2137420"/>
            <a:ext cx="651700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cto 55"/>
          <p:cNvCxnSpPr/>
          <p:nvPr/>
        </p:nvCxnSpPr>
        <p:spPr>
          <a:xfrm>
            <a:off x="2411760" y="2353444"/>
            <a:ext cx="651700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ector recto 62"/>
          <p:cNvCxnSpPr/>
          <p:nvPr/>
        </p:nvCxnSpPr>
        <p:spPr>
          <a:xfrm>
            <a:off x="2411760" y="2569468"/>
            <a:ext cx="651700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ector recto 63"/>
          <p:cNvCxnSpPr/>
          <p:nvPr/>
        </p:nvCxnSpPr>
        <p:spPr>
          <a:xfrm>
            <a:off x="2411760" y="2857500"/>
            <a:ext cx="651700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ector recto 64"/>
          <p:cNvCxnSpPr/>
          <p:nvPr/>
        </p:nvCxnSpPr>
        <p:spPr>
          <a:xfrm>
            <a:off x="2411760" y="3071814"/>
            <a:ext cx="651700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ector recto 65"/>
          <p:cNvCxnSpPr/>
          <p:nvPr/>
        </p:nvCxnSpPr>
        <p:spPr>
          <a:xfrm>
            <a:off x="2411760" y="3361556"/>
            <a:ext cx="651700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ector recto 66"/>
          <p:cNvCxnSpPr/>
          <p:nvPr/>
        </p:nvCxnSpPr>
        <p:spPr>
          <a:xfrm>
            <a:off x="2411760" y="3577580"/>
            <a:ext cx="651700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ector recto 67"/>
          <p:cNvCxnSpPr/>
          <p:nvPr/>
        </p:nvCxnSpPr>
        <p:spPr>
          <a:xfrm>
            <a:off x="2411760" y="3865612"/>
            <a:ext cx="651700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ector recto 68"/>
          <p:cNvCxnSpPr/>
          <p:nvPr/>
        </p:nvCxnSpPr>
        <p:spPr>
          <a:xfrm>
            <a:off x="2564160" y="4071946"/>
            <a:ext cx="651700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ector recto 69"/>
          <p:cNvCxnSpPr/>
          <p:nvPr/>
        </p:nvCxnSpPr>
        <p:spPr>
          <a:xfrm>
            <a:off x="2483768" y="4357698"/>
            <a:ext cx="651700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ector recto 70"/>
          <p:cNvCxnSpPr/>
          <p:nvPr/>
        </p:nvCxnSpPr>
        <p:spPr>
          <a:xfrm>
            <a:off x="2411760" y="4585692"/>
            <a:ext cx="651700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6 Cheurón">
            <a:hlinkClick r:id="rId17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49" name="7 Cheurón">
            <a:hlinkClick r:id="rId18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pic>
        <p:nvPicPr>
          <p:cNvPr id="50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44 Cheurón">
            <a:hlinkClick r:id="rId20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52" name="9 Cheurón">
            <a:hlinkClick r:id="rId21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sp>
        <p:nvSpPr>
          <p:cNvPr id="53" name="Flecha izquierda 30">
            <a:hlinkClick r:id="rId9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4" name="Flecha izquierda 31">
            <a:hlinkClick r:id="rId11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8666978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" name="135 Gráfico"/>
          <p:cNvGraphicFramePr/>
          <p:nvPr>
            <p:extLst>
              <p:ext uri="{D42A27DB-BD31-4B8C-83A1-F6EECF244321}">
                <p14:modId xmlns="" xmlns:p14="http://schemas.microsoft.com/office/powerpoint/2010/main" val="1470464675"/>
              </p:ext>
            </p:extLst>
          </p:nvPr>
        </p:nvGraphicFramePr>
        <p:xfrm>
          <a:off x="5776235" y="1505288"/>
          <a:ext cx="3780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9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5663995" y="1536848"/>
            <a:ext cx="1512167" cy="3599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5" name="134 Gráfico"/>
          <p:cNvGraphicFramePr/>
          <p:nvPr>
            <p:extLst>
              <p:ext uri="{D42A27DB-BD31-4B8C-83A1-F6EECF244321}">
                <p14:modId xmlns="" xmlns:p14="http://schemas.microsoft.com/office/powerpoint/2010/main" val="1970610658"/>
              </p:ext>
            </p:extLst>
          </p:nvPr>
        </p:nvGraphicFramePr>
        <p:xfrm>
          <a:off x="3903269" y="1505421"/>
          <a:ext cx="3780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37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3779912" y="1536848"/>
            <a:ext cx="1512167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32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2" name="131 Rectángulo"/>
          <p:cNvSpPr/>
          <p:nvPr/>
        </p:nvSpPr>
        <p:spPr>
          <a:xfrm>
            <a:off x="2483768" y="1057300"/>
            <a:ext cx="407658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Entidades que han sido visitado a través de estos medios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33" name="132 Gráfico"/>
          <p:cNvGraphicFramePr/>
          <p:nvPr>
            <p:extLst>
              <p:ext uri="{D42A27DB-BD31-4B8C-83A1-F6EECF244321}">
                <p14:modId xmlns="" xmlns:p14="http://schemas.microsoft.com/office/powerpoint/2010/main" val="2380115760"/>
              </p:ext>
            </p:extLst>
          </p:nvPr>
        </p:nvGraphicFramePr>
        <p:xfrm>
          <a:off x="2051720" y="1501223"/>
          <a:ext cx="3780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40" name="139 CuadroTexto"/>
          <p:cNvSpPr txBox="1"/>
          <p:nvPr/>
        </p:nvSpPr>
        <p:spPr>
          <a:xfrm>
            <a:off x="7654953" y="1358889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Grandes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141" name="140 CuadroTexto"/>
          <p:cNvSpPr txBox="1"/>
          <p:nvPr/>
        </p:nvSpPr>
        <p:spPr>
          <a:xfrm>
            <a:off x="3755755" y="1357207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Pequeños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142" name="141 CuadroTexto"/>
          <p:cNvSpPr txBox="1"/>
          <p:nvPr/>
        </p:nvSpPr>
        <p:spPr>
          <a:xfrm>
            <a:off x="5638729" y="1358047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Medianos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143" name="142 Rectángulo"/>
          <p:cNvSpPr/>
          <p:nvPr/>
        </p:nvSpPr>
        <p:spPr>
          <a:xfrm>
            <a:off x="6469857" y="1216567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144" name="143 Rectángulo"/>
          <p:cNvSpPr/>
          <p:nvPr/>
        </p:nvSpPr>
        <p:spPr>
          <a:xfrm>
            <a:off x="7577273" y="1216567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5" name="144 CuadroTexto"/>
          <p:cNvSpPr txBox="1"/>
          <p:nvPr/>
        </p:nvSpPr>
        <p:spPr>
          <a:xfrm>
            <a:off x="6572929" y="1155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6" name="145 CuadroTexto"/>
          <p:cNvSpPr txBox="1"/>
          <p:nvPr/>
        </p:nvSpPr>
        <p:spPr>
          <a:xfrm>
            <a:off x="7699194" y="1155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38 Retraso">
            <a:hlinkClick r:id="rId9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1" name="40 Rectángulo">
            <a:hlinkClick r:id="rId9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2" name="41 Retraso">
            <a:hlinkClick r:id="rId10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3" name="42 Rectángulo">
            <a:hlinkClick r:id="rId10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4" name="43 Retraso">
            <a:hlinkClick r:id="rId11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7" name="56 Rectángulo">
            <a:hlinkClick r:id="rId11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8" name="57 Rectángulo redondeado">
            <a:hlinkClick r:id="rId12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9" name="58 Rectángulo redondeado">
            <a:hlinkClick r:id="rId13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0" name="59 Rectángulo redondeado">
            <a:hlinkClick r:id="rId14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1" name="60 Rectángulo redondeado">
            <a:hlinkClick r:id="rId15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2" name="61 Rectángulo redondeado">
            <a:hlinkClick r:id="rId16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7" name="68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>
                    <a:lumMod val="50000"/>
                  </a:schemeClr>
                </a:solidFill>
              </a:rPr>
              <a:t>P4A.</a:t>
            </a:r>
            <a:r>
              <a:rPr lang="es-CO" sz="1000" dirty="0" smtClean="0">
                <a:solidFill>
                  <a:schemeClr val="bg1">
                    <a:lumMod val="50000"/>
                  </a:schemeClr>
                </a:solidFill>
              </a:rPr>
              <a:t> ¿Qué entidades ha visitado a través de estos medios?</a:t>
            </a:r>
            <a:endParaRPr lang="es-CO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36" name="Conector recto 18"/>
          <p:cNvCxnSpPr/>
          <p:nvPr/>
        </p:nvCxnSpPr>
        <p:spPr>
          <a:xfrm>
            <a:off x="2571736" y="1928806"/>
            <a:ext cx="651700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18"/>
          <p:cNvCxnSpPr/>
          <p:nvPr/>
        </p:nvCxnSpPr>
        <p:spPr>
          <a:xfrm>
            <a:off x="2555586" y="2143120"/>
            <a:ext cx="651700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18"/>
          <p:cNvCxnSpPr/>
          <p:nvPr/>
        </p:nvCxnSpPr>
        <p:spPr>
          <a:xfrm>
            <a:off x="2571736" y="2357434"/>
            <a:ext cx="651700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cto 18"/>
          <p:cNvCxnSpPr/>
          <p:nvPr/>
        </p:nvCxnSpPr>
        <p:spPr>
          <a:xfrm>
            <a:off x="2571736" y="2643186"/>
            <a:ext cx="651700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 recto 18"/>
          <p:cNvCxnSpPr/>
          <p:nvPr/>
        </p:nvCxnSpPr>
        <p:spPr>
          <a:xfrm>
            <a:off x="2571736" y="2857500"/>
            <a:ext cx="651700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ector recto 18"/>
          <p:cNvCxnSpPr/>
          <p:nvPr/>
        </p:nvCxnSpPr>
        <p:spPr>
          <a:xfrm>
            <a:off x="2627024" y="3143252"/>
            <a:ext cx="651700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 recto 18"/>
          <p:cNvCxnSpPr/>
          <p:nvPr/>
        </p:nvCxnSpPr>
        <p:spPr>
          <a:xfrm>
            <a:off x="2571736" y="3357566"/>
            <a:ext cx="651700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ector recto 18"/>
          <p:cNvCxnSpPr/>
          <p:nvPr/>
        </p:nvCxnSpPr>
        <p:spPr>
          <a:xfrm>
            <a:off x="2571736" y="3643318"/>
            <a:ext cx="651700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ector recto 18"/>
          <p:cNvCxnSpPr/>
          <p:nvPr/>
        </p:nvCxnSpPr>
        <p:spPr>
          <a:xfrm>
            <a:off x="2571736" y="3857632"/>
            <a:ext cx="651700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ector recto 18"/>
          <p:cNvCxnSpPr/>
          <p:nvPr/>
        </p:nvCxnSpPr>
        <p:spPr>
          <a:xfrm>
            <a:off x="2571736" y="4143384"/>
            <a:ext cx="651700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ector recto 18"/>
          <p:cNvCxnSpPr/>
          <p:nvPr/>
        </p:nvCxnSpPr>
        <p:spPr>
          <a:xfrm>
            <a:off x="2571736" y="4429136"/>
            <a:ext cx="651700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ector recto 18"/>
          <p:cNvCxnSpPr/>
          <p:nvPr/>
        </p:nvCxnSpPr>
        <p:spPr>
          <a:xfrm>
            <a:off x="2571736" y="4643450"/>
            <a:ext cx="651700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6 Cheurón">
            <a:hlinkClick r:id="rId17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56" name="7 Cheurón">
            <a:hlinkClick r:id="rId18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pic>
        <p:nvPicPr>
          <p:cNvPr id="63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44 Cheurón">
            <a:hlinkClick r:id="rId20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5" name="9 Cheurón">
            <a:hlinkClick r:id="rId21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sp>
        <p:nvSpPr>
          <p:cNvPr id="66" name="Flecha izquierda 30">
            <a:hlinkClick r:id="rId10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7" name="Flecha izquierda 31">
            <a:hlinkClick r:id="rId22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1281645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48 Gráfico"/>
          <p:cNvGraphicFramePr/>
          <p:nvPr>
            <p:extLst>
              <p:ext uri="{D42A27DB-BD31-4B8C-83A1-F6EECF244321}">
                <p14:modId xmlns="" xmlns:p14="http://schemas.microsoft.com/office/powerpoint/2010/main" val="2368461908"/>
              </p:ext>
            </p:extLst>
          </p:nvPr>
        </p:nvGraphicFramePr>
        <p:xfrm>
          <a:off x="2000232" y="1285864"/>
          <a:ext cx="6429421" cy="35638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/>
              <a:pPr/>
              <a:t>33</a:t>
            </a:fld>
            <a:endParaRPr lang="es-CO" dirty="0"/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03847" y="1057300"/>
            <a:ext cx="407658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Motivo para visitar estas entidades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9" name="68 Rectángulo"/>
          <p:cNvSpPr/>
          <p:nvPr/>
        </p:nvSpPr>
        <p:spPr>
          <a:xfrm>
            <a:off x="-12762" y="4957607"/>
            <a:ext cx="91932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>
                    <a:lumMod val="50000"/>
                  </a:schemeClr>
                </a:solidFill>
              </a:rPr>
              <a:t>P4B.</a:t>
            </a:r>
            <a:r>
              <a:rPr lang="es-CO" sz="1000" dirty="0" smtClean="0">
                <a:solidFill>
                  <a:schemeClr val="bg1">
                    <a:lumMod val="50000"/>
                  </a:schemeClr>
                </a:solidFill>
              </a:rPr>
              <a:t> Cuál fue el motivo para visitar estas entidades, ya sea por internet o teléfono celular? Si la razón no se encuentra dentro de las opciones, dígame por favor cuál fue el motivo?</a:t>
            </a:r>
            <a:endParaRPr lang="es-CO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" name="36 Rectángulo"/>
          <p:cNvSpPr/>
          <p:nvPr/>
        </p:nvSpPr>
        <p:spPr>
          <a:xfrm>
            <a:off x="6084168" y="5328567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7191584" y="5328567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9" name="38 CuadroTexto"/>
          <p:cNvSpPr txBox="1"/>
          <p:nvPr/>
        </p:nvSpPr>
        <p:spPr>
          <a:xfrm>
            <a:off x="6187240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7313505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5517984" y="5447173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Base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46 CuadroTexto"/>
          <p:cNvSpPr txBox="1"/>
          <p:nvPr/>
        </p:nvSpPr>
        <p:spPr>
          <a:xfrm>
            <a:off x="5940152" y="5460821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11.559.137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8" name="47 CuadroTexto"/>
          <p:cNvSpPr txBox="1"/>
          <p:nvPr/>
        </p:nvSpPr>
        <p:spPr>
          <a:xfrm>
            <a:off x="7059977" y="5450941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12.528.360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0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" name="51 Retraso">
            <a:hlinkClick r:id="rId6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3" name="52 Rectángulo">
            <a:hlinkClick r:id="rId6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54" name="53 Retraso">
            <a:hlinkClick r:id="rId7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5" name="54 Rectángulo">
            <a:hlinkClick r:id="rId7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6" name="55 Retraso">
            <a:hlinkClick r:id="rId8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7" name="56 Rectángulo">
            <a:hlinkClick r:id="rId8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36" name="35 Rectángulo redondeado">
            <a:hlinkClick r:id="rId9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3" name="42 Rectángulo redondeado">
            <a:hlinkClick r:id="rId10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4" name="43 Rectángulo redondeado">
            <a:hlinkClick r:id="rId11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2" name="61 Rectángulo redondeado">
            <a:hlinkClick r:id="rId12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3" name="62 Rectángulo redondeado">
            <a:hlinkClick r:id="rId13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2" name="6 Cheurón">
            <a:hlinkClick r:id="rId14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33" name="7 Cheurón">
            <a:hlinkClick r:id="rId15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pic>
        <p:nvPicPr>
          <p:cNvPr id="34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44 Cheurón">
            <a:hlinkClick r:id="rId17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45" name="9 Cheurón">
            <a:hlinkClick r:id="rId18" action="ppaction://hlinksldjump"/>
          </p:cNvPr>
          <p:cNvSpPr/>
          <p:nvPr/>
        </p:nvSpPr>
        <p:spPr>
          <a:xfrm>
            <a:off x="3617057" y="5278671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sp>
        <p:nvSpPr>
          <p:cNvPr id="46" name="Flecha izquierda 30">
            <a:hlinkClick r:id="rId19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1" name="Flecha izquierda 31">
            <a:hlinkClick r:id="rId6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0610656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34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45 Rectángulo"/>
          <p:cNvSpPr/>
          <p:nvPr/>
        </p:nvSpPr>
        <p:spPr>
          <a:xfrm>
            <a:off x="3203847" y="1057300"/>
            <a:ext cx="407658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Motivo para visitar estas entidades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11164583"/>
              </p:ext>
            </p:extLst>
          </p:nvPr>
        </p:nvGraphicFramePr>
        <p:xfrm>
          <a:off x="2214546" y="1571616"/>
          <a:ext cx="6804250" cy="27342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12582"/>
                <a:gridCol w="615278"/>
                <a:gridCol w="615278"/>
                <a:gridCol w="615278"/>
                <a:gridCol w="615278"/>
                <a:gridCol w="615278"/>
                <a:gridCol w="615278"/>
              </a:tblGrid>
              <a:tr h="261869">
                <a:tc rowSpan="2">
                  <a:txBody>
                    <a:bodyPr/>
                    <a:lstStyle/>
                    <a:p>
                      <a:endParaRPr lang="es-CO" sz="12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Bajos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Medios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Altos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</a:tr>
              <a:tr h="261869">
                <a:tc v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 marT="10800" marB="1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02419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Adelantar un trámite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61%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85%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52%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79%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419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Plantear inquietudes al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085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Conocer los resultados, avances e iniciativas del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085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Consultar un informe de rendición de cuentas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085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Votar en la toma de decisiones que consulta la entidad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es-CO" sz="9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085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Debatir los temas que son de interés para los colombianos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047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Hacer llegar propuestas y/o iniciativas al gobierno/ Proponer soluciones de problemas que lo afectan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es-CO" sz="9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085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Aportar en la construcción de las  políticas publicas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085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Hacer seguimiento / vigilar / controlar las acciones del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085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Asistir a una audiencia pública de rendición de cuentas en vivo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es-CO" sz="9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5" name="24 Retraso">
            <a:hlinkClick r:id="rId5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26" name="25 Rectángulo">
            <a:hlinkClick r:id="rId5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27" name="26 Retraso">
            <a:hlinkClick r:id="rId6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28" name="27 Rectángulo">
            <a:hlinkClick r:id="rId6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29" name="28 Retraso">
            <a:hlinkClick r:id="rId7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1" name="30 Rectángulo">
            <a:hlinkClick r:id="rId7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4" name="43 Rectángulo redondeado">
            <a:hlinkClick r:id="rId8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7" name="46 Rectángulo redondeado">
            <a:hlinkClick r:id="rId9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8" name="47 Rectángulo redondeado">
            <a:hlinkClick r:id="rId10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9" name="48 Rectángulo redondeado">
            <a:hlinkClick r:id="rId11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0" name="49 Rectángulo redondeado">
            <a:hlinkClick r:id="rId12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5" name="34 Rectángulo"/>
          <p:cNvSpPr/>
          <p:nvPr/>
        </p:nvSpPr>
        <p:spPr>
          <a:xfrm>
            <a:off x="-12762" y="4957607"/>
            <a:ext cx="91932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>
                    <a:lumMod val="50000"/>
                  </a:schemeClr>
                </a:solidFill>
              </a:rPr>
              <a:t>P4B.</a:t>
            </a:r>
            <a:r>
              <a:rPr lang="es-CO" sz="1000" dirty="0" smtClean="0">
                <a:solidFill>
                  <a:schemeClr val="bg1">
                    <a:lumMod val="50000"/>
                  </a:schemeClr>
                </a:solidFill>
              </a:rPr>
              <a:t> Cuál fue el motivo para visitar estas entidades, ya sea por internet o teléfono celular? Si la razón no se encuentra dentro de las opciones, dígame por favor cuál fue el motivo?</a:t>
            </a:r>
            <a:endParaRPr lang="es-CO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6 Cheurón">
            <a:hlinkClick r:id="rId1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33" name="7 Cheurón">
            <a:hlinkClick r:id="rId1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pic>
        <p:nvPicPr>
          <p:cNvPr id="34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44 Cheurón">
            <a:hlinkClick r:id="rId16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37" name="9 Cheurón">
            <a:hlinkClick r:id="rId17" action="ppaction://hlinksldjump"/>
          </p:cNvPr>
          <p:cNvSpPr/>
          <p:nvPr/>
        </p:nvSpPr>
        <p:spPr>
          <a:xfrm>
            <a:off x="3617057" y="5278671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sp>
        <p:nvSpPr>
          <p:cNvPr id="38" name="Flecha izquierda 30">
            <a:hlinkClick r:id="rId5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9" name="Flecha izquierda 31">
            <a:hlinkClick r:id="rId7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8798490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35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45 Rectángulo"/>
          <p:cNvSpPr/>
          <p:nvPr/>
        </p:nvSpPr>
        <p:spPr>
          <a:xfrm>
            <a:off x="3203847" y="1057300"/>
            <a:ext cx="407658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Motivo para visitar estas entidades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15729279"/>
              </p:ext>
            </p:extLst>
          </p:nvPr>
        </p:nvGraphicFramePr>
        <p:xfrm>
          <a:off x="2339752" y="1353162"/>
          <a:ext cx="6768752" cy="28724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6344"/>
                <a:gridCol w="612068"/>
                <a:gridCol w="612068"/>
                <a:gridCol w="612068"/>
                <a:gridCol w="612068"/>
                <a:gridCol w="612068"/>
                <a:gridCol w="612068"/>
              </a:tblGrid>
              <a:tr h="260229">
                <a:tc rowSpan="2">
                  <a:txBody>
                    <a:bodyPr/>
                    <a:lstStyle/>
                    <a:p>
                      <a:endParaRPr lang="es-CO" sz="12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Pequeños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Medianos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Grandes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</a:tr>
              <a:tr h="260229">
                <a:tc v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 marT="10800" marB="1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01152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Adelantar un trámite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56%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78%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152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Plantear inquietudes al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819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Conocer los resultados, avances e iniciativas del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819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Consultar un informe de rendición de cuentas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819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Votar en la toma de decisiones que consulta la entidad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819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Debatir los temas que son de interés para los colombianos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598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Hacer llegar propuestas y/o iniciativas al gobierno/ Proponer soluciones de problemas que lo afectan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819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Aportar en la construcción de las  políticas publicas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003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Hacer seguimiento / vigilar / controlar las acciones del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Asistir a una audiencia pública de rendición de cuentas en vivo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5" name="24 Retraso">
            <a:hlinkClick r:id="rId5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26" name="25 Rectángulo">
            <a:hlinkClick r:id="rId5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27" name="26 Retraso">
            <a:hlinkClick r:id="rId6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28" name="27 Rectángulo">
            <a:hlinkClick r:id="rId6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29" name="28 Retraso">
            <a:hlinkClick r:id="rId7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1" name="30 Rectángulo">
            <a:hlinkClick r:id="rId7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4" name="43 Rectángulo redondeado">
            <a:hlinkClick r:id="rId8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7" name="46 Rectángulo redondeado">
            <a:hlinkClick r:id="rId9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8" name="47 Rectángulo redondeado">
            <a:hlinkClick r:id="rId10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9" name="48 Rectángulo redondeado">
            <a:hlinkClick r:id="rId11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0" name="49 Rectángulo redondeado">
            <a:hlinkClick r:id="rId12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3" name="32 Rectángulo"/>
          <p:cNvSpPr/>
          <p:nvPr/>
        </p:nvSpPr>
        <p:spPr>
          <a:xfrm>
            <a:off x="-12762" y="4957607"/>
            <a:ext cx="91932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>
                    <a:lumMod val="50000"/>
                  </a:schemeClr>
                </a:solidFill>
              </a:rPr>
              <a:t>P4B.</a:t>
            </a:r>
            <a:r>
              <a:rPr lang="es-CO" sz="1000" dirty="0" smtClean="0">
                <a:solidFill>
                  <a:schemeClr val="bg1">
                    <a:lumMod val="50000"/>
                  </a:schemeClr>
                </a:solidFill>
              </a:rPr>
              <a:t> Cuál fue el motivo para visitar estas entidades, ya sea por internet o teléfono celular? Si la razón no se encuentra dentro de las opciones, dígame por favor cuál fue el motivo?</a:t>
            </a:r>
            <a:endParaRPr lang="es-CO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6 Cheurón">
            <a:hlinkClick r:id="rId1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34" name="7 Cheurón">
            <a:hlinkClick r:id="rId1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35" name="44 Cheurón">
            <a:hlinkClick r:id="rId15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36" name="9 Cheurón">
            <a:hlinkClick r:id="rId16" action="ppaction://hlinksldjump"/>
          </p:cNvPr>
          <p:cNvSpPr/>
          <p:nvPr/>
        </p:nvSpPr>
        <p:spPr>
          <a:xfrm>
            <a:off x="3617057" y="5278671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37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Flecha izquierda 30">
            <a:hlinkClick r:id="rId6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9" name="Flecha izquierda 31">
            <a:hlinkClick r:id="rId18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3514668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/>
              <a:pPr/>
              <a:t>36</a:t>
            </a:fld>
            <a:endParaRPr lang="es-CO" dirty="0"/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2714612" y="107155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Razones de NO uso de algún medio de comunicación para acceder a información del Estado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9" name="68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>
                    <a:lumMod val="50000"/>
                  </a:schemeClr>
                </a:solidFill>
              </a:rPr>
              <a:t>P5.</a:t>
            </a:r>
            <a:r>
              <a:rPr lang="es-CO" sz="1000" dirty="0" smtClean="0">
                <a:solidFill>
                  <a:schemeClr val="bg1">
                    <a:lumMod val="50000"/>
                  </a:schemeClr>
                </a:solidFill>
              </a:rPr>
              <a:t> ¿Por qué razón no ha utilizado algún medio de comunicación para acceder a información del Estado?</a:t>
            </a:r>
            <a:endParaRPr lang="es-CO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12" name="11 Gráfico"/>
          <p:cNvGraphicFramePr/>
          <p:nvPr>
            <p:extLst>
              <p:ext uri="{D42A27DB-BD31-4B8C-83A1-F6EECF244321}">
                <p14:modId xmlns="" xmlns:p14="http://schemas.microsoft.com/office/powerpoint/2010/main" val="4203390766"/>
              </p:ext>
            </p:extLst>
          </p:nvPr>
        </p:nvGraphicFramePr>
        <p:xfrm>
          <a:off x="3214678" y="1785930"/>
          <a:ext cx="5052481" cy="34276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6" name="65 Rectángulo"/>
          <p:cNvSpPr/>
          <p:nvPr/>
        </p:nvSpPr>
        <p:spPr>
          <a:xfrm>
            <a:off x="3000364" y="1643054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67" name="66 Rectángulo"/>
          <p:cNvSpPr/>
          <p:nvPr/>
        </p:nvSpPr>
        <p:spPr>
          <a:xfrm>
            <a:off x="5857884" y="1643054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0" name="89 CuadroTexto"/>
          <p:cNvSpPr txBox="1"/>
          <p:nvPr/>
        </p:nvSpPr>
        <p:spPr>
          <a:xfrm>
            <a:off x="3286116" y="1571616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1" name="90 CuadroTexto"/>
          <p:cNvSpPr txBox="1"/>
          <p:nvPr/>
        </p:nvSpPr>
        <p:spPr>
          <a:xfrm>
            <a:off x="6000760" y="1571616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2" name="91 CuadroTexto"/>
          <p:cNvSpPr txBox="1"/>
          <p:nvPr/>
        </p:nvSpPr>
        <p:spPr>
          <a:xfrm>
            <a:off x="3760840" y="1571616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b="1" dirty="0" smtClean="0">
                <a:solidFill>
                  <a:schemeClr val="bg1">
                    <a:lumMod val="50000"/>
                  </a:schemeClr>
                </a:solidFill>
              </a:rPr>
              <a:t>Base</a:t>
            </a:r>
            <a:endParaRPr lang="es-CO" sz="105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3" name="92 CuadroTexto"/>
          <p:cNvSpPr txBox="1"/>
          <p:nvPr/>
        </p:nvSpPr>
        <p:spPr>
          <a:xfrm>
            <a:off x="4054327" y="1571616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11.032.587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6786578" y="1571616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3.500.665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9" name="58 Retraso">
            <a:hlinkClick r:id="rId6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63" name="62 Rectángulo">
            <a:hlinkClick r:id="rId6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64" name="63 Retraso">
            <a:hlinkClick r:id="rId7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65" name="64 Rectángulo">
            <a:hlinkClick r:id="rId7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70" name="69 Retraso">
            <a:hlinkClick r:id="rId8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71" name="70 Rectángulo">
            <a:hlinkClick r:id="rId8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35" name="34 Rectángulo redondeado">
            <a:hlinkClick r:id="rId9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" name="35 Rectángulo redondeado">
            <a:hlinkClick r:id="rId10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7" name="36 Rectángulo redondeado">
            <a:hlinkClick r:id="rId11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8" name="37 Rectángulo redondeado">
            <a:hlinkClick r:id="rId12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" name="38 Rectángulo redondeado">
            <a:hlinkClick r:id="rId13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6404046" y="1571616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b="1" dirty="0" smtClean="0">
                <a:solidFill>
                  <a:schemeClr val="bg1">
                    <a:lumMod val="50000"/>
                  </a:schemeClr>
                </a:solidFill>
              </a:rPr>
              <a:t>Base</a:t>
            </a:r>
            <a:endParaRPr lang="es-CO" sz="105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6 Cheurón">
            <a:hlinkClick r:id="rId14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34" name="7 Cheurón">
            <a:hlinkClick r:id="rId15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40" name="44 Cheurón">
            <a:hlinkClick r:id="rId16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43" name="9 Cheurón">
            <a:hlinkClick r:id="rId17" action="ppaction://hlinksldjump"/>
          </p:cNvPr>
          <p:cNvSpPr/>
          <p:nvPr/>
        </p:nvSpPr>
        <p:spPr>
          <a:xfrm>
            <a:off x="3617057" y="5278671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44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Flecha izquierda 30">
            <a:hlinkClick r:id="rId19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7" name="Flecha izquierda 31">
            <a:hlinkClick r:id="rId7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794899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37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46312852"/>
              </p:ext>
            </p:extLst>
          </p:nvPr>
        </p:nvGraphicFramePr>
        <p:xfrm>
          <a:off x="2339752" y="1849388"/>
          <a:ext cx="6768752" cy="24701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6344"/>
                <a:gridCol w="612068"/>
                <a:gridCol w="612068"/>
                <a:gridCol w="612068"/>
                <a:gridCol w="612068"/>
                <a:gridCol w="612068"/>
                <a:gridCol w="612068"/>
              </a:tblGrid>
              <a:tr h="203378">
                <a:tc rowSpan="2">
                  <a:txBody>
                    <a:bodyPr/>
                    <a:lstStyle/>
                    <a:p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Bajos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Medios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Altos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</a:tr>
              <a:tr h="203378">
                <a:tc v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 marT="10800" marB="1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No le interesa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Falta de conocimiento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No ha tenido la necesidad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Los realiza personalmente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-</a:t>
                      </a:r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Falta de tiempo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0,3%</a:t>
                      </a:r>
                      <a:endParaRPr lang="es-CO" sz="1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-</a:t>
                      </a:r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Por seguridad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-</a:t>
                      </a:r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Falta de Medios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-</a:t>
                      </a:r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Falta de respuesta inmediata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-</a:t>
                      </a:r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-</a:t>
                      </a:r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Otros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-</a:t>
                      </a:r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NS/NR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42%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2" name="31 Rectángulo"/>
          <p:cNvSpPr/>
          <p:nvPr/>
        </p:nvSpPr>
        <p:spPr>
          <a:xfrm>
            <a:off x="3023318" y="1142988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Razones de NO uso de algún medio de comunicación para acceder a información del Estado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3" name="32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>
                    <a:lumMod val="50000"/>
                  </a:schemeClr>
                </a:solidFill>
              </a:rPr>
              <a:t>P5.</a:t>
            </a:r>
            <a:r>
              <a:rPr lang="es-CO" sz="1000" dirty="0" smtClean="0">
                <a:solidFill>
                  <a:schemeClr val="bg1">
                    <a:lumMod val="50000"/>
                  </a:schemeClr>
                </a:solidFill>
              </a:rPr>
              <a:t> ¿Por qué razón no ha utilizado algún medio de comunicación para acceder a información del Estado?</a:t>
            </a:r>
            <a:endParaRPr lang="es-CO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24 Retraso">
            <a:hlinkClick r:id="rId5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26" name="25 Rectángulo">
            <a:hlinkClick r:id="rId5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27" name="26 Retraso">
            <a:hlinkClick r:id="rId6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28" name="27 Rectángulo">
            <a:hlinkClick r:id="rId6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29" name="28 Retraso">
            <a:hlinkClick r:id="rId7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1" name="30 Rectángulo">
            <a:hlinkClick r:id="rId7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6" name="45 Rectángulo redondeado">
            <a:hlinkClick r:id="rId8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7" name="46 Rectángulo redondeado">
            <a:hlinkClick r:id="rId9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8" name="47 Rectángulo redondeado">
            <a:hlinkClick r:id="rId10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9" name="48 Rectángulo redondeado">
            <a:hlinkClick r:id="rId11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0" name="49 Rectángulo redondeado">
            <a:hlinkClick r:id="rId12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4" name="6 Cheurón">
            <a:hlinkClick r:id="rId1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35" name="7 Cheurón">
            <a:hlinkClick r:id="rId1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36" name="44 Cheurón">
            <a:hlinkClick r:id="rId15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37" name="9 Cheurón">
            <a:hlinkClick r:id="rId16" action="ppaction://hlinksldjump"/>
          </p:cNvPr>
          <p:cNvSpPr/>
          <p:nvPr/>
        </p:nvSpPr>
        <p:spPr>
          <a:xfrm>
            <a:off x="3617057" y="5278671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38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Flecha izquierda 30">
            <a:hlinkClick r:id="rId5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0" name="Flecha izquierda 31">
            <a:hlinkClick r:id="rId7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5217956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38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31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Razones de NO uso de algún medio de comunicación para acceder a información del Estado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3" name="32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92787682"/>
              </p:ext>
            </p:extLst>
          </p:nvPr>
        </p:nvGraphicFramePr>
        <p:xfrm>
          <a:off x="2375248" y="1714492"/>
          <a:ext cx="6768752" cy="26401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6344"/>
                <a:gridCol w="612068"/>
                <a:gridCol w="612068"/>
                <a:gridCol w="612068"/>
                <a:gridCol w="612068"/>
                <a:gridCol w="612068"/>
                <a:gridCol w="612068"/>
              </a:tblGrid>
              <a:tr h="217372">
                <a:tc rowSpan="2">
                  <a:txBody>
                    <a:bodyPr/>
                    <a:lstStyle/>
                    <a:p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Pequeños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Medianos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Grandes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</a:tr>
              <a:tr h="217372">
                <a:tc v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 marT="10800" marB="1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20540">
                <a:tc>
                  <a:txBody>
                    <a:bodyPr/>
                    <a:lstStyle/>
                    <a:p>
                      <a:pPr algn="l" fontAlgn="t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No le interesa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540">
                <a:tc>
                  <a:txBody>
                    <a:bodyPr/>
                    <a:lstStyle/>
                    <a:p>
                      <a:pPr algn="l" fontAlgn="t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Falta de conocimiento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540">
                <a:tc>
                  <a:txBody>
                    <a:bodyPr/>
                    <a:lstStyle/>
                    <a:p>
                      <a:pPr algn="l" fontAlgn="t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No ha tenido la necesidad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540">
                <a:tc>
                  <a:txBody>
                    <a:bodyPr/>
                    <a:lstStyle/>
                    <a:p>
                      <a:pPr algn="l" fontAlgn="t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Los realiza personalmente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540">
                <a:tc>
                  <a:txBody>
                    <a:bodyPr/>
                    <a:lstStyle/>
                    <a:p>
                      <a:pPr algn="l" fontAlgn="t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Falta de tiempo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540">
                <a:tc>
                  <a:txBody>
                    <a:bodyPr/>
                    <a:lstStyle/>
                    <a:p>
                      <a:pPr algn="l" fontAlgn="t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Por seguridad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es-CO" sz="105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540">
                <a:tc>
                  <a:txBody>
                    <a:bodyPr/>
                    <a:lstStyle/>
                    <a:p>
                      <a:pPr algn="l" fontAlgn="t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Falta de Medios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es-CO" sz="105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540">
                <a:tc>
                  <a:txBody>
                    <a:bodyPr/>
                    <a:lstStyle/>
                    <a:p>
                      <a:pPr algn="l" fontAlgn="t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Falta de respuesta inmediata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es-CO" sz="105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es-CO" sz="105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540">
                <a:tc>
                  <a:txBody>
                    <a:bodyPr/>
                    <a:lstStyle/>
                    <a:p>
                      <a:pPr algn="l" fontAlgn="t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Otros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5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5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5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540">
                <a:tc>
                  <a:txBody>
                    <a:bodyPr/>
                    <a:lstStyle/>
                    <a:p>
                      <a:pPr algn="l" fontAlgn="t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NS/NR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41%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43%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4" name="33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>
                    <a:lumMod val="50000"/>
                  </a:schemeClr>
                </a:solidFill>
              </a:rPr>
              <a:t>P5.</a:t>
            </a:r>
            <a:r>
              <a:rPr lang="es-CO" sz="1000" dirty="0" smtClean="0">
                <a:solidFill>
                  <a:schemeClr val="bg1">
                    <a:lumMod val="50000"/>
                  </a:schemeClr>
                </a:solidFill>
              </a:rPr>
              <a:t> ¿Por qué razón no ha utilizado algún medio de comunicación para acceder a información del Estado?</a:t>
            </a:r>
            <a:endParaRPr lang="es-CO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24 Retraso">
            <a:hlinkClick r:id="rId5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26" name="25 Rectángulo">
            <a:hlinkClick r:id="rId5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27" name="26 Retraso">
            <a:hlinkClick r:id="rId6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28" name="27 Rectángulo">
            <a:hlinkClick r:id="rId6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29" name="28 Retraso">
            <a:hlinkClick r:id="rId7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1" name="30 Rectángulo">
            <a:hlinkClick r:id="rId7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7" name="46 Rectángulo redondeado">
            <a:hlinkClick r:id="rId8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8" name="47 Rectángulo redondeado">
            <a:hlinkClick r:id="rId9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9" name="48 Rectángulo redondeado">
            <a:hlinkClick r:id="rId10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0" name="49 Rectángulo redondeado">
            <a:hlinkClick r:id="rId11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" name="50 Rectángulo redondeado">
            <a:hlinkClick r:id="rId12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5" name="6 Cheurón">
            <a:hlinkClick r:id="rId1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36" name="7 Cheurón">
            <a:hlinkClick r:id="rId1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37" name="44 Cheurón">
            <a:hlinkClick r:id="rId15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38" name="9 Cheurón">
            <a:hlinkClick r:id="rId16" action="ppaction://hlinksldjump"/>
          </p:cNvPr>
          <p:cNvSpPr/>
          <p:nvPr/>
        </p:nvSpPr>
        <p:spPr>
          <a:xfrm>
            <a:off x="3617057" y="5278671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39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Flecha izquierda 30">
            <a:hlinkClick r:id="rId6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1" name="Flecha izquierda 31">
            <a:hlinkClick r:id="rId10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9697949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40 Gráfico"/>
          <p:cNvGraphicFramePr/>
          <p:nvPr>
            <p:extLst>
              <p:ext uri="{D42A27DB-BD31-4B8C-83A1-F6EECF244321}">
                <p14:modId xmlns="" xmlns:p14="http://schemas.microsoft.com/office/powerpoint/2010/main" val="2002463866"/>
              </p:ext>
            </p:extLst>
          </p:nvPr>
        </p:nvGraphicFramePr>
        <p:xfrm>
          <a:off x="5102607" y="3103953"/>
          <a:ext cx="3379922" cy="2273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39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2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¿Conocimiento de la herramienta del Gobierno llamada Urna de Cristal?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P6.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¿Usted ha visto, leído o escuchado sobre la herramienta del Gobierno Nacional llamada Urna de Cristal?</a:t>
            </a:r>
          </a:p>
        </p:txBody>
      </p:sp>
      <p:sp>
        <p:nvSpPr>
          <p:cNvPr id="90" name="89 CuadroTexto"/>
          <p:cNvSpPr txBox="1"/>
          <p:nvPr/>
        </p:nvSpPr>
        <p:spPr>
          <a:xfrm>
            <a:off x="3512210" y="1908520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prstClr val="white">
                    <a:lumMod val="50000"/>
                  </a:prstClr>
                </a:solidFill>
              </a:rPr>
              <a:t>2013</a:t>
            </a:r>
          </a:p>
        </p:txBody>
      </p:sp>
      <p:sp>
        <p:nvSpPr>
          <p:cNvPr id="92" name="91 CuadroTexto"/>
          <p:cNvSpPr txBox="1"/>
          <p:nvPr/>
        </p:nvSpPr>
        <p:spPr>
          <a:xfrm>
            <a:off x="3000611" y="2297430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93" name="92 CuadroTexto"/>
          <p:cNvSpPr txBox="1"/>
          <p:nvPr/>
        </p:nvSpPr>
        <p:spPr>
          <a:xfrm>
            <a:off x="3488386" y="2301277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24.535.913</a:t>
            </a:r>
          </a:p>
        </p:txBody>
      </p:sp>
      <p:graphicFrame>
        <p:nvGraphicFramePr>
          <p:cNvPr id="2" name="1 Gráfico"/>
          <p:cNvGraphicFramePr/>
          <p:nvPr>
            <p:extLst>
              <p:ext uri="{D42A27DB-BD31-4B8C-83A1-F6EECF244321}">
                <p14:modId xmlns="" xmlns:p14="http://schemas.microsoft.com/office/powerpoint/2010/main" val="3416500141"/>
              </p:ext>
            </p:extLst>
          </p:nvPr>
        </p:nvGraphicFramePr>
        <p:xfrm>
          <a:off x="5080510" y="1110316"/>
          <a:ext cx="3379922" cy="2273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4" name="43 CuadroTexto"/>
          <p:cNvSpPr txBox="1"/>
          <p:nvPr/>
        </p:nvSpPr>
        <p:spPr>
          <a:xfrm>
            <a:off x="3512209" y="4081638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prstClr val="white">
                    <a:lumMod val="50000"/>
                  </a:prstClr>
                </a:solidFill>
              </a:rPr>
              <a:t>2014</a:t>
            </a:r>
          </a:p>
        </p:txBody>
      </p:sp>
      <p:sp>
        <p:nvSpPr>
          <p:cNvPr id="45" name="44 CuadroTexto"/>
          <p:cNvSpPr txBox="1"/>
          <p:nvPr/>
        </p:nvSpPr>
        <p:spPr>
          <a:xfrm>
            <a:off x="2999699" y="4369668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46" name="45 CuadroTexto"/>
          <p:cNvSpPr txBox="1"/>
          <p:nvPr/>
        </p:nvSpPr>
        <p:spPr>
          <a:xfrm>
            <a:off x="3419876" y="4373515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24.752.791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8" name="37 Conector recto"/>
          <p:cNvCxnSpPr/>
          <p:nvPr/>
        </p:nvCxnSpPr>
        <p:spPr>
          <a:xfrm>
            <a:off x="3008932" y="3217540"/>
            <a:ext cx="5588722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 13"/>
          <p:cNvSpPr>
            <a:spLocks/>
          </p:cNvSpPr>
          <p:nvPr/>
        </p:nvSpPr>
        <p:spPr bwMode="auto">
          <a:xfrm>
            <a:off x="4545268" y="1796643"/>
            <a:ext cx="746811" cy="835930"/>
          </a:xfrm>
          <a:custGeom>
            <a:avLst/>
            <a:gdLst/>
            <a:ahLst/>
            <a:cxnLst>
              <a:cxn ang="0">
                <a:pos x="1306" y="164"/>
              </a:cxn>
              <a:cxn ang="0">
                <a:pos x="1124" y="64"/>
              </a:cxn>
              <a:cxn ang="0">
                <a:pos x="843" y="5"/>
              </a:cxn>
              <a:cxn ang="0">
                <a:pos x="648" y="29"/>
              </a:cxn>
              <a:cxn ang="0">
                <a:pos x="336" y="168"/>
              </a:cxn>
              <a:cxn ang="0">
                <a:pos x="165" y="447"/>
              </a:cxn>
              <a:cxn ang="0">
                <a:pos x="239" y="370"/>
              </a:cxn>
              <a:cxn ang="0">
                <a:pos x="146" y="571"/>
              </a:cxn>
              <a:cxn ang="0">
                <a:pos x="157" y="720"/>
              </a:cxn>
              <a:cxn ang="0">
                <a:pos x="122" y="852"/>
              </a:cxn>
              <a:cxn ang="0">
                <a:pos x="73" y="920"/>
              </a:cxn>
              <a:cxn ang="0">
                <a:pos x="1" y="1025"/>
              </a:cxn>
              <a:cxn ang="0">
                <a:pos x="77" y="1081"/>
              </a:cxn>
              <a:cxn ang="0">
                <a:pos x="112" y="1126"/>
              </a:cxn>
              <a:cxn ang="0">
                <a:pos x="123" y="1197"/>
              </a:cxn>
              <a:cxn ang="0">
                <a:pos x="141" y="1222"/>
              </a:cxn>
              <a:cxn ang="0">
                <a:pos x="153" y="1296"/>
              </a:cxn>
              <a:cxn ang="0">
                <a:pos x="188" y="1347"/>
              </a:cxn>
              <a:cxn ang="0">
                <a:pos x="173" y="1455"/>
              </a:cxn>
              <a:cxn ang="0">
                <a:pos x="265" y="1546"/>
              </a:cxn>
              <a:cxn ang="0">
                <a:pos x="433" y="1564"/>
              </a:cxn>
              <a:cxn ang="0">
                <a:pos x="604" y="1639"/>
              </a:cxn>
              <a:cxn ang="0">
                <a:pos x="643" y="1783"/>
              </a:cxn>
              <a:cxn ang="0">
                <a:pos x="1277" y="1856"/>
              </a:cxn>
              <a:cxn ang="0">
                <a:pos x="1272" y="1375"/>
              </a:cxn>
              <a:cxn ang="0">
                <a:pos x="1295" y="1331"/>
              </a:cxn>
              <a:cxn ang="0">
                <a:pos x="1384" y="1214"/>
              </a:cxn>
              <a:cxn ang="0">
                <a:pos x="1515" y="990"/>
              </a:cxn>
              <a:cxn ang="0">
                <a:pos x="1561" y="800"/>
              </a:cxn>
              <a:cxn ang="0">
                <a:pos x="1570" y="698"/>
              </a:cxn>
              <a:cxn ang="0">
                <a:pos x="1587" y="732"/>
              </a:cxn>
              <a:cxn ang="0">
                <a:pos x="1469" y="383"/>
              </a:cxn>
              <a:cxn ang="0">
                <a:pos x="1377" y="319"/>
              </a:cxn>
              <a:cxn ang="0">
                <a:pos x="1383" y="210"/>
              </a:cxn>
              <a:cxn ang="0">
                <a:pos x="1347" y="126"/>
              </a:cxn>
              <a:cxn ang="0">
                <a:pos x="1335" y="191"/>
              </a:cxn>
            </a:cxnLst>
            <a:rect l="0" t="0" r="r" b="b"/>
            <a:pathLst>
              <a:path w="1590" h="1856">
                <a:moveTo>
                  <a:pt x="1335" y="191"/>
                </a:moveTo>
                <a:cubicBezTo>
                  <a:pt x="1325" y="182"/>
                  <a:pt x="1317" y="172"/>
                  <a:pt x="1306" y="164"/>
                </a:cubicBezTo>
                <a:cubicBezTo>
                  <a:pt x="1275" y="138"/>
                  <a:pt x="1240" y="118"/>
                  <a:pt x="1203" y="98"/>
                </a:cubicBezTo>
                <a:cubicBezTo>
                  <a:pt x="1179" y="85"/>
                  <a:pt x="1152" y="74"/>
                  <a:pt x="1124" y="64"/>
                </a:cubicBezTo>
                <a:cubicBezTo>
                  <a:pt x="1096" y="53"/>
                  <a:pt x="1067" y="45"/>
                  <a:pt x="1036" y="38"/>
                </a:cubicBezTo>
                <a:cubicBezTo>
                  <a:pt x="977" y="25"/>
                  <a:pt x="913" y="11"/>
                  <a:pt x="843" y="5"/>
                </a:cubicBezTo>
                <a:cubicBezTo>
                  <a:pt x="772" y="0"/>
                  <a:pt x="698" y="5"/>
                  <a:pt x="625" y="9"/>
                </a:cubicBezTo>
                <a:cubicBezTo>
                  <a:pt x="635" y="13"/>
                  <a:pt x="644" y="18"/>
                  <a:pt x="648" y="29"/>
                </a:cubicBezTo>
                <a:cubicBezTo>
                  <a:pt x="582" y="38"/>
                  <a:pt x="524" y="56"/>
                  <a:pt x="472" y="78"/>
                </a:cubicBezTo>
                <a:cubicBezTo>
                  <a:pt x="419" y="100"/>
                  <a:pt x="375" y="131"/>
                  <a:pt x="336" y="168"/>
                </a:cubicBezTo>
                <a:cubicBezTo>
                  <a:pt x="298" y="203"/>
                  <a:pt x="264" y="246"/>
                  <a:pt x="235" y="292"/>
                </a:cubicBezTo>
                <a:cubicBezTo>
                  <a:pt x="207" y="339"/>
                  <a:pt x="179" y="389"/>
                  <a:pt x="165" y="447"/>
                </a:cubicBezTo>
                <a:cubicBezTo>
                  <a:pt x="181" y="427"/>
                  <a:pt x="198" y="404"/>
                  <a:pt x="217" y="386"/>
                </a:cubicBezTo>
                <a:cubicBezTo>
                  <a:pt x="223" y="380"/>
                  <a:pt x="230" y="373"/>
                  <a:pt x="239" y="370"/>
                </a:cubicBezTo>
                <a:cubicBezTo>
                  <a:pt x="225" y="397"/>
                  <a:pt x="209" y="420"/>
                  <a:pt x="195" y="445"/>
                </a:cubicBezTo>
                <a:cubicBezTo>
                  <a:pt x="175" y="482"/>
                  <a:pt x="157" y="525"/>
                  <a:pt x="146" y="571"/>
                </a:cubicBezTo>
                <a:cubicBezTo>
                  <a:pt x="142" y="586"/>
                  <a:pt x="139" y="603"/>
                  <a:pt x="138" y="622"/>
                </a:cubicBezTo>
                <a:cubicBezTo>
                  <a:pt x="136" y="658"/>
                  <a:pt x="150" y="687"/>
                  <a:pt x="157" y="720"/>
                </a:cubicBezTo>
                <a:cubicBezTo>
                  <a:pt x="161" y="736"/>
                  <a:pt x="163" y="758"/>
                  <a:pt x="161" y="773"/>
                </a:cubicBezTo>
                <a:cubicBezTo>
                  <a:pt x="156" y="807"/>
                  <a:pt x="138" y="829"/>
                  <a:pt x="122" y="852"/>
                </a:cubicBezTo>
                <a:cubicBezTo>
                  <a:pt x="118" y="858"/>
                  <a:pt x="115" y="864"/>
                  <a:pt x="110" y="870"/>
                </a:cubicBezTo>
                <a:cubicBezTo>
                  <a:pt x="98" y="887"/>
                  <a:pt x="86" y="903"/>
                  <a:pt x="73" y="920"/>
                </a:cubicBezTo>
                <a:cubicBezTo>
                  <a:pt x="56" y="942"/>
                  <a:pt x="38" y="963"/>
                  <a:pt x="21" y="987"/>
                </a:cubicBezTo>
                <a:cubicBezTo>
                  <a:pt x="14" y="996"/>
                  <a:pt x="0" y="1011"/>
                  <a:pt x="1" y="1025"/>
                </a:cubicBezTo>
                <a:cubicBezTo>
                  <a:pt x="2" y="1034"/>
                  <a:pt x="15" y="1046"/>
                  <a:pt x="20" y="1050"/>
                </a:cubicBezTo>
                <a:cubicBezTo>
                  <a:pt x="37" y="1065"/>
                  <a:pt x="56" y="1072"/>
                  <a:pt x="77" y="1081"/>
                </a:cubicBezTo>
                <a:cubicBezTo>
                  <a:pt x="88" y="1085"/>
                  <a:pt x="100" y="1089"/>
                  <a:pt x="106" y="1096"/>
                </a:cubicBezTo>
                <a:cubicBezTo>
                  <a:pt x="113" y="1104"/>
                  <a:pt x="115" y="1117"/>
                  <a:pt x="112" y="1126"/>
                </a:cubicBezTo>
                <a:cubicBezTo>
                  <a:pt x="110" y="1131"/>
                  <a:pt x="106" y="1134"/>
                  <a:pt x="103" y="1140"/>
                </a:cubicBezTo>
                <a:cubicBezTo>
                  <a:pt x="95" y="1164"/>
                  <a:pt x="109" y="1186"/>
                  <a:pt x="123" y="1197"/>
                </a:cubicBezTo>
                <a:cubicBezTo>
                  <a:pt x="128" y="1201"/>
                  <a:pt x="144" y="1209"/>
                  <a:pt x="145" y="1216"/>
                </a:cubicBezTo>
                <a:cubicBezTo>
                  <a:pt x="145" y="1219"/>
                  <a:pt x="142" y="1221"/>
                  <a:pt x="141" y="1222"/>
                </a:cubicBezTo>
                <a:cubicBezTo>
                  <a:pt x="140" y="1224"/>
                  <a:pt x="139" y="1227"/>
                  <a:pt x="139" y="1229"/>
                </a:cubicBezTo>
                <a:cubicBezTo>
                  <a:pt x="132" y="1258"/>
                  <a:pt x="143" y="1280"/>
                  <a:pt x="153" y="1296"/>
                </a:cubicBezTo>
                <a:cubicBezTo>
                  <a:pt x="159" y="1304"/>
                  <a:pt x="164" y="1312"/>
                  <a:pt x="172" y="1320"/>
                </a:cubicBezTo>
                <a:cubicBezTo>
                  <a:pt x="179" y="1327"/>
                  <a:pt x="186" y="1337"/>
                  <a:pt x="188" y="1347"/>
                </a:cubicBezTo>
                <a:cubicBezTo>
                  <a:pt x="191" y="1366"/>
                  <a:pt x="183" y="1385"/>
                  <a:pt x="179" y="1399"/>
                </a:cubicBezTo>
                <a:cubicBezTo>
                  <a:pt x="174" y="1415"/>
                  <a:pt x="172" y="1434"/>
                  <a:pt x="173" y="1455"/>
                </a:cubicBezTo>
                <a:cubicBezTo>
                  <a:pt x="174" y="1473"/>
                  <a:pt x="180" y="1488"/>
                  <a:pt x="189" y="1500"/>
                </a:cubicBezTo>
                <a:cubicBezTo>
                  <a:pt x="211" y="1529"/>
                  <a:pt x="214" y="1530"/>
                  <a:pt x="265" y="1546"/>
                </a:cubicBezTo>
                <a:cubicBezTo>
                  <a:pt x="298" y="1557"/>
                  <a:pt x="333" y="1561"/>
                  <a:pt x="373" y="1562"/>
                </a:cubicBezTo>
                <a:cubicBezTo>
                  <a:pt x="393" y="1563"/>
                  <a:pt x="413" y="1562"/>
                  <a:pt x="433" y="1564"/>
                </a:cubicBezTo>
                <a:cubicBezTo>
                  <a:pt x="472" y="1567"/>
                  <a:pt x="504" y="1573"/>
                  <a:pt x="533" y="1586"/>
                </a:cubicBezTo>
                <a:cubicBezTo>
                  <a:pt x="562" y="1599"/>
                  <a:pt x="586" y="1615"/>
                  <a:pt x="604" y="1639"/>
                </a:cubicBezTo>
                <a:cubicBezTo>
                  <a:pt x="621" y="1661"/>
                  <a:pt x="637" y="1690"/>
                  <a:pt x="642" y="1724"/>
                </a:cubicBezTo>
                <a:cubicBezTo>
                  <a:pt x="644" y="1742"/>
                  <a:pt x="643" y="1763"/>
                  <a:pt x="643" y="1783"/>
                </a:cubicBezTo>
                <a:cubicBezTo>
                  <a:pt x="643" y="1802"/>
                  <a:pt x="634" y="1837"/>
                  <a:pt x="630" y="1856"/>
                </a:cubicBezTo>
                <a:cubicBezTo>
                  <a:pt x="717" y="1856"/>
                  <a:pt x="1206" y="1856"/>
                  <a:pt x="1277" y="1856"/>
                </a:cubicBezTo>
                <a:cubicBezTo>
                  <a:pt x="1237" y="1758"/>
                  <a:pt x="1225" y="1587"/>
                  <a:pt x="1252" y="1465"/>
                </a:cubicBezTo>
                <a:cubicBezTo>
                  <a:pt x="1258" y="1436"/>
                  <a:pt x="1266" y="1405"/>
                  <a:pt x="1272" y="1375"/>
                </a:cubicBezTo>
                <a:cubicBezTo>
                  <a:pt x="1274" y="1365"/>
                  <a:pt x="1277" y="1355"/>
                  <a:pt x="1280" y="1347"/>
                </a:cubicBezTo>
                <a:cubicBezTo>
                  <a:pt x="1283" y="1341"/>
                  <a:pt x="1289" y="1337"/>
                  <a:pt x="1295" y="1331"/>
                </a:cubicBezTo>
                <a:cubicBezTo>
                  <a:pt x="1300" y="1326"/>
                  <a:pt x="1304" y="1319"/>
                  <a:pt x="1308" y="1314"/>
                </a:cubicBezTo>
                <a:cubicBezTo>
                  <a:pt x="1334" y="1281"/>
                  <a:pt x="1360" y="1247"/>
                  <a:pt x="1384" y="1214"/>
                </a:cubicBezTo>
                <a:cubicBezTo>
                  <a:pt x="1401" y="1191"/>
                  <a:pt x="1418" y="1169"/>
                  <a:pt x="1433" y="1144"/>
                </a:cubicBezTo>
                <a:cubicBezTo>
                  <a:pt x="1462" y="1095"/>
                  <a:pt x="1492" y="1046"/>
                  <a:pt x="1515" y="990"/>
                </a:cubicBezTo>
                <a:cubicBezTo>
                  <a:pt x="1527" y="962"/>
                  <a:pt x="1536" y="932"/>
                  <a:pt x="1544" y="901"/>
                </a:cubicBezTo>
                <a:cubicBezTo>
                  <a:pt x="1552" y="870"/>
                  <a:pt x="1558" y="835"/>
                  <a:pt x="1561" y="800"/>
                </a:cubicBezTo>
                <a:cubicBezTo>
                  <a:pt x="1564" y="765"/>
                  <a:pt x="1569" y="725"/>
                  <a:pt x="1561" y="690"/>
                </a:cubicBezTo>
                <a:cubicBezTo>
                  <a:pt x="1567" y="689"/>
                  <a:pt x="1568" y="695"/>
                  <a:pt x="1570" y="698"/>
                </a:cubicBezTo>
                <a:cubicBezTo>
                  <a:pt x="1572" y="702"/>
                  <a:pt x="1575" y="705"/>
                  <a:pt x="1577" y="708"/>
                </a:cubicBezTo>
                <a:cubicBezTo>
                  <a:pt x="1581" y="716"/>
                  <a:pt x="1583" y="725"/>
                  <a:pt x="1587" y="732"/>
                </a:cubicBezTo>
                <a:cubicBezTo>
                  <a:pt x="1590" y="623"/>
                  <a:pt x="1569" y="543"/>
                  <a:pt x="1534" y="474"/>
                </a:cubicBezTo>
                <a:cubicBezTo>
                  <a:pt x="1516" y="441"/>
                  <a:pt x="1496" y="408"/>
                  <a:pt x="1469" y="383"/>
                </a:cubicBezTo>
                <a:cubicBezTo>
                  <a:pt x="1450" y="365"/>
                  <a:pt x="1426" y="348"/>
                  <a:pt x="1402" y="334"/>
                </a:cubicBezTo>
                <a:cubicBezTo>
                  <a:pt x="1393" y="329"/>
                  <a:pt x="1379" y="326"/>
                  <a:pt x="1377" y="319"/>
                </a:cubicBezTo>
                <a:cubicBezTo>
                  <a:pt x="1376" y="313"/>
                  <a:pt x="1380" y="301"/>
                  <a:pt x="1382" y="294"/>
                </a:cubicBezTo>
                <a:cubicBezTo>
                  <a:pt x="1386" y="268"/>
                  <a:pt x="1389" y="236"/>
                  <a:pt x="1383" y="210"/>
                </a:cubicBezTo>
                <a:cubicBezTo>
                  <a:pt x="1379" y="194"/>
                  <a:pt x="1373" y="180"/>
                  <a:pt x="1368" y="166"/>
                </a:cubicBezTo>
                <a:cubicBezTo>
                  <a:pt x="1362" y="152"/>
                  <a:pt x="1355" y="139"/>
                  <a:pt x="1347" y="126"/>
                </a:cubicBezTo>
                <a:cubicBezTo>
                  <a:pt x="1347" y="126"/>
                  <a:pt x="1347" y="125"/>
                  <a:pt x="1346" y="126"/>
                </a:cubicBezTo>
                <a:cubicBezTo>
                  <a:pt x="1350" y="149"/>
                  <a:pt x="1347" y="179"/>
                  <a:pt x="1335" y="191"/>
                </a:cubicBezTo>
                <a:close/>
              </a:path>
            </a:pathLst>
          </a:custGeom>
          <a:solidFill>
            <a:srgbClr val="1F497D"/>
          </a:solidFill>
          <a:ln w="12700" cap="flat">
            <a:solidFill>
              <a:srgbClr val="1F497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7800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 smtClean="0">
              <a:solidFill>
                <a:prstClr val="black"/>
              </a:solidFill>
              <a:latin typeface="Arial Rounded MT Bold" panose="020F0704030504030204" pitchFamily="34" charset="0"/>
              <a:ea typeface="+mn-ea"/>
            </a:endParaRPr>
          </a:p>
        </p:txBody>
      </p:sp>
      <p:sp>
        <p:nvSpPr>
          <p:cNvPr id="40" name="Freeform 13"/>
          <p:cNvSpPr>
            <a:spLocks/>
          </p:cNvSpPr>
          <p:nvPr/>
        </p:nvSpPr>
        <p:spPr bwMode="auto">
          <a:xfrm>
            <a:off x="4549809" y="3830548"/>
            <a:ext cx="746811" cy="835930"/>
          </a:xfrm>
          <a:custGeom>
            <a:avLst/>
            <a:gdLst/>
            <a:ahLst/>
            <a:cxnLst>
              <a:cxn ang="0">
                <a:pos x="1306" y="164"/>
              </a:cxn>
              <a:cxn ang="0">
                <a:pos x="1124" y="64"/>
              </a:cxn>
              <a:cxn ang="0">
                <a:pos x="843" y="5"/>
              </a:cxn>
              <a:cxn ang="0">
                <a:pos x="648" y="29"/>
              </a:cxn>
              <a:cxn ang="0">
                <a:pos x="336" y="168"/>
              </a:cxn>
              <a:cxn ang="0">
                <a:pos x="165" y="447"/>
              </a:cxn>
              <a:cxn ang="0">
                <a:pos x="239" y="370"/>
              </a:cxn>
              <a:cxn ang="0">
                <a:pos x="146" y="571"/>
              </a:cxn>
              <a:cxn ang="0">
                <a:pos x="157" y="720"/>
              </a:cxn>
              <a:cxn ang="0">
                <a:pos x="122" y="852"/>
              </a:cxn>
              <a:cxn ang="0">
                <a:pos x="73" y="920"/>
              </a:cxn>
              <a:cxn ang="0">
                <a:pos x="1" y="1025"/>
              </a:cxn>
              <a:cxn ang="0">
                <a:pos x="77" y="1081"/>
              </a:cxn>
              <a:cxn ang="0">
                <a:pos x="112" y="1126"/>
              </a:cxn>
              <a:cxn ang="0">
                <a:pos x="123" y="1197"/>
              </a:cxn>
              <a:cxn ang="0">
                <a:pos x="141" y="1222"/>
              </a:cxn>
              <a:cxn ang="0">
                <a:pos x="153" y="1296"/>
              </a:cxn>
              <a:cxn ang="0">
                <a:pos x="188" y="1347"/>
              </a:cxn>
              <a:cxn ang="0">
                <a:pos x="173" y="1455"/>
              </a:cxn>
              <a:cxn ang="0">
                <a:pos x="265" y="1546"/>
              </a:cxn>
              <a:cxn ang="0">
                <a:pos x="433" y="1564"/>
              </a:cxn>
              <a:cxn ang="0">
                <a:pos x="604" y="1639"/>
              </a:cxn>
              <a:cxn ang="0">
                <a:pos x="643" y="1783"/>
              </a:cxn>
              <a:cxn ang="0">
                <a:pos x="1277" y="1856"/>
              </a:cxn>
              <a:cxn ang="0">
                <a:pos x="1272" y="1375"/>
              </a:cxn>
              <a:cxn ang="0">
                <a:pos x="1295" y="1331"/>
              </a:cxn>
              <a:cxn ang="0">
                <a:pos x="1384" y="1214"/>
              </a:cxn>
              <a:cxn ang="0">
                <a:pos x="1515" y="990"/>
              </a:cxn>
              <a:cxn ang="0">
                <a:pos x="1561" y="800"/>
              </a:cxn>
              <a:cxn ang="0">
                <a:pos x="1570" y="698"/>
              </a:cxn>
              <a:cxn ang="0">
                <a:pos x="1587" y="732"/>
              </a:cxn>
              <a:cxn ang="0">
                <a:pos x="1469" y="383"/>
              </a:cxn>
              <a:cxn ang="0">
                <a:pos x="1377" y="319"/>
              </a:cxn>
              <a:cxn ang="0">
                <a:pos x="1383" y="210"/>
              </a:cxn>
              <a:cxn ang="0">
                <a:pos x="1347" y="126"/>
              </a:cxn>
              <a:cxn ang="0">
                <a:pos x="1335" y="191"/>
              </a:cxn>
            </a:cxnLst>
            <a:rect l="0" t="0" r="r" b="b"/>
            <a:pathLst>
              <a:path w="1590" h="1856">
                <a:moveTo>
                  <a:pt x="1335" y="191"/>
                </a:moveTo>
                <a:cubicBezTo>
                  <a:pt x="1325" y="182"/>
                  <a:pt x="1317" y="172"/>
                  <a:pt x="1306" y="164"/>
                </a:cubicBezTo>
                <a:cubicBezTo>
                  <a:pt x="1275" y="138"/>
                  <a:pt x="1240" y="118"/>
                  <a:pt x="1203" y="98"/>
                </a:cubicBezTo>
                <a:cubicBezTo>
                  <a:pt x="1179" y="85"/>
                  <a:pt x="1152" y="74"/>
                  <a:pt x="1124" y="64"/>
                </a:cubicBezTo>
                <a:cubicBezTo>
                  <a:pt x="1096" y="53"/>
                  <a:pt x="1067" y="45"/>
                  <a:pt x="1036" y="38"/>
                </a:cubicBezTo>
                <a:cubicBezTo>
                  <a:pt x="977" y="25"/>
                  <a:pt x="913" y="11"/>
                  <a:pt x="843" y="5"/>
                </a:cubicBezTo>
                <a:cubicBezTo>
                  <a:pt x="772" y="0"/>
                  <a:pt x="698" y="5"/>
                  <a:pt x="625" y="9"/>
                </a:cubicBezTo>
                <a:cubicBezTo>
                  <a:pt x="635" y="13"/>
                  <a:pt x="644" y="18"/>
                  <a:pt x="648" y="29"/>
                </a:cubicBezTo>
                <a:cubicBezTo>
                  <a:pt x="582" y="38"/>
                  <a:pt x="524" y="56"/>
                  <a:pt x="472" y="78"/>
                </a:cubicBezTo>
                <a:cubicBezTo>
                  <a:pt x="419" y="100"/>
                  <a:pt x="375" y="131"/>
                  <a:pt x="336" y="168"/>
                </a:cubicBezTo>
                <a:cubicBezTo>
                  <a:pt x="298" y="203"/>
                  <a:pt x="264" y="246"/>
                  <a:pt x="235" y="292"/>
                </a:cubicBezTo>
                <a:cubicBezTo>
                  <a:pt x="207" y="339"/>
                  <a:pt x="179" y="389"/>
                  <a:pt x="165" y="447"/>
                </a:cubicBezTo>
                <a:cubicBezTo>
                  <a:pt x="181" y="427"/>
                  <a:pt x="198" y="404"/>
                  <a:pt x="217" y="386"/>
                </a:cubicBezTo>
                <a:cubicBezTo>
                  <a:pt x="223" y="380"/>
                  <a:pt x="230" y="373"/>
                  <a:pt x="239" y="370"/>
                </a:cubicBezTo>
                <a:cubicBezTo>
                  <a:pt x="225" y="397"/>
                  <a:pt x="209" y="420"/>
                  <a:pt x="195" y="445"/>
                </a:cubicBezTo>
                <a:cubicBezTo>
                  <a:pt x="175" y="482"/>
                  <a:pt x="157" y="525"/>
                  <a:pt x="146" y="571"/>
                </a:cubicBezTo>
                <a:cubicBezTo>
                  <a:pt x="142" y="586"/>
                  <a:pt x="139" y="603"/>
                  <a:pt x="138" y="622"/>
                </a:cubicBezTo>
                <a:cubicBezTo>
                  <a:pt x="136" y="658"/>
                  <a:pt x="150" y="687"/>
                  <a:pt x="157" y="720"/>
                </a:cubicBezTo>
                <a:cubicBezTo>
                  <a:pt x="161" y="736"/>
                  <a:pt x="163" y="758"/>
                  <a:pt x="161" y="773"/>
                </a:cubicBezTo>
                <a:cubicBezTo>
                  <a:pt x="156" y="807"/>
                  <a:pt x="138" y="829"/>
                  <a:pt x="122" y="852"/>
                </a:cubicBezTo>
                <a:cubicBezTo>
                  <a:pt x="118" y="858"/>
                  <a:pt x="115" y="864"/>
                  <a:pt x="110" y="870"/>
                </a:cubicBezTo>
                <a:cubicBezTo>
                  <a:pt x="98" y="887"/>
                  <a:pt x="86" y="903"/>
                  <a:pt x="73" y="920"/>
                </a:cubicBezTo>
                <a:cubicBezTo>
                  <a:pt x="56" y="942"/>
                  <a:pt x="38" y="963"/>
                  <a:pt x="21" y="987"/>
                </a:cubicBezTo>
                <a:cubicBezTo>
                  <a:pt x="14" y="996"/>
                  <a:pt x="0" y="1011"/>
                  <a:pt x="1" y="1025"/>
                </a:cubicBezTo>
                <a:cubicBezTo>
                  <a:pt x="2" y="1034"/>
                  <a:pt x="15" y="1046"/>
                  <a:pt x="20" y="1050"/>
                </a:cubicBezTo>
                <a:cubicBezTo>
                  <a:pt x="37" y="1065"/>
                  <a:pt x="56" y="1072"/>
                  <a:pt x="77" y="1081"/>
                </a:cubicBezTo>
                <a:cubicBezTo>
                  <a:pt x="88" y="1085"/>
                  <a:pt x="100" y="1089"/>
                  <a:pt x="106" y="1096"/>
                </a:cubicBezTo>
                <a:cubicBezTo>
                  <a:pt x="113" y="1104"/>
                  <a:pt x="115" y="1117"/>
                  <a:pt x="112" y="1126"/>
                </a:cubicBezTo>
                <a:cubicBezTo>
                  <a:pt x="110" y="1131"/>
                  <a:pt x="106" y="1134"/>
                  <a:pt x="103" y="1140"/>
                </a:cubicBezTo>
                <a:cubicBezTo>
                  <a:pt x="95" y="1164"/>
                  <a:pt x="109" y="1186"/>
                  <a:pt x="123" y="1197"/>
                </a:cubicBezTo>
                <a:cubicBezTo>
                  <a:pt x="128" y="1201"/>
                  <a:pt x="144" y="1209"/>
                  <a:pt x="145" y="1216"/>
                </a:cubicBezTo>
                <a:cubicBezTo>
                  <a:pt x="145" y="1219"/>
                  <a:pt x="142" y="1221"/>
                  <a:pt x="141" y="1222"/>
                </a:cubicBezTo>
                <a:cubicBezTo>
                  <a:pt x="140" y="1224"/>
                  <a:pt x="139" y="1227"/>
                  <a:pt x="139" y="1229"/>
                </a:cubicBezTo>
                <a:cubicBezTo>
                  <a:pt x="132" y="1258"/>
                  <a:pt x="143" y="1280"/>
                  <a:pt x="153" y="1296"/>
                </a:cubicBezTo>
                <a:cubicBezTo>
                  <a:pt x="159" y="1304"/>
                  <a:pt x="164" y="1312"/>
                  <a:pt x="172" y="1320"/>
                </a:cubicBezTo>
                <a:cubicBezTo>
                  <a:pt x="179" y="1327"/>
                  <a:pt x="186" y="1337"/>
                  <a:pt x="188" y="1347"/>
                </a:cubicBezTo>
                <a:cubicBezTo>
                  <a:pt x="191" y="1366"/>
                  <a:pt x="183" y="1385"/>
                  <a:pt x="179" y="1399"/>
                </a:cubicBezTo>
                <a:cubicBezTo>
                  <a:pt x="174" y="1415"/>
                  <a:pt x="172" y="1434"/>
                  <a:pt x="173" y="1455"/>
                </a:cubicBezTo>
                <a:cubicBezTo>
                  <a:pt x="174" y="1473"/>
                  <a:pt x="180" y="1488"/>
                  <a:pt x="189" y="1500"/>
                </a:cubicBezTo>
                <a:cubicBezTo>
                  <a:pt x="211" y="1529"/>
                  <a:pt x="214" y="1530"/>
                  <a:pt x="265" y="1546"/>
                </a:cubicBezTo>
                <a:cubicBezTo>
                  <a:pt x="298" y="1557"/>
                  <a:pt x="333" y="1561"/>
                  <a:pt x="373" y="1562"/>
                </a:cubicBezTo>
                <a:cubicBezTo>
                  <a:pt x="393" y="1563"/>
                  <a:pt x="413" y="1562"/>
                  <a:pt x="433" y="1564"/>
                </a:cubicBezTo>
                <a:cubicBezTo>
                  <a:pt x="472" y="1567"/>
                  <a:pt x="504" y="1573"/>
                  <a:pt x="533" y="1586"/>
                </a:cubicBezTo>
                <a:cubicBezTo>
                  <a:pt x="562" y="1599"/>
                  <a:pt x="586" y="1615"/>
                  <a:pt x="604" y="1639"/>
                </a:cubicBezTo>
                <a:cubicBezTo>
                  <a:pt x="621" y="1661"/>
                  <a:pt x="637" y="1690"/>
                  <a:pt x="642" y="1724"/>
                </a:cubicBezTo>
                <a:cubicBezTo>
                  <a:pt x="644" y="1742"/>
                  <a:pt x="643" y="1763"/>
                  <a:pt x="643" y="1783"/>
                </a:cubicBezTo>
                <a:cubicBezTo>
                  <a:pt x="643" y="1802"/>
                  <a:pt x="634" y="1837"/>
                  <a:pt x="630" y="1856"/>
                </a:cubicBezTo>
                <a:cubicBezTo>
                  <a:pt x="717" y="1856"/>
                  <a:pt x="1206" y="1856"/>
                  <a:pt x="1277" y="1856"/>
                </a:cubicBezTo>
                <a:cubicBezTo>
                  <a:pt x="1237" y="1758"/>
                  <a:pt x="1225" y="1587"/>
                  <a:pt x="1252" y="1465"/>
                </a:cubicBezTo>
                <a:cubicBezTo>
                  <a:pt x="1258" y="1436"/>
                  <a:pt x="1266" y="1405"/>
                  <a:pt x="1272" y="1375"/>
                </a:cubicBezTo>
                <a:cubicBezTo>
                  <a:pt x="1274" y="1365"/>
                  <a:pt x="1277" y="1355"/>
                  <a:pt x="1280" y="1347"/>
                </a:cubicBezTo>
                <a:cubicBezTo>
                  <a:pt x="1283" y="1341"/>
                  <a:pt x="1289" y="1337"/>
                  <a:pt x="1295" y="1331"/>
                </a:cubicBezTo>
                <a:cubicBezTo>
                  <a:pt x="1300" y="1326"/>
                  <a:pt x="1304" y="1319"/>
                  <a:pt x="1308" y="1314"/>
                </a:cubicBezTo>
                <a:cubicBezTo>
                  <a:pt x="1334" y="1281"/>
                  <a:pt x="1360" y="1247"/>
                  <a:pt x="1384" y="1214"/>
                </a:cubicBezTo>
                <a:cubicBezTo>
                  <a:pt x="1401" y="1191"/>
                  <a:pt x="1418" y="1169"/>
                  <a:pt x="1433" y="1144"/>
                </a:cubicBezTo>
                <a:cubicBezTo>
                  <a:pt x="1462" y="1095"/>
                  <a:pt x="1492" y="1046"/>
                  <a:pt x="1515" y="990"/>
                </a:cubicBezTo>
                <a:cubicBezTo>
                  <a:pt x="1527" y="962"/>
                  <a:pt x="1536" y="932"/>
                  <a:pt x="1544" y="901"/>
                </a:cubicBezTo>
                <a:cubicBezTo>
                  <a:pt x="1552" y="870"/>
                  <a:pt x="1558" y="835"/>
                  <a:pt x="1561" y="800"/>
                </a:cubicBezTo>
                <a:cubicBezTo>
                  <a:pt x="1564" y="765"/>
                  <a:pt x="1569" y="725"/>
                  <a:pt x="1561" y="690"/>
                </a:cubicBezTo>
                <a:cubicBezTo>
                  <a:pt x="1567" y="689"/>
                  <a:pt x="1568" y="695"/>
                  <a:pt x="1570" y="698"/>
                </a:cubicBezTo>
                <a:cubicBezTo>
                  <a:pt x="1572" y="702"/>
                  <a:pt x="1575" y="705"/>
                  <a:pt x="1577" y="708"/>
                </a:cubicBezTo>
                <a:cubicBezTo>
                  <a:pt x="1581" y="716"/>
                  <a:pt x="1583" y="725"/>
                  <a:pt x="1587" y="732"/>
                </a:cubicBezTo>
                <a:cubicBezTo>
                  <a:pt x="1590" y="623"/>
                  <a:pt x="1569" y="543"/>
                  <a:pt x="1534" y="474"/>
                </a:cubicBezTo>
                <a:cubicBezTo>
                  <a:pt x="1516" y="441"/>
                  <a:pt x="1496" y="408"/>
                  <a:pt x="1469" y="383"/>
                </a:cubicBezTo>
                <a:cubicBezTo>
                  <a:pt x="1450" y="365"/>
                  <a:pt x="1426" y="348"/>
                  <a:pt x="1402" y="334"/>
                </a:cubicBezTo>
                <a:cubicBezTo>
                  <a:pt x="1393" y="329"/>
                  <a:pt x="1379" y="326"/>
                  <a:pt x="1377" y="319"/>
                </a:cubicBezTo>
                <a:cubicBezTo>
                  <a:pt x="1376" y="313"/>
                  <a:pt x="1380" y="301"/>
                  <a:pt x="1382" y="294"/>
                </a:cubicBezTo>
                <a:cubicBezTo>
                  <a:pt x="1386" y="268"/>
                  <a:pt x="1389" y="236"/>
                  <a:pt x="1383" y="210"/>
                </a:cubicBezTo>
                <a:cubicBezTo>
                  <a:pt x="1379" y="194"/>
                  <a:pt x="1373" y="180"/>
                  <a:pt x="1368" y="166"/>
                </a:cubicBezTo>
                <a:cubicBezTo>
                  <a:pt x="1362" y="152"/>
                  <a:pt x="1355" y="139"/>
                  <a:pt x="1347" y="126"/>
                </a:cubicBezTo>
                <a:cubicBezTo>
                  <a:pt x="1347" y="126"/>
                  <a:pt x="1347" y="125"/>
                  <a:pt x="1346" y="126"/>
                </a:cubicBezTo>
                <a:cubicBezTo>
                  <a:pt x="1350" y="149"/>
                  <a:pt x="1347" y="179"/>
                  <a:pt x="1335" y="191"/>
                </a:cubicBezTo>
                <a:close/>
              </a:path>
            </a:pathLst>
          </a:custGeom>
          <a:solidFill>
            <a:srgbClr val="1F497D"/>
          </a:solidFill>
          <a:ln w="12700" cap="flat">
            <a:solidFill>
              <a:srgbClr val="1F497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7800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 smtClean="0">
              <a:solidFill>
                <a:prstClr val="black"/>
              </a:solidFill>
              <a:latin typeface="Arial Rounded MT Bold" panose="020F0704030504030204" pitchFamily="34" charset="0"/>
              <a:ea typeface="+mn-ea"/>
            </a:endParaRPr>
          </a:p>
        </p:txBody>
      </p:sp>
      <p:sp>
        <p:nvSpPr>
          <p:cNvPr id="43" name="Freeform 25"/>
          <p:cNvSpPr>
            <a:spLocks noChangeAspect="1" noEditPoints="1"/>
          </p:cNvSpPr>
          <p:nvPr/>
        </p:nvSpPr>
        <p:spPr bwMode="auto">
          <a:xfrm>
            <a:off x="8172400" y="2203845"/>
            <a:ext cx="409952" cy="395125"/>
          </a:xfrm>
          <a:custGeom>
            <a:avLst/>
            <a:gdLst/>
            <a:ahLst/>
            <a:cxnLst>
              <a:cxn ang="0">
                <a:pos x="206" y="139"/>
              </a:cxn>
              <a:cxn ang="0">
                <a:pos x="261" y="69"/>
              </a:cxn>
              <a:cxn ang="0">
                <a:pos x="304" y="0"/>
              </a:cxn>
              <a:cxn ang="0">
                <a:pos x="290" y="159"/>
              </a:cxn>
              <a:cxn ang="0">
                <a:pos x="420" y="159"/>
              </a:cxn>
              <a:cxn ang="0">
                <a:pos x="452" y="193"/>
              </a:cxn>
              <a:cxn ang="0">
                <a:pos x="433" y="228"/>
              </a:cxn>
              <a:cxn ang="0">
                <a:pos x="457" y="262"/>
              </a:cxn>
              <a:cxn ang="0">
                <a:pos x="431" y="296"/>
              </a:cxn>
              <a:cxn ang="0">
                <a:pos x="453" y="330"/>
              </a:cxn>
              <a:cxn ang="0">
                <a:pos x="420" y="364"/>
              </a:cxn>
              <a:cxn ang="0">
                <a:pos x="439" y="388"/>
              </a:cxn>
              <a:cxn ang="0">
                <a:pos x="389" y="434"/>
              </a:cxn>
              <a:cxn ang="0">
                <a:pos x="294" y="438"/>
              </a:cxn>
              <a:cxn ang="0">
                <a:pos x="138" y="409"/>
              </a:cxn>
              <a:cxn ang="0">
                <a:pos x="138" y="218"/>
              </a:cxn>
              <a:cxn ang="0">
                <a:pos x="206" y="139"/>
              </a:cxn>
              <a:cxn ang="0">
                <a:pos x="0" y="430"/>
              </a:cxn>
              <a:cxn ang="0">
                <a:pos x="9" y="440"/>
              </a:cxn>
              <a:cxn ang="0">
                <a:pos x="108" y="440"/>
              </a:cxn>
              <a:cxn ang="0">
                <a:pos x="118" y="430"/>
              </a:cxn>
              <a:cxn ang="0">
                <a:pos x="118" y="198"/>
              </a:cxn>
              <a:cxn ang="0">
                <a:pos x="108" y="188"/>
              </a:cxn>
              <a:cxn ang="0">
                <a:pos x="9" y="188"/>
              </a:cxn>
              <a:cxn ang="0">
                <a:pos x="0" y="198"/>
              </a:cxn>
              <a:cxn ang="0">
                <a:pos x="0" y="430"/>
              </a:cxn>
            </a:cxnLst>
            <a:rect l="0" t="0" r="r" b="b"/>
            <a:pathLst>
              <a:path w="457" h="441">
                <a:moveTo>
                  <a:pt x="206" y="139"/>
                </a:moveTo>
                <a:cubicBezTo>
                  <a:pt x="214" y="121"/>
                  <a:pt x="253" y="83"/>
                  <a:pt x="261" y="69"/>
                </a:cubicBezTo>
                <a:cubicBezTo>
                  <a:pt x="277" y="40"/>
                  <a:pt x="264" y="0"/>
                  <a:pt x="304" y="0"/>
                </a:cubicBezTo>
                <a:cubicBezTo>
                  <a:pt x="321" y="0"/>
                  <a:pt x="375" y="44"/>
                  <a:pt x="290" y="159"/>
                </a:cubicBezTo>
                <a:cubicBezTo>
                  <a:pt x="340" y="153"/>
                  <a:pt x="397" y="154"/>
                  <a:pt x="420" y="159"/>
                </a:cubicBezTo>
                <a:cubicBezTo>
                  <a:pt x="434" y="162"/>
                  <a:pt x="452" y="176"/>
                  <a:pt x="452" y="193"/>
                </a:cubicBezTo>
                <a:cubicBezTo>
                  <a:pt x="452" y="211"/>
                  <a:pt x="444" y="221"/>
                  <a:pt x="433" y="228"/>
                </a:cubicBezTo>
                <a:cubicBezTo>
                  <a:pt x="448" y="232"/>
                  <a:pt x="457" y="245"/>
                  <a:pt x="457" y="262"/>
                </a:cubicBezTo>
                <a:cubicBezTo>
                  <a:pt x="457" y="280"/>
                  <a:pt x="446" y="290"/>
                  <a:pt x="431" y="296"/>
                </a:cubicBezTo>
                <a:cubicBezTo>
                  <a:pt x="442" y="301"/>
                  <a:pt x="453" y="313"/>
                  <a:pt x="453" y="330"/>
                </a:cubicBezTo>
                <a:cubicBezTo>
                  <a:pt x="453" y="347"/>
                  <a:pt x="439" y="361"/>
                  <a:pt x="420" y="364"/>
                </a:cubicBezTo>
                <a:cubicBezTo>
                  <a:pt x="433" y="370"/>
                  <a:pt x="439" y="378"/>
                  <a:pt x="439" y="388"/>
                </a:cubicBezTo>
                <a:cubicBezTo>
                  <a:pt x="439" y="420"/>
                  <a:pt x="412" y="428"/>
                  <a:pt x="389" y="434"/>
                </a:cubicBezTo>
                <a:cubicBezTo>
                  <a:pt x="367" y="440"/>
                  <a:pt x="336" y="441"/>
                  <a:pt x="294" y="438"/>
                </a:cubicBezTo>
                <a:cubicBezTo>
                  <a:pt x="252" y="435"/>
                  <a:pt x="198" y="416"/>
                  <a:pt x="138" y="409"/>
                </a:cubicBezTo>
                <a:cubicBezTo>
                  <a:pt x="138" y="357"/>
                  <a:pt x="138" y="218"/>
                  <a:pt x="138" y="218"/>
                </a:cubicBezTo>
                <a:cubicBezTo>
                  <a:pt x="138" y="218"/>
                  <a:pt x="181" y="193"/>
                  <a:pt x="206" y="139"/>
                </a:cubicBezTo>
                <a:close/>
                <a:moveTo>
                  <a:pt x="0" y="430"/>
                </a:moveTo>
                <a:cubicBezTo>
                  <a:pt x="0" y="435"/>
                  <a:pt x="4" y="440"/>
                  <a:pt x="9" y="440"/>
                </a:cubicBezTo>
                <a:cubicBezTo>
                  <a:pt x="108" y="440"/>
                  <a:pt x="108" y="440"/>
                  <a:pt x="108" y="440"/>
                </a:cubicBezTo>
                <a:cubicBezTo>
                  <a:pt x="113" y="440"/>
                  <a:pt x="118" y="435"/>
                  <a:pt x="118" y="430"/>
                </a:cubicBezTo>
                <a:cubicBezTo>
                  <a:pt x="118" y="198"/>
                  <a:pt x="118" y="198"/>
                  <a:pt x="118" y="198"/>
                </a:cubicBezTo>
                <a:cubicBezTo>
                  <a:pt x="118" y="193"/>
                  <a:pt x="113" y="188"/>
                  <a:pt x="108" y="188"/>
                </a:cubicBezTo>
                <a:cubicBezTo>
                  <a:pt x="9" y="188"/>
                  <a:pt x="9" y="188"/>
                  <a:pt x="9" y="188"/>
                </a:cubicBezTo>
                <a:cubicBezTo>
                  <a:pt x="4" y="188"/>
                  <a:pt x="0" y="193"/>
                  <a:pt x="0" y="198"/>
                </a:cubicBezTo>
                <a:lnTo>
                  <a:pt x="0" y="43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1F497D"/>
              </a:solidFill>
              <a:latin typeface="Calibri"/>
              <a:ea typeface="+mn-ea"/>
            </a:endParaRPr>
          </a:p>
        </p:txBody>
      </p:sp>
      <p:sp>
        <p:nvSpPr>
          <p:cNvPr id="54" name="Freeform 25"/>
          <p:cNvSpPr>
            <a:spLocks noChangeAspect="1" noEditPoints="1"/>
          </p:cNvSpPr>
          <p:nvPr/>
        </p:nvSpPr>
        <p:spPr bwMode="auto">
          <a:xfrm>
            <a:off x="8188536" y="4406591"/>
            <a:ext cx="409952" cy="395125"/>
          </a:xfrm>
          <a:custGeom>
            <a:avLst/>
            <a:gdLst/>
            <a:ahLst/>
            <a:cxnLst>
              <a:cxn ang="0">
                <a:pos x="206" y="139"/>
              </a:cxn>
              <a:cxn ang="0">
                <a:pos x="261" y="69"/>
              </a:cxn>
              <a:cxn ang="0">
                <a:pos x="304" y="0"/>
              </a:cxn>
              <a:cxn ang="0">
                <a:pos x="290" y="159"/>
              </a:cxn>
              <a:cxn ang="0">
                <a:pos x="420" y="159"/>
              </a:cxn>
              <a:cxn ang="0">
                <a:pos x="452" y="193"/>
              </a:cxn>
              <a:cxn ang="0">
                <a:pos x="433" y="228"/>
              </a:cxn>
              <a:cxn ang="0">
                <a:pos x="457" y="262"/>
              </a:cxn>
              <a:cxn ang="0">
                <a:pos x="431" y="296"/>
              </a:cxn>
              <a:cxn ang="0">
                <a:pos x="453" y="330"/>
              </a:cxn>
              <a:cxn ang="0">
                <a:pos x="420" y="364"/>
              </a:cxn>
              <a:cxn ang="0">
                <a:pos x="439" y="388"/>
              </a:cxn>
              <a:cxn ang="0">
                <a:pos x="389" y="434"/>
              </a:cxn>
              <a:cxn ang="0">
                <a:pos x="294" y="438"/>
              </a:cxn>
              <a:cxn ang="0">
                <a:pos x="138" y="409"/>
              </a:cxn>
              <a:cxn ang="0">
                <a:pos x="138" y="218"/>
              </a:cxn>
              <a:cxn ang="0">
                <a:pos x="206" y="139"/>
              </a:cxn>
              <a:cxn ang="0">
                <a:pos x="0" y="430"/>
              </a:cxn>
              <a:cxn ang="0">
                <a:pos x="9" y="440"/>
              </a:cxn>
              <a:cxn ang="0">
                <a:pos x="108" y="440"/>
              </a:cxn>
              <a:cxn ang="0">
                <a:pos x="118" y="430"/>
              </a:cxn>
              <a:cxn ang="0">
                <a:pos x="118" y="198"/>
              </a:cxn>
              <a:cxn ang="0">
                <a:pos x="108" y="188"/>
              </a:cxn>
              <a:cxn ang="0">
                <a:pos x="9" y="188"/>
              </a:cxn>
              <a:cxn ang="0">
                <a:pos x="0" y="198"/>
              </a:cxn>
              <a:cxn ang="0">
                <a:pos x="0" y="430"/>
              </a:cxn>
            </a:cxnLst>
            <a:rect l="0" t="0" r="r" b="b"/>
            <a:pathLst>
              <a:path w="457" h="441">
                <a:moveTo>
                  <a:pt x="206" y="139"/>
                </a:moveTo>
                <a:cubicBezTo>
                  <a:pt x="214" y="121"/>
                  <a:pt x="253" y="83"/>
                  <a:pt x="261" y="69"/>
                </a:cubicBezTo>
                <a:cubicBezTo>
                  <a:pt x="277" y="40"/>
                  <a:pt x="264" y="0"/>
                  <a:pt x="304" y="0"/>
                </a:cubicBezTo>
                <a:cubicBezTo>
                  <a:pt x="321" y="0"/>
                  <a:pt x="375" y="44"/>
                  <a:pt x="290" y="159"/>
                </a:cubicBezTo>
                <a:cubicBezTo>
                  <a:pt x="340" y="153"/>
                  <a:pt x="397" y="154"/>
                  <a:pt x="420" y="159"/>
                </a:cubicBezTo>
                <a:cubicBezTo>
                  <a:pt x="434" y="162"/>
                  <a:pt x="452" y="176"/>
                  <a:pt x="452" y="193"/>
                </a:cubicBezTo>
                <a:cubicBezTo>
                  <a:pt x="452" y="211"/>
                  <a:pt x="444" y="221"/>
                  <a:pt x="433" y="228"/>
                </a:cubicBezTo>
                <a:cubicBezTo>
                  <a:pt x="448" y="232"/>
                  <a:pt x="457" y="245"/>
                  <a:pt x="457" y="262"/>
                </a:cubicBezTo>
                <a:cubicBezTo>
                  <a:pt x="457" y="280"/>
                  <a:pt x="446" y="290"/>
                  <a:pt x="431" y="296"/>
                </a:cubicBezTo>
                <a:cubicBezTo>
                  <a:pt x="442" y="301"/>
                  <a:pt x="453" y="313"/>
                  <a:pt x="453" y="330"/>
                </a:cubicBezTo>
                <a:cubicBezTo>
                  <a:pt x="453" y="347"/>
                  <a:pt x="439" y="361"/>
                  <a:pt x="420" y="364"/>
                </a:cubicBezTo>
                <a:cubicBezTo>
                  <a:pt x="433" y="370"/>
                  <a:pt x="439" y="378"/>
                  <a:pt x="439" y="388"/>
                </a:cubicBezTo>
                <a:cubicBezTo>
                  <a:pt x="439" y="420"/>
                  <a:pt x="412" y="428"/>
                  <a:pt x="389" y="434"/>
                </a:cubicBezTo>
                <a:cubicBezTo>
                  <a:pt x="367" y="440"/>
                  <a:pt x="336" y="441"/>
                  <a:pt x="294" y="438"/>
                </a:cubicBezTo>
                <a:cubicBezTo>
                  <a:pt x="252" y="435"/>
                  <a:pt x="198" y="416"/>
                  <a:pt x="138" y="409"/>
                </a:cubicBezTo>
                <a:cubicBezTo>
                  <a:pt x="138" y="357"/>
                  <a:pt x="138" y="218"/>
                  <a:pt x="138" y="218"/>
                </a:cubicBezTo>
                <a:cubicBezTo>
                  <a:pt x="138" y="218"/>
                  <a:pt x="181" y="193"/>
                  <a:pt x="206" y="139"/>
                </a:cubicBezTo>
                <a:close/>
                <a:moveTo>
                  <a:pt x="0" y="430"/>
                </a:moveTo>
                <a:cubicBezTo>
                  <a:pt x="0" y="435"/>
                  <a:pt x="4" y="440"/>
                  <a:pt x="9" y="440"/>
                </a:cubicBezTo>
                <a:cubicBezTo>
                  <a:pt x="108" y="440"/>
                  <a:pt x="108" y="440"/>
                  <a:pt x="108" y="440"/>
                </a:cubicBezTo>
                <a:cubicBezTo>
                  <a:pt x="113" y="440"/>
                  <a:pt x="118" y="435"/>
                  <a:pt x="118" y="430"/>
                </a:cubicBezTo>
                <a:cubicBezTo>
                  <a:pt x="118" y="198"/>
                  <a:pt x="118" y="198"/>
                  <a:pt x="118" y="198"/>
                </a:cubicBezTo>
                <a:cubicBezTo>
                  <a:pt x="118" y="193"/>
                  <a:pt x="113" y="188"/>
                  <a:pt x="108" y="188"/>
                </a:cubicBezTo>
                <a:cubicBezTo>
                  <a:pt x="9" y="188"/>
                  <a:pt x="9" y="188"/>
                  <a:pt x="9" y="188"/>
                </a:cubicBezTo>
                <a:cubicBezTo>
                  <a:pt x="4" y="188"/>
                  <a:pt x="0" y="193"/>
                  <a:pt x="0" y="198"/>
                </a:cubicBezTo>
                <a:lnTo>
                  <a:pt x="0" y="43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1F497D"/>
              </a:solidFill>
              <a:latin typeface="Calibri"/>
              <a:ea typeface="+mn-ea"/>
            </a:endParaRPr>
          </a:p>
        </p:txBody>
      </p:sp>
      <p:sp>
        <p:nvSpPr>
          <p:cNvPr id="55" name="54 Rectángulo"/>
          <p:cNvSpPr/>
          <p:nvPr/>
        </p:nvSpPr>
        <p:spPr>
          <a:xfrm>
            <a:off x="3346735" y="1396983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56" name="55 Rectángulo"/>
          <p:cNvSpPr/>
          <p:nvPr/>
        </p:nvSpPr>
        <p:spPr>
          <a:xfrm>
            <a:off x="3851920" y="1396983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7" name="56 CuadroTexto"/>
          <p:cNvSpPr txBox="1"/>
          <p:nvPr/>
        </p:nvSpPr>
        <p:spPr>
          <a:xfrm>
            <a:off x="3449807" y="1336146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Si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3973841" y="1336146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No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6" name="65 Retraso">
            <a:hlinkClick r:id="rId7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67" name="66 Rectángulo">
            <a:hlinkClick r:id="rId7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70" name="69 Retraso">
            <a:hlinkClick r:id="rId8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71" name="70 Rectángulo">
            <a:hlinkClick r:id="rId8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72" name="71 Retraso">
            <a:hlinkClick r:id="rId9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73" name="72 Rectángulo">
            <a:hlinkClick r:id="rId9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7" name="46 Rectángulo redondeado">
            <a:hlinkClick r:id="rId10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8" name="47 Rectángulo redondeado">
            <a:hlinkClick r:id="rId11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49" name="48 Rectángulo redondeado">
            <a:hlinkClick r:id="rId7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0" name="49 Rectángulo redondeado">
            <a:hlinkClick r:id="rId12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" name="50 Rectángulo redondeado">
            <a:hlinkClick r:id="rId13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6 Cheurón">
            <a:hlinkClick r:id="rId14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53" name="7 Cheurón">
            <a:hlinkClick r:id="rId15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59" name="44 Cheurón">
            <a:hlinkClick r:id="rId16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0" name="9 Cheurón">
            <a:hlinkClick r:id="rId17" action="ppaction://hlinksldjump"/>
          </p:cNvPr>
          <p:cNvSpPr/>
          <p:nvPr/>
        </p:nvSpPr>
        <p:spPr>
          <a:xfrm>
            <a:off x="3617057" y="5278671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6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Flecha izquierda 30">
            <a:hlinkClick r:id="rId19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3" name="Flecha izquierda 31">
            <a:hlinkClick r:id="rId8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8237936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/>
              <a:pPr/>
              <a:t>4</a:t>
            </a:fld>
            <a:endParaRPr lang="es-CO"/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305772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lt1"/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14 Rectángulo"/>
          <p:cNvSpPr/>
          <p:nvPr/>
        </p:nvSpPr>
        <p:spPr>
          <a:xfrm>
            <a:off x="2771800" y="1093683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Ficha Técnica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Metodología</a:t>
            </a:r>
            <a:endParaRPr lang="es-CO" altLang="es-CO" sz="1600" b="1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15 Rectángulo"/>
          <p:cNvSpPr/>
          <p:nvPr/>
        </p:nvSpPr>
        <p:spPr>
          <a:xfrm>
            <a:off x="1996132" y="1500381"/>
            <a:ext cx="20078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Empresa Contratante: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1999623" y="1735906"/>
            <a:ext cx="20078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Empresa Contratada: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20" name="19 Conector recto"/>
          <p:cNvCxnSpPr/>
          <p:nvPr/>
        </p:nvCxnSpPr>
        <p:spPr>
          <a:xfrm>
            <a:off x="1729366" y="2005279"/>
            <a:ext cx="7128792" cy="0"/>
          </a:xfrm>
          <a:prstGeom prst="line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Rectángulo"/>
          <p:cNvSpPr/>
          <p:nvPr/>
        </p:nvSpPr>
        <p:spPr>
          <a:xfrm>
            <a:off x="3508300" y="1501223"/>
            <a:ext cx="560824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1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Fondo de las Tecnologías de la Información  y las Telecomunicaciones</a:t>
            </a:r>
            <a:endParaRPr lang="es-CO" sz="1100" b="1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" name="21 Rectángulo"/>
          <p:cNvSpPr/>
          <p:nvPr/>
        </p:nvSpPr>
        <p:spPr>
          <a:xfrm>
            <a:off x="3508300" y="1736748"/>
            <a:ext cx="560824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1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Consultores en información INFOMÉTRI</a:t>
            </a:r>
            <a:r>
              <a:rPr lang="es-CO" sz="1100" b="1" dirty="0" smtClean="0">
                <a:solidFill>
                  <a:srgbClr val="CC0000"/>
                </a:solidFill>
                <a:latin typeface="+mj-lt"/>
                <a:ea typeface="Verdana" pitchFamily="34" charset="0"/>
                <a:cs typeface="Verdana" pitchFamily="34" charset="0"/>
              </a:rPr>
              <a:t>K</a:t>
            </a:r>
            <a:r>
              <a:rPr lang="es-CO" sz="11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A SAS.</a:t>
            </a:r>
            <a:endParaRPr lang="es-CO" sz="1100" b="1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2 Cheurón"/>
          <p:cNvSpPr/>
          <p:nvPr/>
        </p:nvSpPr>
        <p:spPr>
          <a:xfrm>
            <a:off x="1729366" y="1669368"/>
            <a:ext cx="298665" cy="180020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23" name="22 Cheurón"/>
          <p:cNvSpPr/>
          <p:nvPr/>
        </p:nvSpPr>
        <p:spPr>
          <a:xfrm>
            <a:off x="1769475" y="2198395"/>
            <a:ext cx="298665" cy="180020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24" name="23 Rectángulo"/>
          <p:cNvSpPr/>
          <p:nvPr/>
        </p:nvSpPr>
        <p:spPr>
          <a:xfrm>
            <a:off x="2000381" y="2137420"/>
            <a:ext cx="20078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Técnica de Recolección: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" name="28 Rectángulo"/>
          <p:cNvSpPr/>
          <p:nvPr/>
        </p:nvSpPr>
        <p:spPr>
          <a:xfrm>
            <a:off x="3535760" y="2137420"/>
            <a:ext cx="560824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1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Encuesta presencial en hogares con aplicación de un cuestionario estructurado</a:t>
            </a:r>
            <a:endParaRPr lang="es-CO" sz="1100" b="1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31" name="30 Conector recto"/>
          <p:cNvCxnSpPr/>
          <p:nvPr/>
        </p:nvCxnSpPr>
        <p:spPr>
          <a:xfrm>
            <a:off x="1739999" y="2569468"/>
            <a:ext cx="7128792" cy="0"/>
          </a:xfrm>
          <a:prstGeom prst="line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31 Cheurón"/>
          <p:cNvSpPr/>
          <p:nvPr/>
        </p:nvSpPr>
        <p:spPr>
          <a:xfrm>
            <a:off x="1763688" y="2713484"/>
            <a:ext cx="298665" cy="180020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33" name="32 Rectángulo"/>
          <p:cNvSpPr/>
          <p:nvPr/>
        </p:nvSpPr>
        <p:spPr>
          <a:xfrm>
            <a:off x="2051720" y="2641476"/>
            <a:ext cx="20078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Operación Estadística: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3535760" y="2641476"/>
            <a:ext cx="560824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1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Muestreo probabilístico, de conglomerados, estratificados y polietápico</a:t>
            </a:r>
            <a:endParaRPr lang="es-CO" sz="1100" b="1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40 Rectángulo redondeado">
            <a:hlinkClick r:id="rId8" action="ppaction://hlinksldjump"/>
          </p:cNvPr>
          <p:cNvSpPr/>
          <p:nvPr/>
        </p:nvSpPr>
        <p:spPr>
          <a:xfrm>
            <a:off x="39980" y="1326897"/>
            <a:ext cx="1584176" cy="30646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2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Objetivos del estudio</a:t>
            </a:r>
          </a:p>
        </p:txBody>
      </p:sp>
      <p:sp>
        <p:nvSpPr>
          <p:cNvPr id="42" name="41 Rectángulo redondeado">
            <a:hlinkClick r:id="rId4" action="ppaction://hlinksldjump"/>
          </p:cNvPr>
          <p:cNvSpPr/>
          <p:nvPr/>
        </p:nvSpPr>
        <p:spPr>
          <a:xfrm>
            <a:off x="39980" y="1693497"/>
            <a:ext cx="1584176" cy="30646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Ficha Técnica</a:t>
            </a:r>
          </a:p>
        </p:txBody>
      </p:sp>
      <p:sp>
        <p:nvSpPr>
          <p:cNvPr id="43" name="42 Rectángulo redondeado">
            <a:hlinkClick r:id="rId9" action="ppaction://hlinksldjump"/>
          </p:cNvPr>
          <p:cNvSpPr/>
          <p:nvPr/>
        </p:nvSpPr>
        <p:spPr>
          <a:xfrm>
            <a:off x="39980" y="2065412"/>
            <a:ext cx="1584176" cy="30646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Anexos</a:t>
            </a:r>
            <a:endParaRPr lang="es-CO" sz="12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48" name="47 Conector recto"/>
          <p:cNvCxnSpPr/>
          <p:nvPr/>
        </p:nvCxnSpPr>
        <p:spPr>
          <a:xfrm>
            <a:off x="1664265" y="1302800"/>
            <a:ext cx="0" cy="220918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48 Cheurón">
            <a:hlinkClick r:id="rId10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Resultados</a:t>
            </a:r>
          </a:p>
        </p:txBody>
      </p:sp>
      <p:sp>
        <p:nvSpPr>
          <p:cNvPr id="34" name="33 Cheurón"/>
          <p:cNvSpPr/>
          <p:nvPr/>
        </p:nvSpPr>
        <p:spPr>
          <a:xfrm>
            <a:off x="1769475" y="3134499"/>
            <a:ext cx="298665" cy="180020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35" name="34 Rectángulo"/>
          <p:cNvSpPr/>
          <p:nvPr/>
        </p:nvSpPr>
        <p:spPr>
          <a:xfrm>
            <a:off x="2000381" y="3073524"/>
            <a:ext cx="20078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 Tamaño de la muestra: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" name="35 Rectángulo"/>
          <p:cNvSpPr/>
          <p:nvPr/>
        </p:nvSpPr>
        <p:spPr>
          <a:xfrm>
            <a:off x="3527317" y="3105023"/>
            <a:ext cx="560824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1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CIUDADANOS: 1000</a:t>
            </a:r>
            <a:endParaRPr lang="es-CO" sz="1100" b="1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37" name="36 Conector recto"/>
          <p:cNvCxnSpPr/>
          <p:nvPr/>
        </p:nvCxnSpPr>
        <p:spPr>
          <a:xfrm>
            <a:off x="1763688" y="3001516"/>
            <a:ext cx="7128792" cy="0"/>
          </a:xfrm>
          <a:prstGeom prst="line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38 Cheurón"/>
          <p:cNvSpPr/>
          <p:nvPr/>
        </p:nvSpPr>
        <p:spPr>
          <a:xfrm>
            <a:off x="1769475" y="3680946"/>
            <a:ext cx="298665" cy="180020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2000381" y="3619971"/>
            <a:ext cx="2007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Criterios para </a:t>
            </a:r>
          </a:p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Distribuir la muestra: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0" name="49 Rectángulo"/>
          <p:cNvSpPr/>
          <p:nvPr/>
        </p:nvSpPr>
        <p:spPr>
          <a:xfrm>
            <a:off x="3527317" y="3641237"/>
            <a:ext cx="560824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1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Categoría y tamaño de municipio</a:t>
            </a:r>
            <a:endParaRPr lang="es-CO" sz="1100" b="1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51" name="50 Conector recto"/>
          <p:cNvCxnSpPr/>
          <p:nvPr/>
        </p:nvCxnSpPr>
        <p:spPr>
          <a:xfrm>
            <a:off x="1763688" y="3505572"/>
            <a:ext cx="7128792" cy="0"/>
          </a:xfrm>
          <a:prstGeom prst="line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2050890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/>
          <p:nvPr>
            <p:extLst>
              <p:ext uri="{D42A27DB-BD31-4B8C-83A1-F6EECF244321}">
                <p14:modId xmlns="" xmlns:p14="http://schemas.microsoft.com/office/powerpoint/2010/main" val="3354267515"/>
              </p:ext>
            </p:extLst>
          </p:nvPr>
        </p:nvGraphicFramePr>
        <p:xfrm>
          <a:off x="2771800" y="1350090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7" name="56 Gráfico"/>
          <p:cNvGraphicFramePr/>
          <p:nvPr>
            <p:extLst>
              <p:ext uri="{D42A27DB-BD31-4B8C-83A1-F6EECF244321}">
                <p14:modId xmlns="" xmlns:p14="http://schemas.microsoft.com/office/powerpoint/2010/main" val="2616021478"/>
              </p:ext>
            </p:extLst>
          </p:nvPr>
        </p:nvGraphicFramePr>
        <p:xfrm>
          <a:off x="4932042" y="1345332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2" name="61 Gráfico"/>
          <p:cNvGraphicFramePr/>
          <p:nvPr>
            <p:extLst>
              <p:ext uri="{D42A27DB-BD31-4B8C-83A1-F6EECF244321}">
                <p14:modId xmlns="" xmlns:p14="http://schemas.microsoft.com/office/powerpoint/2010/main" val="320902521"/>
              </p:ext>
            </p:extLst>
          </p:nvPr>
        </p:nvGraphicFramePr>
        <p:xfrm>
          <a:off x="7028274" y="1345332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2" name="81 Gráfico"/>
          <p:cNvGraphicFramePr/>
          <p:nvPr>
            <p:extLst>
              <p:ext uri="{D42A27DB-BD31-4B8C-83A1-F6EECF244321}">
                <p14:modId xmlns="" xmlns:p14="http://schemas.microsoft.com/office/powerpoint/2010/main" val="3425968156"/>
              </p:ext>
            </p:extLst>
          </p:nvPr>
        </p:nvGraphicFramePr>
        <p:xfrm>
          <a:off x="2771800" y="3264567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98" name="97 Gráfico"/>
          <p:cNvGraphicFramePr/>
          <p:nvPr>
            <p:extLst>
              <p:ext uri="{D42A27DB-BD31-4B8C-83A1-F6EECF244321}">
                <p14:modId xmlns="" xmlns:p14="http://schemas.microsoft.com/office/powerpoint/2010/main" val="1341359967"/>
              </p:ext>
            </p:extLst>
          </p:nvPr>
        </p:nvGraphicFramePr>
        <p:xfrm>
          <a:off x="4980298" y="3259809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03" name="102 Gráfico"/>
          <p:cNvGraphicFramePr/>
          <p:nvPr>
            <p:extLst>
              <p:ext uri="{D42A27DB-BD31-4B8C-83A1-F6EECF244321}">
                <p14:modId xmlns="" xmlns:p14="http://schemas.microsoft.com/office/powerpoint/2010/main" val="3114001566"/>
              </p:ext>
            </p:extLst>
          </p:nvPr>
        </p:nvGraphicFramePr>
        <p:xfrm>
          <a:off x="7079960" y="3259809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40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2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¿Conocimiento de la herramienta del Gobierno llamada Urna de Cristal?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P6.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¿Usted ha visto, leído o escuchado sobre la herramienta del Gobierno Nacional llamada Urna de Cristal?</a:t>
            </a:r>
          </a:p>
        </p:txBody>
      </p:sp>
      <p:sp>
        <p:nvSpPr>
          <p:cNvPr id="44" name="43 CuadroTexto"/>
          <p:cNvSpPr txBox="1"/>
          <p:nvPr/>
        </p:nvSpPr>
        <p:spPr>
          <a:xfrm>
            <a:off x="2915819" y="1345334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2013</a:t>
            </a: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8" name="37 Conector recto"/>
          <p:cNvCxnSpPr/>
          <p:nvPr/>
        </p:nvCxnSpPr>
        <p:spPr>
          <a:xfrm>
            <a:off x="3008932" y="3217540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38 CuadroTexto"/>
          <p:cNvSpPr txBox="1"/>
          <p:nvPr/>
        </p:nvSpPr>
        <p:spPr>
          <a:xfrm>
            <a:off x="3563892" y="1357209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58" name="57 CuadroTexto"/>
          <p:cNvSpPr txBox="1"/>
          <p:nvPr/>
        </p:nvSpPr>
        <p:spPr>
          <a:xfrm>
            <a:off x="5652566" y="1352449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7812364" y="1352449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Altos</a:t>
            </a:r>
          </a:p>
        </p:txBody>
      </p:sp>
      <p:sp>
        <p:nvSpPr>
          <p:cNvPr id="89" name="88 CuadroTexto"/>
          <p:cNvSpPr txBox="1"/>
          <p:nvPr/>
        </p:nvSpPr>
        <p:spPr>
          <a:xfrm>
            <a:off x="2915701" y="325638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2014</a:t>
            </a:r>
          </a:p>
        </p:txBody>
      </p:sp>
      <p:sp>
        <p:nvSpPr>
          <p:cNvPr id="94" name="93 CuadroTexto"/>
          <p:cNvSpPr txBox="1"/>
          <p:nvPr/>
        </p:nvSpPr>
        <p:spPr>
          <a:xfrm>
            <a:off x="3563773" y="3268258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99" name="98 CuadroTexto"/>
          <p:cNvSpPr txBox="1"/>
          <p:nvPr/>
        </p:nvSpPr>
        <p:spPr>
          <a:xfrm>
            <a:off x="5652447" y="3263499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104" name="103 CuadroTexto"/>
          <p:cNvSpPr txBox="1"/>
          <p:nvPr/>
        </p:nvSpPr>
        <p:spPr>
          <a:xfrm>
            <a:off x="7812241" y="3263499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Altos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2115023" y="1533193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70" name="69 Rectángulo"/>
          <p:cNvSpPr/>
          <p:nvPr/>
        </p:nvSpPr>
        <p:spPr>
          <a:xfrm>
            <a:off x="2105097" y="1800325"/>
            <a:ext cx="158418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1" name="70 CuadroTexto"/>
          <p:cNvSpPr txBox="1"/>
          <p:nvPr/>
        </p:nvSpPr>
        <p:spPr>
          <a:xfrm>
            <a:off x="2218095" y="1472356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Si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2" name="71 CuadroTexto"/>
          <p:cNvSpPr txBox="1"/>
          <p:nvPr/>
        </p:nvSpPr>
        <p:spPr>
          <a:xfrm>
            <a:off x="2211359" y="1750918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No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3" name="Freeform 13"/>
          <p:cNvSpPr>
            <a:spLocks/>
          </p:cNvSpPr>
          <p:nvPr/>
        </p:nvSpPr>
        <p:spPr bwMode="auto">
          <a:xfrm>
            <a:off x="2429377" y="2097355"/>
            <a:ext cx="368864" cy="417965"/>
          </a:xfrm>
          <a:custGeom>
            <a:avLst/>
            <a:gdLst/>
            <a:ahLst/>
            <a:cxnLst>
              <a:cxn ang="0">
                <a:pos x="1306" y="164"/>
              </a:cxn>
              <a:cxn ang="0">
                <a:pos x="1124" y="64"/>
              </a:cxn>
              <a:cxn ang="0">
                <a:pos x="843" y="5"/>
              </a:cxn>
              <a:cxn ang="0">
                <a:pos x="648" y="29"/>
              </a:cxn>
              <a:cxn ang="0">
                <a:pos x="336" y="168"/>
              </a:cxn>
              <a:cxn ang="0">
                <a:pos x="165" y="447"/>
              </a:cxn>
              <a:cxn ang="0">
                <a:pos x="239" y="370"/>
              </a:cxn>
              <a:cxn ang="0">
                <a:pos x="146" y="571"/>
              </a:cxn>
              <a:cxn ang="0">
                <a:pos x="157" y="720"/>
              </a:cxn>
              <a:cxn ang="0">
                <a:pos x="122" y="852"/>
              </a:cxn>
              <a:cxn ang="0">
                <a:pos x="73" y="920"/>
              </a:cxn>
              <a:cxn ang="0">
                <a:pos x="1" y="1025"/>
              </a:cxn>
              <a:cxn ang="0">
                <a:pos x="77" y="1081"/>
              </a:cxn>
              <a:cxn ang="0">
                <a:pos x="112" y="1126"/>
              </a:cxn>
              <a:cxn ang="0">
                <a:pos x="123" y="1197"/>
              </a:cxn>
              <a:cxn ang="0">
                <a:pos x="141" y="1222"/>
              </a:cxn>
              <a:cxn ang="0">
                <a:pos x="153" y="1296"/>
              </a:cxn>
              <a:cxn ang="0">
                <a:pos x="188" y="1347"/>
              </a:cxn>
              <a:cxn ang="0">
                <a:pos x="173" y="1455"/>
              </a:cxn>
              <a:cxn ang="0">
                <a:pos x="265" y="1546"/>
              </a:cxn>
              <a:cxn ang="0">
                <a:pos x="433" y="1564"/>
              </a:cxn>
              <a:cxn ang="0">
                <a:pos x="604" y="1639"/>
              </a:cxn>
              <a:cxn ang="0">
                <a:pos x="643" y="1783"/>
              </a:cxn>
              <a:cxn ang="0">
                <a:pos x="1277" y="1856"/>
              </a:cxn>
              <a:cxn ang="0">
                <a:pos x="1272" y="1375"/>
              </a:cxn>
              <a:cxn ang="0">
                <a:pos x="1295" y="1331"/>
              </a:cxn>
              <a:cxn ang="0">
                <a:pos x="1384" y="1214"/>
              </a:cxn>
              <a:cxn ang="0">
                <a:pos x="1515" y="990"/>
              </a:cxn>
              <a:cxn ang="0">
                <a:pos x="1561" y="800"/>
              </a:cxn>
              <a:cxn ang="0">
                <a:pos x="1570" y="698"/>
              </a:cxn>
              <a:cxn ang="0">
                <a:pos x="1587" y="732"/>
              </a:cxn>
              <a:cxn ang="0">
                <a:pos x="1469" y="383"/>
              </a:cxn>
              <a:cxn ang="0">
                <a:pos x="1377" y="319"/>
              </a:cxn>
              <a:cxn ang="0">
                <a:pos x="1383" y="210"/>
              </a:cxn>
              <a:cxn ang="0">
                <a:pos x="1347" y="126"/>
              </a:cxn>
              <a:cxn ang="0">
                <a:pos x="1335" y="191"/>
              </a:cxn>
            </a:cxnLst>
            <a:rect l="0" t="0" r="r" b="b"/>
            <a:pathLst>
              <a:path w="1590" h="1856">
                <a:moveTo>
                  <a:pt x="1335" y="191"/>
                </a:moveTo>
                <a:cubicBezTo>
                  <a:pt x="1325" y="182"/>
                  <a:pt x="1317" y="172"/>
                  <a:pt x="1306" y="164"/>
                </a:cubicBezTo>
                <a:cubicBezTo>
                  <a:pt x="1275" y="138"/>
                  <a:pt x="1240" y="118"/>
                  <a:pt x="1203" y="98"/>
                </a:cubicBezTo>
                <a:cubicBezTo>
                  <a:pt x="1179" y="85"/>
                  <a:pt x="1152" y="74"/>
                  <a:pt x="1124" y="64"/>
                </a:cubicBezTo>
                <a:cubicBezTo>
                  <a:pt x="1096" y="53"/>
                  <a:pt x="1067" y="45"/>
                  <a:pt x="1036" y="38"/>
                </a:cubicBezTo>
                <a:cubicBezTo>
                  <a:pt x="977" y="25"/>
                  <a:pt x="913" y="11"/>
                  <a:pt x="843" y="5"/>
                </a:cubicBezTo>
                <a:cubicBezTo>
                  <a:pt x="772" y="0"/>
                  <a:pt x="698" y="5"/>
                  <a:pt x="625" y="9"/>
                </a:cubicBezTo>
                <a:cubicBezTo>
                  <a:pt x="635" y="13"/>
                  <a:pt x="644" y="18"/>
                  <a:pt x="648" y="29"/>
                </a:cubicBezTo>
                <a:cubicBezTo>
                  <a:pt x="582" y="38"/>
                  <a:pt x="524" y="56"/>
                  <a:pt x="472" y="78"/>
                </a:cubicBezTo>
                <a:cubicBezTo>
                  <a:pt x="419" y="100"/>
                  <a:pt x="375" y="131"/>
                  <a:pt x="336" y="168"/>
                </a:cubicBezTo>
                <a:cubicBezTo>
                  <a:pt x="298" y="203"/>
                  <a:pt x="264" y="246"/>
                  <a:pt x="235" y="292"/>
                </a:cubicBezTo>
                <a:cubicBezTo>
                  <a:pt x="207" y="339"/>
                  <a:pt x="179" y="389"/>
                  <a:pt x="165" y="447"/>
                </a:cubicBezTo>
                <a:cubicBezTo>
                  <a:pt x="181" y="427"/>
                  <a:pt x="198" y="404"/>
                  <a:pt x="217" y="386"/>
                </a:cubicBezTo>
                <a:cubicBezTo>
                  <a:pt x="223" y="380"/>
                  <a:pt x="230" y="373"/>
                  <a:pt x="239" y="370"/>
                </a:cubicBezTo>
                <a:cubicBezTo>
                  <a:pt x="225" y="397"/>
                  <a:pt x="209" y="420"/>
                  <a:pt x="195" y="445"/>
                </a:cubicBezTo>
                <a:cubicBezTo>
                  <a:pt x="175" y="482"/>
                  <a:pt x="157" y="525"/>
                  <a:pt x="146" y="571"/>
                </a:cubicBezTo>
                <a:cubicBezTo>
                  <a:pt x="142" y="586"/>
                  <a:pt x="139" y="603"/>
                  <a:pt x="138" y="622"/>
                </a:cubicBezTo>
                <a:cubicBezTo>
                  <a:pt x="136" y="658"/>
                  <a:pt x="150" y="687"/>
                  <a:pt x="157" y="720"/>
                </a:cubicBezTo>
                <a:cubicBezTo>
                  <a:pt x="161" y="736"/>
                  <a:pt x="163" y="758"/>
                  <a:pt x="161" y="773"/>
                </a:cubicBezTo>
                <a:cubicBezTo>
                  <a:pt x="156" y="807"/>
                  <a:pt x="138" y="829"/>
                  <a:pt x="122" y="852"/>
                </a:cubicBezTo>
                <a:cubicBezTo>
                  <a:pt x="118" y="858"/>
                  <a:pt x="115" y="864"/>
                  <a:pt x="110" y="870"/>
                </a:cubicBezTo>
                <a:cubicBezTo>
                  <a:pt x="98" y="887"/>
                  <a:pt x="86" y="903"/>
                  <a:pt x="73" y="920"/>
                </a:cubicBezTo>
                <a:cubicBezTo>
                  <a:pt x="56" y="942"/>
                  <a:pt x="38" y="963"/>
                  <a:pt x="21" y="987"/>
                </a:cubicBezTo>
                <a:cubicBezTo>
                  <a:pt x="14" y="996"/>
                  <a:pt x="0" y="1011"/>
                  <a:pt x="1" y="1025"/>
                </a:cubicBezTo>
                <a:cubicBezTo>
                  <a:pt x="2" y="1034"/>
                  <a:pt x="15" y="1046"/>
                  <a:pt x="20" y="1050"/>
                </a:cubicBezTo>
                <a:cubicBezTo>
                  <a:pt x="37" y="1065"/>
                  <a:pt x="56" y="1072"/>
                  <a:pt x="77" y="1081"/>
                </a:cubicBezTo>
                <a:cubicBezTo>
                  <a:pt x="88" y="1085"/>
                  <a:pt x="100" y="1089"/>
                  <a:pt x="106" y="1096"/>
                </a:cubicBezTo>
                <a:cubicBezTo>
                  <a:pt x="113" y="1104"/>
                  <a:pt x="115" y="1117"/>
                  <a:pt x="112" y="1126"/>
                </a:cubicBezTo>
                <a:cubicBezTo>
                  <a:pt x="110" y="1131"/>
                  <a:pt x="106" y="1134"/>
                  <a:pt x="103" y="1140"/>
                </a:cubicBezTo>
                <a:cubicBezTo>
                  <a:pt x="95" y="1164"/>
                  <a:pt x="109" y="1186"/>
                  <a:pt x="123" y="1197"/>
                </a:cubicBezTo>
                <a:cubicBezTo>
                  <a:pt x="128" y="1201"/>
                  <a:pt x="144" y="1209"/>
                  <a:pt x="145" y="1216"/>
                </a:cubicBezTo>
                <a:cubicBezTo>
                  <a:pt x="145" y="1219"/>
                  <a:pt x="142" y="1221"/>
                  <a:pt x="141" y="1222"/>
                </a:cubicBezTo>
                <a:cubicBezTo>
                  <a:pt x="140" y="1224"/>
                  <a:pt x="139" y="1227"/>
                  <a:pt x="139" y="1229"/>
                </a:cubicBezTo>
                <a:cubicBezTo>
                  <a:pt x="132" y="1258"/>
                  <a:pt x="143" y="1280"/>
                  <a:pt x="153" y="1296"/>
                </a:cubicBezTo>
                <a:cubicBezTo>
                  <a:pt x="159" y="1304"/>
                  <a:pt x="164" y="1312"/>
                  <a:pt x="172" y="1320"/>
                </a:cubicBezTo>
                <a:cubicBezTo>
                  <a:pt x="179" y="1327"/>
                  <a:pt x="186" y="1337"/>
                  <a:pt x="188" y="1347"/>
                </a:cubicBezTo>
                <a:cubicBezTo>
                  <a:pt x="191" y="1366"/>
                  <a:pt x="183" y="1385"/>
                  <a:pt x="179" y="1399"/>
                </a:cubicBezTo>
                <a:cubicBezTo>
                  <a:pt x="174" y="1415"/>
                  <a:pt x="172" y="1434"/>
                  <a:pt x="173" y="1455"/>
                </a:cubicBezTo>
                <a:cubicBezTo>
                  <a:pt x="174" y="1473"/>
                  <a:pt x="180" y="1488"/>
                  <a:pt x="189" y="1500"/>
                </a:cubicBezTo>
                <a:cubicBezTo>
                  <a:pt x="211" y="1529"/>
                  <a:pt x="214" y="1530"/>
                  <a:pt x="265" y="1546"/>
                </a:cubicBezTo>
                <a:cubicBezTo>
                  <a:pt x="298" y="1557"/>
                  <a:pt x="333" y="1561"/>
                  <a:pt x="373" y="1562"/>
                </a:cubicBezTo>
                <a:cubicBezTo>
                  <a:pt x="393" y="1563"/>
                  <a:pt x="413" y="1562"/>
                  <a:pt x="433" y="1564"/>
                </a:cubicBezTo>
                <a:cubicBezTo>
                  <a:pt x="472" y="1567"/>
                  <a:pt x="504" y="1573"/>
                  <a:pt x="533" y="1586"/>
                </a:cubicBezTo>
                <a:cubicBezTo>
                  <a:pt x="562" y="1599"/>
                  <a:pt x="586" y="1615"/>
                  <a:pt x="604" y="1639"/>
                </a:cubicBezTo>
                <a:cubicBezTo>
                  <a:pt x="621" y="1661"/>
                  <a:pt x="637" y="1690"/>
                  <a:pt x="642" y="1724"/>
                </a:cubicBezTo>
                <a:cubicBezTo>
                  <a:pt x="644" y="1742"/>
                  <a:pt x="643" y="1763"/>
                  <a:pt x="643" y="1783"/>
                </a:cubicBezTo>
                <a:cubicBezTo>
                  <a:pt x="643" y="1802"/>
                  <a:pt x="634" y="1837"/>
                  <a:pt x="630" y="1856"/>
                </a:cubicBezTo>
                <a:cubicBezTo>
                  <a:pt x="717" y="1856"/>
                  <a:pt x="1206" y="1856"/>
                  <a:pt x="1277" y="1856"/>
                </a:cubicBezTo>
                <a:cubicBezTo>
                  <a:pt x="1237" y="1758"/>
                  <a:pt x="1225" y="1587"/>
                  <a:pt x="1252" y="1465"/>
                </a:cubicBezTo>
                <a:cubicBezTo>
                  <a:pt x="1258" y="1436"/>
                  <a:pt x="1266" y="1405"/>
                  <a:pt x="1272" y="1375"/>
                </a:cubicBezTo>
                <a:cubicBezTo>
                  <a:pt x="1274" y="1365"/>
                  <a:pt x="1277" y="1355"/>
                  <a:pt x="1280" y="1347"/>
                </a:cubicBezTo>
                <a:cubicBezTo>
                  <a:pt x="1283" y="1341"/>
                  <a:pt x="1289" y="1337"/>
                  <a:pt x="1295" y="1331"/>
                </a:cubicBezTo>
                <a:cubicBezTo>
                  <a:pt x="1300" y="1326"/>
                  <a:pt x="1304" y="1319"/>
                  <a:pt x="1308" y="1314"/>
                </a:cubicBezTo>
                <a:cubicBezTo>
                  <a:pt x="1334" y="1281"/>
                  <a:pt x="1360" y="1247"/>
                  <a:pt x="1384" y="1214"/>
                </a:cubicBezTo>
                <a:cubicBezTo>
                  <a:pt x="1401" y="1191"/>
                  <a:pt x="1418" y="1169"/>
                  <a:pt x="1433" y="1144"/>
                </a:cubicBezTo>
                <a:cubicBezTo>
                  <a:pt x="1462" y="1095"/>
                  <a:pt x="1492" y="1046"/>
                  <a:pt x="1515" y="990"/>
                </a:cubicBezTo>
                <a:cubicBezTo>
                  <a:pt x="1527" y="962"/>
                  <a:pt x="1536" y="932"/>
                  <a:pt x="1544" y="901"/>
                </a:cubicBezTo>
                <a:cubicBezTo>
                  <a:pt x="1552" y="870"/>
                  <a:pt x="1558" y="835"/>
                  <a:pt x="1561" y="800"/>
                </a:cubicBezTo>
                <a:cubicBezTo>
                  <a:pt x="1564" y="765"/>
                  <a:pt x="1569" y="725"/>
                  <a:pt x="1561" y="690"/>
                </a:cubicBezTo>
                <a:cubicBezTo>
                  <a:pt x="1567" y="689"/>
                  <a:pt x="1568" y="695"/>
                  <a:pt x="1570" y="698"/>
                </a:cubicBezTo>
                <a:cubicBezTo>
                  <a:pt x="1572" y="702"/>
                  <a:pt x="1575" y="705"/>
                  <a:pt x="1577" y="708"/>
                </a:cubicBezTo>
                <a:cubicBezTo>
                  <a:pt x="1581" y="716"/>
                  <a:pt x="1583" y="725"/>
                  <a:pt x="1587" y="732"/>
                </a:cubicBezTo>
                <a:cubicBezTo>
                  <a:pt x="1590" y="623"/>
                  <a:pt x="1569" y="543"/>
                  <a:pt x="1534" y="474"/>
                </a:cubicBezTo>
                <a:cubicBezTo>
                  <a:pt x="1516" y="441"/>
                  <a:pt x="1496" y="408"/>
                  <a:pt x="1469" y="383"/>
                </a:cubicBezTo>
                <a:cubicBezTo>
                  <a:pt x="1450" y="365"/>
                  <a:pt x="1426" y="348"/>
                  <a:pt x="1402" y="334"/>
                </a:cubicBezTo>
                <a:cubicBezTo>
                  <a:pt x="1393" y="329"/>
                  <a:pt x="1379" y="326"/>
                  <a:pt x="1377" y="319"/>
                </a:cubicBezTo>
                <a:cubicBezTo>
                  <a:pt x="1376" y="313"/>
                  <a:pt x="1380" y="301"/>
                  <a:pt x="1382" y="294"/>
                </a:cubicBezTo>
                <a:cubicBezTo>
                  <a:pt x="1386" y="268"/>
                  <a:pt x="1389" y="236"/>
                  <a:pt x="1383" y="210"/>
                </a:cubicBezTo>
                <a:cubicBezTo>
                  <a:pt x="1379" y="194"/>
                  <a:pt x="1373" y="180"/>
                  <a:pt x="1368" y="166"/>
                </a:cubicBezTo>
                <a:cubicBezTo>
                  <a:pt x="1362" y="152"/>
                  <a:pt x="1355" y="139"/>
                  <a:pt x="1347" y="126"/>
                </a:cubicBezTo>
                <a:cubicBezTo>
                  <a:pt x="1347" y="126"/>
                  <a:pt x="1347" y="125"/>
                  <a:pt x="1346" y="126"/>
                </a:cubicBezTo>
                <a:cubicBezTo>
                  <a:pt x="1350" y="149"/>
                  <a:pt x="1347" y="179"/>
                  <a:pt x="1335" y="191"/>
                </a:cubicBezTo>
                <a:close/>
              </a:path>
            </a:pathLst>
          </a:custGeom>
          <a:solidFill>
            <a:srgbClr val="1F497D"/>
          </a:solidFill>
          <a:ln w="12700" cap="flat">
            <a:solidFill>
              <a:srgbClr val="1F497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7800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 smtClean="0">
              <a:solidFill>
                <a:prstClr val="black"/>
              </a:solidFill>
              <a:latin typeface="Arial Rounded MT Bold" panose="020F0704030504030204" pitchFamily="34" charset="0"/>
              <a:ea typeface="+mn-ea"/>
            </a:endParaRPr>
          </a:p>
        </p:txBody>
      </p:sp>
      <p:sp>
        <p:nvSpPr>
          <p:cNvPr id="74" name="Freeform 13"/>
          <p:cNvSpPr>
            <a:spLocks/>
          </p:cNvSpPr>
          <p:nvPr/>
        </p:nvSpPr>
        <p:spPr bwMode="auto">
          <a:xfrm>
            <a:off x="2429377" y="3944663"/>
            <a:ext cx="368864" cy="417965"/>
          </a:xfrm>
          <a:custGeom>
            <a:avLst/>
            <a:gdLst/>
            <a:ahLst/>
            <a:cxnLst>
              <a:cxn ang="0">
                <a:pos x="1306" y="164"/>
              </a:cxn>
              <a:cxn ang="0">
                <a:pos x="1124" y="64"/>
              </a:cxn>
              <a:cxn ang="0">
                <a:pos x="843" y="5"/>
              </a:cxn>
              <a:cxn ang="0">
                <a:pos x="648" y="29"/>
              </a:cxn>
              <a:cxn ang="0">
                <a:pos x="336" y="168"/>
              </a:cxn>
              <a:cxn ang="0">
                <a:pos x="165" y="447"/>
              </a:cxn>
              <a:cxn ang="0">
                <a:pos x="239" y="370"/>
              </a:cxn>
              <a:cxn ang="0">
                <a:pos x="146" y="571"/>
              </a:cxn>
              <a:cxn ang="0">
                <a:pos x="157" y="720"/>
              </a:cxn>
              <a:cxn ang="0">
                <a:pos x="122" y="852"/>
              </a:cxn>
              <a:cxn ang="0">
                <a:pos x="73" y="920"/>
              </a:cxn>
              <a:cxn ang="0">
                <a:pos x="1" y="1025"/>
              </a:cxn>
              <a:cxn ang="0">
                <a:pos x="77" y="1081"/>
              </a:cxn>
              <a:cxn ang="0">
                <a:pos x="112" y="1126"/>
              </a:cxn>
              <a:cxn ang="0">
                <a:pos x="123" y="1197"/>
              </a:cxn>
              <a:cxn ang="0">
                <a:pos x="141" y="1222"/>
              </a:cxn>
              <a:cxn ang="0">
                <a:pos x="153" y="1296"/>
              </a:cxn>
              <a:cxn ang="0">
                <a:pos x="188" y="1347"/>
              </a:cxn>
              <a:cxn ang="0">
                <a:pos x="173" y="1455"/>
              </a:cxn>
              <a:cxn ang="0">
                <a:pos x="265" y="1546"/>
              </a:cxn>
              <a:cxn ang="0">
                <a:pos x="433" y="1564"/>
              </a:cxn>
              <a:cxn ang="0">
                <a:pos x="604" y="1639"/>
              </a:cxn>
              <a:cxn ang="0">
                <a:pos x="643" y="1783"/>
              </a:cxn>
              <a:cxn ang="0">
                <a:pos x="1277" y="1856"/>
              </a:cxn>
              <a:cxn ang="0">
                <a:pos x="1272" y="1375"/>
              </a:cxn>
              <a:cxn ang="0">
                <a:pos x="1295" y="1331"/>
              </a:cxn>
              <a:cxn ang="0">
                <a:pos x="1384" y="1214"/>
              </a:cxn>
              <a:cxn ang="0">
                <a:pos x="1515" y="990"/>
              </a:cxn>
              <a:cxn ang="0">
                <a:pos x="1561" y="800"/>
              </a:cxn>
              <a:cxn ang="0">
                <a:pos x="1570" y="698"/>
              </a:cxn>
              <a:cxn ang="0">
                <a:pos x="1587" y="732"/>
              </a:cxn>
              <a:cxn ang="0">
                <a:pos x="1469" y="383"/>
              </a:cxn>
              <a:cxn ang="0">
                <a:pos x="1377" y="319"/>
              </a:cxn>
              <a:cxn ang="0">
                <a:pos x="1383" y="210"/>
              </a:cxn>
              <a:cxn ang="0">
                <a:pos x="1347" y="126"/>
              </a:cxn>
              <a:cxn ang="0">
                <a:pos x="1335" y="191"/>
              </a:cxn>
            </a:cxnLst>
            <a:rect l="0" t="0" r="r" b="b"/>
            <a:pathLst>
              <a:path w="1590" h="1856">
                <a:moveTo>
                  <a:pt x="1335" y="191"/>
                </a:moveTo>
                <a:cubicBezTo>
                  <a:pt x="1325" y="182"/>
                  <a:pt x="1317" y="172"/>
                  <a:pt x="1306" y="164"/>
                </a:cubicBezTo>
                <a:cubicBezTo>
                  <a:pt x="1275" y="138"/>
                  <a:pt x="1240" y="118"/>
                  <a:pt x="1203" y="98"/>
                </a:cubicBezTo>
                <a:cubicBezTo>
                  <a:pt x="1179" y="85"/>
                  <a:pt x="1152" y="74"/>
                  <a:pt x="1124" y="64"/>
                </a:cubicBezTo>
                <a:cubicBezTo>
                  <a:pt x="1096" y="53"/>
                  <a:pt x="1067" y="45"/>
                  <a:pt x="1036" y="38"/>
                </a:cubicBezTo>
                <a:cubicBezTo>
                  <a:pt x="977" y="25"/>
                  <a:pt x="913" y="11"/>
                  <a:pt x="843" y="5"/>
                </a:cubicBezTo>
                <a:cubicBezTo>
                  <a:pt x="772" y="0"/>
                  <a:pt x="698" y="5"/>
                  <a:pt x="625" y="9"/>
                </a:cubicBezTo>
                <a:cubicBezTo>
                  <a:pt x="635" y="13"/>
                  <a:pt x="644" y="18"/>
                  <a:pt x="648" y="29"/>
                </a:cubicBezTo>
                <a:cubicBezTo>
                  <a:pt x="582" y="38"/>
                  <a:pt x="524" y="56"/>
                  <a:pt x="472" y="78"/>
                </a:cubicBezTo>
                <a:cubicBezTo>
                  <a:pt x="419" y="100"/>
                  <a:pt x="375" y="131"/>
                  <a:pt x="336" y="168"/>
                </a:cubicBezTo>
                <a:cubicBezTo>
                  <a:pt x="298" y="203"/>
                  <a:pt x="264" y="246"/>
                  <a:pt x="235" y="292"/>
                </a:cubicBezTo>
                <a:cubicBezTo>
                  <a:pt x="207" y="339"/>
                  <a:pt x="179" y="389"/>
                  <a:pt x="165" y="447"/>
                </a:cubicBezTo>
                <a:cubicBezTo>
                  <a:pt x="181" y="427"/>
                  <a:pt x="198" y="404"/>
                  <a:pt x="217" y="386"/>
                </a:cubicBezTo>
                <a:cubicBezTo>
                  <a:pt x="223" y="380"/>
                  <a:pt x="230" y="373"/>
                  <a:pt x="239" y="370"/>
                </a:cubicBezTo>
                <a:cubicBezTo>
                  <a:pt x="225" y="397"/>
                  <a:pt x="209" y="420"/>
                  <a:pt x="195" y="445"/>
                </a:cubicBezTo>
                <a:cubicBezTo>
                  <a:pt x="175" y="482"/>
                  <a:pt x="157" y="525"/>
                  <a:pt x="146" y="571"/>
                </a:cubicBezTo>
                <a:cubicBezTo>
                  <a:pt x="142" y="586"/>
                  <a:pt x="139" y="603"/>
                  <a:pt x="138" y="622"/>
                </a:cubicBezTo>
                <a:cubicBezTo>
                  <a:pt x="136" y="658"/>
                  <a:pt x="150" y="687"/>
                  <a:pt x="157" y="720"/>
                </a:cubicBezTo>
                <a:cubicBezTo>
                  <a:pt x="161" y="736"/>
                  <a:pt x="163" y="758"/>
                  <a:pt x="161" y="773"/>
                </a:cubicBezTo>
                <a:cubicBezTo>
                  <a:pt x="156" y="807"/>
                  <a:pt x="138" y="829"/>
                  <a:pt x="122" y="852"/>
                </a:cubicBezTo>
                <a:cubicBezTo>
                  <a:pt x="118" y="858"/>
                  <a:pt x="115" y="864"/>
                  <a:pt x="110" y="870"/>
                </a:cubicBezTo>
                <a:cubicBezTo>
                  <a:pt x="98" y="887"/>
                  <a:pt x="86" y="903"/>
                  <a:pt x="73" y="920"/>
                </a:cubicBezTo>
                <a:cubicBezTo>
                  <a:pt x="56" y="942"/>
                  <a:pt x="38" y="963"/>
                  <a:pt x="21" y="987"/>
                </a:cubicBezTo>
                <a:cubicBezTo>
                  <a:pt x="14" y="996"/>
                  <a:pt x="0" y="1011"/>
                  <a:pt x="1" y="1025"/>
                </a:cubicBezTo>
                <a:cubicBezTo>
                  <a:pt x="2" y="1034"/>
                  <a:pt x="15" y="1046"/>
                  <a:pt x="20" y="1050"/>
                </a:cubicBezTo>
                <a:cubicBezTo>
                  <a:pt x="37" y="1065"/>
                  <a:pt x="56" y="1072"/>
                  <a:pt x="77" y="1081"/>
                </a:cubicBezTo>
                <a:cubicBezTo>
                  <a:pt x="88" y="1085"/>
                  <a:pt x="100" y="1089"/>
                  <a:pt x="106" y="1096"/>
                </a:cubicBezTo>
                <a:cubicBezTo>
                  <a:pt x="113" y="1104"/>
                  <a:pt x="115" y="1117"/>
                  <a:pt x="112" y="1126"/>
                </a:cubicBezTo>
                <a:cubicBezTo>
                  <a:pt x="110" y="1131"/>
                  <a:pt x="106" y="1134"/>
                  <a:pt x="103" y="1140"/>
                </a:cubicBezTo>
                <a:cubicBezTo>
                  <a:pt x="95" y="1164"/>
                  <a:pt x="109" y="1186"/>
                  <a:pt x="123" y="1197"/>
                </a:cubicBezTo>
                <a:cubicBezTo>
                  <a:pt x="128" y="1201"/>
                  <a:pt x="144" y="1209"/>
                  <a:pt x="145" y="1216"/>
                </a:cubicBezTo>
                <a:cubicBezTo>
                  <a:pt x="145" y="1219"/>
                  <a:pt x="142" y="1221"/>
                  <a:pt x="141" y="1222"/>
                </a:cubicBezTo>
                <a:cubicBezTo>
                  <a:pt x="140" y="1224"/>
                  <a:pt x="139" y="1227"/>
                  <a:pt x="139" y="1229"/>
                </a:cubicBezTo>
                <a:cubicBezTo>
                  <a:pt x="132" y="1258"/>
                  <a:pt x="143" y="1280"/>
                  <a:pt x="153" y="1296"/>
                </a:cubicBezTo>
                <a:cubicBezTo>
                  <a:pt x="159" y="1304"/>
                  <a:pt x="164" y="1312"/>
                  <a:pt x="172" y="1320"/>
                </a:cubicBezTo>
                <a:cubicBezTo>
                  <a:pt x="179" y="1327"/>
                  <a:pt x="186" y="1337"/>
                  <a:pt x="188" y="1347"/>
                </a:cubicBezTo>
                <a:cubicBezTo>
                  <a:pt x="191" y="1366"/>
                  <a:pt x="183" y="1385"/>
                  <a:pt x="179" y="1399"/>
                </a:cubicBezTo>
                <a:cubicBezTo>
                  <a:pt x="174" y="1415"/>
                  <a:pt x="172" y="1434"/>
                  <a:pt x="173" y="1455"/>
                </a:cubicBezTo>
                <a:cubicBezTo>
                  <a:pt x="174" y="1473"/>
                  <a:pt x="180" y="1488"/>
                  <a:pt x="189" y="1500"/>
                </a:cubicBezTo>
                <a:cubicBezTo>
                  <a:pt x="211" y="1529"/>
                  <a:pt x="214" y="1530"/>
                  <a:pt x="265" y="1546"/>
                </a:cubicBezTo>
                <a:cubicBezTo>
                  <a:pt x="298" y="1557"/>
                  <a:pt x="333" y="1561"/>
                  <a:pt x="373" y="1562"/>
                </a:cubicBezTo>
                <a:cubicBezTo>
                  <a:pt x="393" y="1563"/>
                  <a:pt x="413" y="1562"/>
                  <a:pt x="433" y="1564"/>
                </a:cubicBezTo>
                <a:cubicBezTo>
                  <a:pt x="472" y="1567"/>
                  <a:pt x="504" y="1573"/>
                  <a:pt x="533" y="1586"/>
                </a:cubicBezTo>
                <a:cubicBezTo>
                  <a:pt x="562" y="1599"/>
                  <a:pt x="586" y="1615"/>
                  <a:pt x="604" y="1639"/>
                </a:cubicBezTo>
                <a:cubicBezTo>
                  <a:pt x="621" y="1661"/>
                  <a:pt x="637" y="1690"/>
                  <a:pt x="642" y="1724"/>
                </a:cubicBezTo>
                <a:cubicBezTo>
                  <a:pt x="644" y="1742"/>
                  <a:pt x="643" y="1763"/>
                  <a:pt x="643" y="1783"/>
                </a:cubicBezTo>
                <a:cubicBezTo>
                  <a:pt x="643" y="1802"/>
                  <a:pt x="634" y="1837"/>
                  <a:pt x="630" y="1856"/>
                </a:cubicBezTo>
                <a:cubicBezTo>
                  <a:pt x="717" y="1856"/>
                  <a:pt x="1206" y="1856"/>
                  <a:pt x="1277" y="1856"/>
                </a:cubicBezTo>
                <a:cubicBezTo>
                  <a:pt x="1237" y="1758"/>
                  <a:pt x="1225" y="1587"/>
                  <a:pt x="1252" y="1465"/>
                </a:cubicBezTo>
                <a:cubicBezTo>
                  <a:pt x="1258" y="1436"/>
                  <a:pt x="1266" y="1405"/>
                  <a:pt x="1272" y="1375"/>
                </a:cubicBezTo>
                <a:cubicBezTo>
                  <a:pt x="1274" y="1365"/>
                  <a:pt x="1277" y="1355"/>
                  <a:pt x="1280" y="1347"/>
                </a:cubicBezTo>
                <a:cubicBezTo>
                  <a:pt x="1283" y="1341"/>
                  <a:pt x="1289" y="1337"/>
                  <a:pt x="1295" y="1331"/>
                </a:cubicBezTo>
                <a:cubicBezTo>
                  <a:pt x="1300" y="1326"/>
                  <a:pt x="1304" y="1319"/>
                  <a:pt x="1308" y="1314"/>
                </a:cubicBezTo>
                <a:cubicBezTo>
                  <a:pt x="1334" y="1281"/>
                  <a:pt x="1360" y="1247"/>
                  <a:pt x="1384" y="1214"/>
                </a:cubicBezTo>
                <a:cubicBezTo>
                  <a:pt x="1401" y="1191"/>
                  <a:pt x="1418" y="1169"/>
                  <a:pt x="1433" y="1144"/>
                </a:cubicBezTo>
                <a:cubicBezTo>
                  <a:pt x="1462" y="1095"/>
                  <a:pt x="1492" y="1046"/>
                  <a:pt x="1515" y="990"/>
                </a:cubicBezTo>
                <a:cubicBezTo>
                  <a:pt x="1527" y="962"/>
                  <a:pt x="1536" y="932"/>
                  <a:pt x="1544" y="901"/>
                </a:cubicBezTo>
                <a:cubicBezTo>
                  <a:pt x="1552" y="870"/>
                  <a:pt x="1558" y="835"/>
                  <a:pt x="1561" y="800"/>
                </a:cubicBezTo>
                <a:cubicBezTo>
                  <a:pt x="1564" y="765"/>
                  <a:pt x="1569" y="725"/>
                  <a:pt x="1561" y="690"/>
                </a:cubicBezTo>
                <a:cubicBezTo>
                  <a:pt x="1567" y="689"/>
                  <a:pt x="1568" y="695"/>
                  <a:pt x="1570" y="698"/>
                </a:cubicBezTo>
                <a:cubicBezTo>
                  <a:pt x="1572" y="702"/>
                  <a:pt x="1575" y="705"/>
                  <a:pt x="1577" y="708"/>
                </a:cubicBezTo>
                <a:cubicBezTo>
                  <a:pt x="1581" y="716"/>
                  <a:pt x="1583" y="725"/>
                  <a:pt x="1587" y="732"/>
                </a:cubicBezTo>
                <a:cubicBezTo>
                  <a:pt x="1590" y="623"/>
                  <a:pt x="1569" y="543"/>
                  <a:pt x="1534" y="474"/>
                </a:cubicBezTo>
                <a:cubicBezTo>
                  <a:pt x="1516" y="441"/>
                  <a:pt x="1496" y="408"/>
                  <a:pt x="1469" y="383"/>
                </a:cubicBezTo>
                <a:cubicBezTo>
                  <a:pt x="1450" y="365"/>
                  <a:pt x="1426" y="348"/>
                  <a:pt x="1402" y="334"/>
                </a:cubicBezTo>
                <a:cubicBezTo>
                  <a:pt x="1393" y="329"/>
                  <a:pt x="1379" y="326"/>
                  <a:pt x="1377" y="319"/>
                </a:cubicBezTo>
                <a:cubicBezTo>
                  <a:pt x="1376" y="313"/>
                  <a:pt x="1380" y="301"/>
                  <a:pt x="1382" y="294"/>
                </a:cubicBezTo>
                <a:cubicBezTo>
                  <a:pt x="1386" y="268"/>
                  <a:pt x="1389" y="236"/>
                  <a:pt x="1383" y="210"/>
                </a:cubicBezTo>
                <a:cubicBezTo>
                  <a:pt x="1379" y="194"/>
                  <a:pt x="1373" y="180"/>
                  <a:pt x="1368" y="166"/>
                </a:cubicBezTo>
                <a:cubicBezTo>
                  <a:pt x="1362" y="152"/>
                  <a:pt x="1355" y="139"/>
                  <a:pt x="1347" y="126"/>
                </a:cubicBezTo>
                <a:cubicBezTo>
                  <a:pt x="1347" y="126"/>
                  <a:pt x="1347" y="125"/>
                  <a:pt x="1346" y="126"/>
                </a:cubicBezTo>
                <a:cubicBezTo>
                  <a:pt x="1350" y="149"/>
                  <a:pt x="1347" y="179"/>
                  <a:pt x="1335" y="191"/>
                </a:cubicBezTo>
                <a:close/>
              </a:path>
            </a:pathLst>
          </a:custGeom>
          <a:solidFill>
            <a:srgbClr val="1F497D"/>
          </a:solidFill>
          <a:ln w="12700" cap="flat">
            <a:solidFill>
              <a:srgbClr val="1F497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7800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 smtClean="0">
              <a:solidFill>
                <a:prstClr val="black"/>
              </a:solidFill>
              <a:latin typeface="Arial Rounded MT Bold" panose="020F0704030504030204" pitchFamily="34" charset="0"/>
              <a:ea typeface="+mn-ea"/>
            </a:endParaRPr>
          </a:p>
        </p:txBody>
      </p:sp>
      <p:sp>
        <p:nvSpPr>
          <p:cNvPr id="83" name="82 Retraso">
            <a:hlinkClick r:id="rId11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84" name="83 Rectángulo">
            <a:hlinkClick r:id="rId11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85" name="84 Retraso">
            <a:hlinkClick r:id="rId12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86" name="85 Rectángulo">
            <a:hlinkClick r:id="rId12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87" name="86 Retraso">
            <a:hlinkClick r:id="rId13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88" name="87 Rectángulo">
            <a:hlinkClick r:id="rId13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95" name="94 Rectángulo redondeado">
            <a:hlinkClick r:id="rId14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0" name="99 Rectángulo redondeado">
            <a:hlinkClick r:id="rId15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105" name="104 Rectángulo redondeado">
            <a:hlinkClick r:id="rId11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6" name="105 Rectángulo redondeado">
            <a:hlinkClick r:id="rId16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7" name="106 Rectángulo redondeado">
            <a:hlinkClick r:id="rId17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" name="6 Cheurón">
            <a:hlinkClick r:id="rId18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46" name="7 Cheurón">
            <a:hlinkClick r:id="rId19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47" name="44 Cheurón">
            <a:hlinkClick r:id="rId20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48" name="9 Cheurón">
            <a:hlinkClick r:id="rId21" action="ppaction://hlinksldjump"/>
          </p:cNvPr>
          <p:cNvSpPr/>
          <p:nvPr/>
        </p:nvSpPr>
        <p:spPr>
          <a:xfrm>
            <a:off x="3617057" y="5278671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49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Flecha izquierda 30">
            <a:hlinkClick r:id="rId11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1" name="Flecha izquierda 31">
            <a:hlinkClick r:id="rId13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897635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81 Gráfico"/>
          <p:cNvGraphicFramePr/>
          <p:nvPr>
            <p:extLst>
              <p:ext uri="{D42A27DB-BD31-4B8C-83A1-F6EECF244321}">
                <p14:modId xmlns="" xmlns:p14="http://schemas.microsoft.com/office/powerpoint/2010/main" val="4070644834"/>
              </p:ext>
            </p:extLst>
          </p:nvPr>
        </p:nvGraphicFramePr>
        <p:xfrm>
          <a:off x="2904386" y="3268369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41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2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¿Conocimiento de la herramienta del Gobierno llamada Urna de Cristal?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P6.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¿Usted ha visto, leído o escuchado sobre la herramienta del Gobierno Nacional llamada Urna de Cristal?</a:t>
            </a:r>
          </a:p>
        </p:txBody>
      </p:sp>
      <p:sp>
        <p:nvSpPr>
          <p:cNvPr id="44" name="43 CuadroTexto"/>
          <p:cNvSpPr txBox="1"/>
          <p:nvPr/>
        </p:nvSpPr>
        <p:spPr>
          <a:xfrm>
            <a:off x="2915819" y="1345334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2013</a:t>
            </a: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38 CuadroTexto"/>
          <p:cNvSpPr txBox="1"/>
          <p:nvPr/>
        </p:nvSpPr>
        <p:spPr>
          <a:xfrm>
            <a:off x="3563892" y="1357209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Pequeños</a:t>
            </a:r>
          </a:p>
        </p:txBody>
      </p:sp>
      <p:sp>
        <p:nvSpPr>
          <p:cNvPr id="58" name="57 CuadroTexto"/>
          <p:cNvSpPr txBox="1"/>
          <p:nvPr/>
        </p:nvSpPr>
        <p:spPr>
          <a:xfrm>
            <a:off x="5580114" y="1352449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Medianos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7812360" y="1352449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Grandes</a:t>
            </a:r>
          </a:p>
        </p:txBody>
      </p:sp>
      <p:sp>
        <p:nvSpPr>
          <p:cNvPr id="89" name="88 CuadroTexto"/>
          <p:cNvSpPr txBox="1"/>
          <p:nvPr/>
        </p:nvSpPr>
        <p:spPr>
          <a:xfrm>
            <a:off x="2915701" y="325638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2014</a:t>
            </a:r>
          </a:p>
        </p:txBody>
      </p:sp>
      <p:sp>
        <p:nvSpPr>
          <p:cNvPr id="94" name="93 CuadroTexto"/>
          <p:cNvSpPr txBox="1"/>
          <p:nvPr/>
        </p:nvSpPr>
        <p:spPr>
          <a:xfrm>
            <a:off x="3563773" y="3268258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Pequeños</a:t>
            </a:r>
          </a:p>
        </p:txBody>
      </p:sp>
      <p:sp>
        <p:nvSpPr>
          <p:cNvPr id="99" name="98 CuadroTexto"/>
          <p:cNvSpPr txBox="1"/>
          <p:nvPr/>
        </p:nvSpPr>
        <p:spPr>
          <a:xfrm>
            <a:off x="5579991" y="3263499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Medianos</a:t>
            </a:r>
          </a:p>
        </p:txBody>
      </p:sp>
      <p:sp>
        <p:nvSpPr>
          <p:cNvPr id="104" name="103 CuadroTexto"/>
          <p:cNvSpPr txBox="1"/>
          <p:nvPr/>
        </p:nvSpPr>
        <p:spPr>
          <a:xfrm>
            <a:off x="7812241" y="3263499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Grandes</a:t>
            </a:r>
          </a:p>
        </p:txBody>
      </p:sp>
      <p:graphicFrame>
        <p:nvGraphicFramePr>
          <p:cNvPr id="59" name="1 Gráfico"/>
          <p:cNvGraphicFramePr/>
          <p:nvPr>
            <p:extLst>
              <p:ext uri="{D42A27DB-BD31-4B8C-83A1-F6EECF244321}">
                <p14:modId xmlns="" xmlns:p14="http://schemas.microsoft.com/office/powerpoint/2010/main" val="3264489928"/>
              </p:ext>
            </p:extLst>
          </p:nvPr>
        </p:nvGraphicFramePr>
        <p:xfrm>
          <a:off x="2904386" y="1353892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64" name="56 Gráfico"/>
          <p:cNvGraphicFramePr/>
          <p:nvPr>
            <p:extLst>
              <p:ext uri="{D42A27DB-BD31-4B8C-83A1-F6EECF244321}">
                <p14:modId xmlns="" xmlns:p14="http://schemas.microsoft.com/office/powerpoint/2010/main" val="2578512802"/>
              </p:ext>
            </p:extLst>
          </p:nvPr>
        </p:nvGraphicFramePr>
        <p:xfrm>
          <a:off x="4932040" y="1349134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65" name="61 Gráfico"/>
          <p:cNvGraphicFramePr/>
          <p:nvPr>
            <p:extLst>
              <p:ext uri="{D42A27DB-BD31-4B8C-83A1-F6EECF244321}">
                <p14:modId xmlns="" xmlns:p14="http://schemas.microsoft.com/office/powerpoint/2010/main" val="1839272475"/>
              </p:ext>
            </p:extLst>
          </p:nvPr>
        </p:nvGraphicFramePr>
        <p:xfrm>
          <a:off x="7164288" y="1349134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67" name="97 Gráfico"/>
          <p:cNvGraphicFramePr/>
          <p:nvPr>
            <p:extLst>
              <p:ext uri="{D42A27DB-BD31-4B8C-83A1-F6EECF244321}">
                <p14:modId xmlns="" xmlns:p14="http://schemas.microsoft.com/office/powerpoint/2010/main" val="1343356214"/>
              </p:ext>
            </p:extLst>
          </p:nvPr>
        </p:nvGraphicFramePr>
        <p:xfrm>
          <a:off x="4929190" y="3286128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70" name="102 Gráfico"/>
          <p:cNvGraphicFramePr/>
          <p:nvPr>
            <p:extLst>
              <p:ext uri="{D42A27DB-BD31-4B8C-83A1-F6EECF244321}">
                <p14:modId xmlns="" xmlns:p14="http://schemas.microsoft.com/office/powerpoint/2010/main" val="3499822665"/>
              </p:ext>
            </p:extLst>
          </p:nvPr>
        </p:nvGraphicFramePr>
        <p:xfrm>
          <a:off x="7043448" y="3286128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7" name="76 Rectángulo"/>
          <p:cNvSpPr/>
          <p:nvPr/>
        </p:nvSpPr>
        <p:spPr>
          <a:xfrm>
            <a:off x="2115023" y="1533193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78" name="77 Rectángulo"/>
          <p:cNvSpPr/>
          <p:nvPr/>
        </p:nvSpPr>
        <p:spPr>
          <a:xfrm>
            <a:off x="2105097" y="1800325"/>
            <a:ext cx="158418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9" name="78 CuadroTexto"/>
          <p:cNvSpPr txBox="1"/>
          <p:nvPr/>
        </p:nvSpPr>
        <p:spPr>
          <a:xfrm>
            <a:off x="2218095" y="1472356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Si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0" name="89 CuadroTexto"/>
          <p:cNvSpPr txBox="1"/>
          <p:nvPr/>
        </p:nvSpPr>
        <p:spPr>
          <a:xfrm>
            <a:off x="2211359" y="1750918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No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3" name="82 Retraso">
            <a:hlinkClick r:id="rId11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84" name="83 Rectángulo">
            <a:hlinkClick r:id="rId11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85" name="84 Retraso">
            <a:hlinkClick r:id="rId12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86" name="85 Rectángulo">
            <a:hlinkClick r:id="rId12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87" name="86 Retraso">
            <a:hlinkClick r:id="rId13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88" name="87 Rectángulo">
            <a:hlinkClick r:id="rId13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98" name="97 Rectángulo redondeado">
            <a:hlinkClick r:id="rId14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0" name="99 Rectángulo redondeado">
            <a:hlinkClick r:id="rId15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103" name="102 Rectángulo redondeado">
            <a:hlinkClick r:id="rId11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5" name="104 Rectángulo redondeado">
            <a:hlinkClick r:id="rId16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6" name="105 Rectángulo redondeado">
            <a:hlinkClick r:id="rId17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7" name="Freeform 13"/>
          <p:cNvSpPr>
            <a:spLocks/>
          </p:cNvSpPr>
          <p:nvPr/>
        </p:nvSpPr>
        <p:spPr bwMode="auto">
          <a:xfrm>
            <a:off x="2429377" y="2097355"/>
            <a:ext cx="368864" cy="417965"/>
          </a:xfrm>
          <a:custGeom>
            <a:avLst/>
            <a:gdLst/>
            <a:ahLst/>
            <a:cxnLst>
              <a:cxn ang="0">
                <a:pos x="1306" y="164"/>
              </a:cxn>
              <a:cxn ang="0">
                <a:pos x="1124" y="64"/>
              </a:cxn>
              <a:cxn ang="0">
                <a:pos x="843" y="5"/>
              </a:cxn>
              <a:cxn ang="0">
                <a:pos x="648" y="29"/>
              </a:cxn>
              <a:cxn ang="0">
                <a:pos x="336" y="168"/>
              </a:cxn>
              <a:cxn ang="0">
                <a:pos x="165" y="447"/>
              </a:cxn>
              <a:cxn ang="0">
                <a:pos x="239" y="370"/>
              </a:cxn>
              <a:cxn ang="0">
                <a:pos x="146" y="571"/>
              </a:cxn>
              <a:cxn ang="0">
                <a:pos x="157" y="720"/>
              </a:cxn>
              <a:cxn ang="0">
                <a:pos x="122" y="852"/>
              </a:cxn>
              <a:cxn ang="0">
                <a:pos x="73" y="920"/>
              </a:cxn>
              <a:cxn ang="0">
                <a:pos x="1" y="1025"/>
              </a:cxn>
              <a:cxn ang="0">
                <a:pos x="77" y="1081"/>
              </a:cxn>
              <a:cxn ang="0">
                <a:pos x="112" y="1126"/>
              </a:cxn>
              <a:cxn ang="0">
                <a:pos x="123" y="1197"/>
              </a:cxn>
              <a:cxn ang="0">
                <a:pos x="141" y="1222"/>
              </a:cxn>
              <a:cxn ang="0">
                <a:pos x="153" y="1296"/>
              </a:cxn>
              <a:cxn ang="0">
                <a:pos x="188" y="1347"/>
              </a:cxn>
              <a:cxn ang="0">
                <a:pos x="173" y="1455"/>
              </a:cxn>
              <a:cxn ang="0">
                <a:pos x="265" y="1546"/>
              </a:cxn>
              <a:cxn ang="0">
                <a:pos x="433" y="1564"/>
              </a:cxn>
              <a:cxn ang="0">
                <a:pos x="604" y="1639"/>
              </a:cxn>
              <a:cxn ang="0">
                <a:pos x="643" y="1783"/>
              </a:cxn>
              <a:cxn ang="0">
                <a:pos x="1277" y="1856"/>
              </a:cxn>
              <a:cxn ang="0">
                <a:pos x="1272" y="1375"/>
              </a:cxn>
              <a:cxn ang="0">
                <a:pos x="1295" y="1331"/>
              </a:cxn>
              <a:cxn ang="0">
                <a:pos x="1384" y="1214"/>
              </a:cxn>
              <a:cxn ang="0">
                <a:pos x="1515" y="990"/>
              </a:cxn>
              <a:cxn ang="0">
                <a:pos x="1561" y="800"/>
              </a:cxn>
              <a:cxn ang="0">
                <a:pos x="1570" y="698"/>
              </a:cxn>
              <a:cxn ang="0">
                <a:pos x="1587" y="732"/>
              </a:cxn>
              <a:cxn ang="0">
                <a:pos x="1469" y="383"/>
              </a:cxn>
              <a:cxn ang="0">
                <a:pos x="1377" y="319"/>
              </a:cxn>
              <a:cxn ang="0">
                <a:pos x="1383" y="210"/>
              </a:cxn>
              <a:cxn ang="0">
                <a:pos x="1347" y="126"/>
              </a:cxn>
              <a:cxn ang="0">
                <a:pos x="1335" y="191"/>
              </a:cxn>
            </a:cxnLst>
            <a:rect l="0" t="0" r="r" b="b"/>
            <a:pathLst>
              <a:path w="1590" h="1856">
                <a:moveTo>
                  <a:pt x="1335" y="191"/>
                </a:moveTo>
                <a:cubicBezTo>
                  <a:pt x="1325" y="182"/>
                  <a:pt x="1317" y="172"/>
                  <a:pt x="1306" y="164"/>
                </a:cubicBezTo>
                <a:cubicBezTo>
                  <a:pt x="1275" y="138"/>
                  <a:pt x="1240" y="118"/>
                  <a:pt x="1203" y="98"/>
                </a:cubicBezTo>
                <a:cubicBezTo>
                  <a:pt x="1179" y="85"/>
                  <a:pt x="1152" y="74"/>
                  <a:pt x="1124" y="64"/>
                </a:cubicBezTo>
                <a:cubicBezTo>
                  <a:pt x="1096" y="53"/>
                  <a:pt x="1067" y="45"/>
                  <a:pt x="1036" y="38"/>
                </a:cubicBezTo>
                <a:cubicBezTo>
                  <a:pt x="977" y="25"/>
                  <a:pt x="913" y="11"/>
                  <a:pt x="843" y="5"/>
                </a:cubicBezTo>
                <a:cubicBezTo>
                  <a:pt x="772" y="0"/>
                  <a:pt x="698" y="5"/>
                  <a:pt x="625" y="9"/>
                </a:cubicBezTo>
                <a:cubicBezTo>
                  <a:pt x="635" y="13"/>
                  <a:pt x="644" y="18"/>
                  <a:pt x="648" y="29"/>
                </a:cubicBezTo>
                <a:cubicBezTo>
                  <a:pt x="582" y="38"/>
                  <a:pt x="524" y="56"/>
                  <a:pt x="472" y="78"/>
                </a:cubicBezTo>
                <a:cubicBezTo>
                  <a:pt x="419" y="100"/>
                  <a:pt x="375" y="131"/>
                  <a:pt x="336" y="168"/>
                </a:cubicBezTo>
                <a:cubicBezTo>
                  <a:pt x="298" y="203"/>
                  <a:pt x="264" y="246"/>
                  <a:pt x="235" y="292"/>
                </a:cubicBezTo>
                <a:cubicBezTo>
                  <a:pt x="207" y="339"/>
                  <a:pt x="179" y="389"/>
                  <a:pt x="165" y="447"/>
                </a:cubicBezTo>
                <a:cubicBezTo>
                  <a:pt x="181" y="427"/>
                  <a:pt x="198" y="404"/>
                  <a:pt x="217" y="386"/>
                </a:cubicBezTo>
                <a:cubicBezTo>
                  <a:pt x="223" y="380"/>
                  <a:pt x="230" y="373"/>
                  <a:pt x="239" y="370"/>
                </a:cubicBezTo>
                <a:cubicBezTo>
                  <a:pt x="225" y="397"/>
                  <a:pt x="209" y="420"/>
                  <a:pt x="195" y="445"/>
                </a:cubicBezTo>
                <a:cubicBezTo>
                  <a:pt x="175" y="482"/>
                  <a:pt x="157" y="525"/>
                  <a:pt x="146" y="571"/>
                </a:cubicBezTo>
                <a:cubicBezTo>
                  <a:pt x="142" y="586"/>
                  <a:pt x="139" y="603"/>
                  <a:pt x="138" y="622"/>
                </a:cubicBezTo>
                <a:cubicBezTo>
                  <a:pt x="136" y="658"/>
                  <a:pt x="150" y="687"/>
                  <a:pt x="157" y="720"/>
                </a:cubicBezTo>
                <a:cubicBezTo>
                  <a:pt x="161" y="736"/>
                  <a:pt x="163" y="758"/>
                  <a:pt x="161" y="773"/>
                </a:cubicBezTo>
                <a:cubicBezTo>
                  <a:pt x="156" y="807"/>
                  <a:pt x="138" y="829"/>
                  <a:pt x="122" y="852"/>
                </a:cubicBezTo>
                <a:cubicBezTo>
                  <a:pt x="118" y="858"/>
                  <a:pt x="115" y="864"/>
                  <a:pt x="110" y="870"/>
                </a:cubicBezTo>
                <a:cubicBezTo>
                  <a:pt x="98" y="887"/>
                  <a:pt x="86" y="903"/>
                  <a:pt x="73" y="920"/>
                </a:cubicBezTo>
                <a:cubicBezTo>
                  <a:pt x="56" y="942"/>
                  <a:pt x="38" y="963"/>
                  <a:pt x="21" y="987"/>
                </a:cubicBezTo>
                <a:cubicBezTo>
                  <a:pt x="14" y="996"/>
                  <a:pt x="0" y="1011"/>
                  <a:pt x="1" y="1025"/>
                </a:cubicBezTo>
                <a:cubicBezTo>
                  <a:pt x="2" y="1034"/>
                  <a:pt x="15" y="1046"/>
                  <a:pt x="20" y="1050"/>
                </a:cubicBezTo>
                <a:cubicBezTo>
                  <a:pt x="37" y="1065"/>
                  <a:pt x="56" y="1072"/>
                  <a:pt x="77" y="1081"/>
                </a:cubicBezTo>
                <a:cubicBezTo>
                  <a:pt x="88" y="1085"/>
                  <a:pt x="100" y="1089"/>
                  <a:pt x="106" y="1096"/>
                </a:cubicBezTo>
                <a:cubicBezTo>
                  <a:pt x="113" y="1104"/>
                  <a:pt x="115" y="1117"/>
                  <a:pt x="112" y="1126"/>
                </a:cubicBezTo>
                <a:cubicBezTo>
                  <a:pt x="110" y="1131"/>
                  <a:pt x="106" y="1134"/>
                  <a:pt x="103" y="1140"/>
                </a:cubicBezTo>
                <a:cubicBezTo>
                  <a:pt x="95" y="1164"/>
                  <a:pt x="109" y="1186"/>
                  <a:pt x="123" y="1197"/>
                </a:cubicBezTo>
                <a:cubicBezTo>
                  <a:pt x="128" y="1201"/>
                  <a:pt x="144" y="1209"/>
                  <a:pt x="145" y="1216"/>
                </a:cubicBezTo>
                <a:cubicBezTo>
                  <a:pt x="145" y="1219"/>
                  <a:pt x="142" y="1221"/>
                  <a:pt x="141" y="1222"/>
                </a:cubicBezTo>
                <a:cubicBezTo>
                  <a:pt x="140" y="1224"/>
                  <a:pt x="139" y="1227"/>
                  <a:pt x="139" y="1229"/>
                </a:cubicBezTo>
                <a:cubicBezTo>
                  <a:pt x="132" y="1258"/>
                  <a:pt x="143" y="1280"/>
                  <a:pt x="153" y="1296"/>
                </a:cubicBezTo>
                <a:cubicBezTo>
                  <a:pt x="159" y="1304"/>
                  <a:pt x="164" y="1312"/>
                  <a:pt x="172" y="1320"/>
                </a:cubicBezTo>
                <a:cubicBezTo>
                  <a:pt x="179" y="1327"/>
                  <a:pt x="186" y="1337"/>
                  <a:pt x="188" y="1347"/>
                </a:cubicBezTo>
                <a:cubicBezTo>
                  <a:pt x="191" y="1366"/>
                  <a:pt x="183" y="1385"/>
                  <a:pt x="179" y="1399"/>
                </a:cubicBezTo>
                <a:cubicBezTo>
                  <a:pt x="174" y="1415"/>
                  <a:pt x="172" y="1434"/>
                  <a:pt x="173" y="1455"/>
                </a:cubicBezTo>
                <a:cubicBezTo>
                  <a:pt x="174" y="1473"/>
                  <a:pt x="180" y="1488"/>
                  <a:pt x="189" y="1500"/>
                </a:cubicBezTo>
                <a:cubicBezTo>
                  <a:pt x="211" y="1529"/>
                  <a:pt x="214" y="1530"/>
                  <a:pt x="265" y="1546"/>
                </a:cubicBezTo>
                <a:cubicBezTo>
                  <a:pt x="298" y="1557"/>
                  <a:pt x="333" y="1561"/>
                  <a:pt x="373" y="1562"/>
                </a:cubicBezTo>
                <a:cubicBezTo>
                  <a:pt x="393" y="1563"/>
                  <a:pt x="413" y="1562"/>
                  <a:pt x="433" y="1564"/>
                </a:cubicBezTo>
                <a:cubicBezTo>
                  <a:pt x="472" y="1567"/>
                  <a:pt x="504" y="1573"/>
                  <a:pt x="533" y="1586"/>
                </a:cubicBezTo>
                <a:cubicBezTo>
                  <a:pt x="562" y="1599"/>
                  <a:pt x="586" y="1615"/>
                  <a:pt x="604" y="1639"/>
                </a:cubicBezTo>
                <a:cubicBezTo>
                  <a:pt x="621" y="1661"/>
                  <a:pt x="637" y="1690"/>
                  <a:pt x="642" y="1724"/>
                </a:cubicBezTo>
                <a:cubicBezTo>
                  <a:pt x="644" y="1742"/>
                  <a:pt x="643" y="1763"/>
                  <a:pt x="643" y="1783"/>
                </a:cubicBezTo>
                <a:cubicBezTo>
                  <a:pt x="643" y="1802"/>
                  <a:pt x="634" y="1837"/>
                  <a:pt x="630" y="1856"/>
                </a:cubicBezTo>
                <a:cubicBezTo>
                  <a:pt x="717" y="1856"/>
                  <a:pt x="1206" y="1856"/>
                  <a:pt x="1277" y="1856"/>
                </a:cubicBezTo>
                <a:cubicBezTo>
                  <a:pt x="1237" y="1758"/>
                  <a:pt x="1225" y="1587"/>
                  <a:pt x="1252" y="1465"/>
                </a:cubicBezTo>
                <a:cubicBezTo>
                  <a:pt x="1258" y="1436"/>
                  <a:pt x="1266" y="1405"/>
                  <a:pt x="1272" y="1375"/>
                </a:cubicBezTo>
                <a:cubicBezTo>
                  <a:pt x="1274" y="1365"/>
                  <a:pt x="1277" y="1355"/>
                  <a:pt x="1280" y="1347"/>
                </a:cubicBezTo>
                <a:cubicBezTo>
                  <a:pt x="1283" y="1341"/>
                  <a:pt x="1289" y="1337"/>
                  <a:pt x="1295" y="1331"/>
                </a:cubicBezTo>
                <a:cubicBezTo>
                  <a:pt x="1300" y="1326"/>
                  <a:pt x="1304" y="1319"/>
                  <a:pt x="1308" y="1314"/>
                </a:cubicBezTo>
                <a:cubicBezTo>
                  <a:pt x="1334" y="1281"/>
                  <a:pt x="1360" y="1247"/>
                  <a:pt x="1384" y="1214"/>
                </a:cubicBezTo>
                <a:cubicBezTo>
                  <a:pt x="1401" y="1191"/>
                  <a:pt x="1418" y="1169"/>
                  <a:pt x="1433" y="1144"/>
                </a:cubicBezTo>
                <a:cubicBezTo>
                  <a:pt x="1462" y="1095"/>
                  <a:pt x="1492" y="1046"/>
                  <a:pt x="1515" y="990"/>
                </a:cubicBezTo>
                <a:cubicBezTo>
                  <a:pt x="1527" y="962"/>
                  <a:pt x="1536" y="932"/>
                  <a:pt x="1544" y="901"/>
                </a:cubicBezTo>
                <a:cubicBezTo>
                  <a:pt x="1552" y="870"/>
                  <a:pt x="1558" y="835"/>
                  <a:pt x="1561" y="800"/>
                </a:cubicBezTo>
                <a:cubicBezTo>
                  <a:pt x="1564" y="765"/>
                  <a:pt x="1569" y="725"/>
                  <a:pt x="1561" y="690"/>
                </a:cubicBezTo>
                <a:cubicBezTo>
                  <a:pt x="1567" y="689"/>
                  <a:pt x="1568" y="695"/>
                  <a:pt x="1570" y="698"/>
                </a:cubicBezTo>
                <a:cubicBezTo>
                  <a:pt x="1572" y="702"/>
                  <a:pt x="1575" y="705"/>
                  <a:pt x="1577" y="708"/>
                </a:cubicBezTo>
                <a:cubicBezTo>
                  <a:pt x="1581" y="716"/>
                  <a:pt x="1583" y="725"/>
                  <a:pt x="1587" y="732"/>
                </a:cubicBezTo>
                <a:cubicBezTo>
                  <a:pt x="1590" y="623"/>
                  <a:pt x="1569" y="543"/>
                  <a:pt x="1534" y="474"/>
                </a:cubicBezTo>
                <a:cubicBezTo>
                  <a:pt x="1516" y="441"/>
                  <a:pt x="1496" y="408"/>
                  <a:pt x="1469" y="383"/>
                </a:cubicBezTo>
                <a:cubicBezTo>
                  <a:pt x="1450" y="365"/>
                  <a:pt x="1426" y="348"/>
                  <a:pt x="1402" y="334"/>
                </a:cubicBezTo>
                <a:cubicBezTo>
                  <a:pt x="1393" y="329"/>
                  <a:pt x="1379" y="326"/>
                  <a:pt x="1377" y="319"/>
                </a:cubicBezTo>
                <a:cubicBezTo>
                  <a:pt x="1376" y="313"/>
                  <a:pt x="1380" y="301"/>
                  <a:pt x="1382" y="294"/>
                </a:cubicBezTo>
                <a:cubicBezTo>
                  <a:pt x="1386" y="268"/>
                  <a:pt x="1389" y="236"/>
                  <a:pt x="1383" y="210"/>
                </a:cubicBezTo>
                <a:cubicBezTo>
                  <a:pt x="1379" y="194"/>
                  <a:pt x="1373" y="180"/>
                  <a:pt x="1368" y="166"/>
                </a:cubicBezTo>
                <a:cubicBezTo>
                  <a:pt x="1362" y="152"/>
                  <a:pt x="1355" y="139"/>
                  <a:pt x="1347" y="126"/>
                </a:cubicBezTo>
                <a:cubicBezTo>
                  <a:pt x="1347" y="126"/>
                  <a:pt x="1347" y="125"/>
                  <a:pt x="1346" y="126"/>
                </a:cubicBezTo>
                <a:cubicBezTo>
                  <a:pt x="1350" y="149"/>
                  <a:pt x="1347" y="179"/>
                  <a:pt x="1335" y="191"/>
                </a:cubicBezTo>
                <a:close/>
              </a:path>
            </a:pathLst>
          </a:custGeom>
          <a:solidFill>
            <a:srgbClr val="1F497D"/>
          </a:solidFill>
          <a:ln w="12700" cap="flat">
            <a:solidFill>
              <a:srgbClr val="1F497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7800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 smtClean="0">
              <a:solidFill>
                <a:prstClr val="black"/>
              </a:solidFill>
              <a:latin typeface="Arial Rounded MT Bold" panose="020F0704030504030204" pitchFamily="34" charset="0"/>
              <a:ea typeface="+mn-ea"/>
            </a:endParaRPr>
          </a:p>
        </p:txBody>
      </p:sp>
      <p:sp>
        <p:nvSpPr>
          <p:cNvPr id="62" name="Freeform 13"/>
          <p:cNvSpPr>
            <a:spLocks/>
          </p:cNvSpPr>
          <p:nvPr/>
        </p:nvSpPr>
        <p:spPr bwMode="auto">
          <a:xfrm>
            <a:off x="2429377" y="3944663"/>
            <a:ext cx="368864" cy="417965"/>
          </a:xfrm>
          <a:custGeom>
            <a:avLst/>
            <a:gdLst/>
            <a:ahLst/>
            <a:cxnLst>
              <a:cxn ang="0">
                <a:pos x="1306" y="164"/>
              </a:cxn>
              <a:cxn ang="0">
                <a:pos x="1124" y="64"/>
              </a:cxn>
              <a:cxn ang="0">
                <a:pos x="843" y="5"/>
              </a:cxn>
              <a:cxn ang="0">
                <a:pos x="648" y="29"/>
              </a:cxn>
              <a:cxn ang="0">
                <a:pos x="336" y="168"/>
              </a:cxn>
              <a:cxn ang="0">
                <a:pos x="165" y="447"/>
              </a:cxn>
              <a:cxn ang="0">
                <a:pos x="239" y="370"/>
              </a:cxn>
              <a:cxn ang="0">
                <a:pos x="146" y="571"/>
              </a:cxn>
              <a:cxn ang="0">
                <a:pos x="157" y="720"/>
              </a:cxn>
              <a:cxn ang="0">
                <a:pos x="122" y="852"/>
              </a:cxn>
              <a:cxn ang="0">
                <a:pos x="73" y="920"/>
              </a:cxn>
              <a:cxn ang="0">
                <a:pos x="1" y="1025"/>
              </a:cxn>
              <a:cxn ang="0">
                <a:pos x="77" y="1081"/>
              </a:cxn>
              <a:cxn ang="0">
                <a:pos x="112" y="1126"/>
              </a:cxn>
              <a:cxn ang="0">
                <a:pos x="123" y="1197"/>
              </a:cxn>
              <a:cxn ang="0">
                <a:pos x="141" y="1222"/>
              </a:cxn>
              <a:cxn ang="0">
                <a:pos x="153" y="1296"/>
              </a:cxn>
              <a:cxn ang="0">
                <a:pos x="188" y="1347"/>
              </a:cxn>
              <a:cxn ang="0">
                <a:pos x="173" y="1455"/>
              </a:cxn>
              <a:cxn ang="0">
                <a:pos x="265" y="1546"/>
              </a:cxn>
              <a:cxn ang="0">
                <a:pos x="433" y="1564"/>
              </a:cxn>
              <a:cxn ang="0">
                <a:pos x="604" y="1639"/>
              </a:cxn>
              <a:cxn ang="0">
                <a:pos x="643" y="1783"/>
              </a:cxn>
              <a:cxn ang="0">
                <a:pos x="1277" y="1856"/>
              </a:cxn>
              <a:cxn ang="0">
                <a:pos x="1272" y="1375"/>
              </a:cxn>
              <a:cxn ang="0">
                <a:pos x="1295" y="1331"/>
              </a:cxn>
              <a:cxn ang="0">
                <a:pos x="1384" y="1214"/>
              </a:cxn>
              <a:cxn ang="0">
                <a:pos x="1515" y="990"/>
              </a:cxn>
              <a:cxn ang="0">
                <a:pos x="1561" y="800"/>
              </a:cxn>
              <a:cxn ang="0">
                <a:pos x="1570" y="698"/>
              </a:cxn>
              <a:cxn ang="0">
                <a:pos x="1587" y="732"/>
              </a:cxn>
              <a:cxn ang="0">
                <a:pos x="1469" y="383"/>
              </a:cxn>
              <a:cxn ang="0">
                <a:pos x="1377" y="319"/>
              </a:cxn>
              <a:cxn ang="0">
                <a:pos x="1383" y="210"/>
              </a:cxn>
              <a:cxn ang="0">
                <a:pos x="1347" y="126"/>
              </a:cxn>
              <a:cxn ang="0">
                <a:pos x="1335" y="191"/>
              </a:cxn>
            </a:cxnLst>
            <a:rect l="0" t="0" r="r" b="b"/>
            <a:pathLst>
              <a:path w="1590" h="1856">
                <a:moveTo>
                  <a:pt x="1335" y="191"/>
                </a:moveTo>
                <a:cubicBezTo>
                  <a:pt x="1325" y="182"/>
                  <a:pt x="1317" y="172"/>
                  <a:pt x="1306" y="164"/>
                </a:cubicBezTo>
                <a:cubicBezTo>
                  <a:pt x="1275" y="138"/>
                  <a:pt x="1240" y="118"/>
                  <a:pt x="1203" y="98"/>
                </a:cubicBezTo>
                <a:cubicBezTo>
                  <a:pt x="1179" y="85"/>
                  <a:pt x="1152" y="74"/>
                  <a:pt x="1124" y="64"/>
                </a:cubicBezTo>
                <a:cubicBezTo>
                  <a:pt x="1096" y="53"/>
                  <a:pt x="1067" y="45"/>
                  <a:pt x="1036" y="38"/>
                </a:cubicBezTo>
                <a:cubicBezTo>
                  <a:pt x="977" y="25"/>
                  <a:pt x="913" y="11"/>
                  <a:pt x="843" y="5"/>
                </a:cubicBezTo>
                <a:cubicBezTo>
                  <a:pt x="772" y="0"/>
                  <a:pt x="698" y="5"/>
                  <a:pt x="625" y="9"/>
                </a:cubicBezTo>
                <a:cubicBezTo>
                  <a:pt x="635" y="13"/>
                  <a:pt x="644" y="18"/>
                  <a:pt x="648" y="29"/>
                </a:cubicBezTo>
                <a:cubicBezTo>
                  <a:pt x="582" y="38"/>
                  <a:pt x="524" y="56"/>
                  <a:pt x="472" y="78"/>
                </a:cubicBezTo>
                <a:cubicBezTo>
                  <a:pt x="419" y="100"/>
                  <a:pt x="375" y="131"/>
                  <a:pt x="336" y="168"/>
                </a:cubicBezTo>
                <a:cubicBezTo>
                  <a:pt x="298" y="203"/>
                  <a:pt x="264" y="246"/>
                  <a:pt x="235" y="292"/>
                </a:cubicBezTo>
                <a:cubicBezTo>
                  <a:pt x="207" y="339"/>
                  <a:pt x="179" y="389"/>
                  <a:pt x="165" y="447"/>
                </a:cubicBezTo>
                <a:cubicBezTo>
                  <a:pt x="181" y="427"/>
                  <a:pt x="198" y="404"/>
                  <a:pt x="217" y="386"/>
                </a:cubicBezTo>
                <a:cubicBezTo>
                  <a:pt x="223" y="380"/>
                  <a:pt x="230" y="373"/>
                  <a:pt x="239" y="370"/>
                </a:cubicBezTo>
                <a:cubicBezTo>
                  <a:pt x="225" y="397"/>
                  <a:pt x="209" y="420"/>
                  <a:pt x="195" y="445"/>
                </a:cubicBezTo>
                <a:cubicBezTo>
                  <a:pt x="175" y="482"/>
                  <a:pt x="157" y="525"/>
                  <a:pt x="146" y="571"/>
                </a:cubicBezTo>
                <a:cubicBezTo>
                  <a:pt x="142" y="586"/>
                  <a:pt x="139" y="603"/>
                  <a:pt x="138" y="622"/>
                </a:cubicBezTo>
                <a:cubicBezTo>
                  <a:pt x="136" y="658"/>
                  <a:pt x="150" y="687"/>
                  <a:pt x="157" y="720"/>
                </a:cubicBezTo>
                <a:cubicBezTo>
                  <a:pt x="161" y="736"/>
                  <a:pt x="163" y="758"/>
                  <a:pt x="161" y="773"/>
                </a:cubicBezTo>
                <a:cubicBezTo>
                  <a:pt x="156" y="807"/>
                  <a:pt x="138" y="829"/>
                  <a:pt x="122" y="852"/>
                </a:cubicBezTo>
                <a:cubicBezTo>
                  <a:pt x="118" y="858"/>
                  <a:pt x="115" y="864"/>
                  <a:pt x="110" y="870"/>
                </a:cubicBezTo>
                <a:cubicBezTo>
                  <a:pt x="98" y="887"/>
                  <a:pt x="86" y="903"/>
                  <a:pt x="73" y="920"/>
                </a:cubicBezTo>
                <a:cubicBezTo>
                  <a:pt x="56" y="942"/>
                  <a:pt x="38" y="963"/>
                  <a:pt x="21" y="987"/>
                </a:cubicBezTo>
                <a:cubicBezTo>
                  <a:pt x="14" y="996"/>
                  <a:pt x="0" y="1011"/>
                  <a:pt x="1" y="1025"/>
                </a:cubicBezTo>
                <a:cubicBezTo>
                  <a:pt x="2" y="1034"/>
                  <a:pt x="15" y="1046"/>
                  <a:pt x="20" y="1050"/>
                </a:cubicBezTo>
                <a:cubicBezTo>
                  <a:pt x="37" y="1065"/>
                  <a:pt x="56" y="1072"/>
                  <a:pt x="77" y="1081"/>
                </a:cubicBezTo>
                <a:cubicBezTo>
                  <a:pt x="88" y="1085"/>
                  <a:pt x="100" y="1089"/>
                  <a:pt x="106" y="1096"/>
                </a:cubicBezTo>
                <a:cubicBezTo>
                  <a:pt x="113" y="1104"/>
                  <a:pt x="115" y="1117"/>
                  <a:pt x="112" y="1126"/>
                </a:cubicBezTo>
                <a:cubicBezTo>
                  <a:pt x="110" y="1131"/>
                  <a:pt x="106" y="1134"/>
                  <a:pt x="103" y="1140"/>
                </a:cubicBezTo>
                <a:cubicBezTo>
                  <a:pt x="95" y="1164"/>
                  <a:pt x="109" y="1186"/>
                  <a:pt x="123" y="1197"/>
                </a:cubicBezTo>
                <a:cubicBezTo>
                  <a:pt x="128" y="1201"/>
                  <a:pt x="144" y="1209"/>
                  <a:pt x="145" y="1216"/>
                </a:cubicBezTo>
                <a:cubicBezTo>
                  <a:pt x="145" y="1219"/>
                  <a:pt x="142" y="1221"/>
                  <a:pt x="141" y="1222"/>
                </a:cubicBezTo>
                <a:cubicBezTo>
                  <a:pt x="140" y="1224"/>
                  <a:pt x="139" y="1227"/>
                  <a:pt x="139" y="1229"/>
                </a:cubicBezTo>
                <a:cubicBezTo>
                  <a:pt x="132" y="1258"/>
                  <a:pt x="143" y="1280"/>
                  <a:pt x="153" y="1296"/>
                </a:cubicBezTo>
                <a:cubicBezTo>
                  <a:pt x="159" y="1304"/>
                  <a:pt x="164" y="1312"/>
                  <a:pt x="172" y="1320"/>
                </a:cubicBezTo>
                <a:cubicBezTo>
                  <a:pt x="179" y="1327"/>
                  <a:pt x="186" y="1337"/>
                  <a:pt x="188" y="1347"/>
                </a:cubicBezTo>
                <a:cubicBezTo>
                  <a:pt x="191" y="1366"/>
                  <a:pt x="183" y="1385"/>
                  <a:pt x="179" y="1399"/>
                </a:cubicBezTo>
                <a:cubicBezTo>
                  <a:pt x="174" y="1415"/>
                  <a:pt x="172" y="1434"/>
                  <a:pt x="173" y="1455"/>
                </a:cubicBezTo>
                <a:cubicBezTo>
                  <a:pt x="174" y="1473"/>
                  <a:pt x="180" y="1488"/>
                  <a:pt x="189" y="1500"/>
                </a:cubicBezTo>
                <a:cubicBezTo>
                  <a:pt x="211" y="1529"/>
                  <a:pt x="214" y="1530"/>
                  <a:pt x="265" y="1546"/>
                </a:cubicBezTo>
                <a:cubicBezTo>
                  <a:pt x="298" y="1557"/>
                  <a:pt x="333" y="1561"/>
                  <a:pt x="373" y="1562"/>
                </a:cubicBezTo>
                <a:cubicBezTo>
                  <a:pt x="393" y="1563"/>
                  <a:pt x="413" y="1562"/>
                  <a:pt x="433" y="1564"/>
                </a:cubicBezTo>
                <a:cubicBezTo>
                  <a:pt x="472" y="1567"/>
                  <a:pt x="504" y="1573"/>
                  <a:pt x="533" y="1586"/>
                </a:cubicBezTo>
                <a:cubicBezTo>
                  <a:pt x="562" y="1599"/>
                  <a:pt x="586" y="1615"/>
                  <a:pt x="604" y="1639"/>
                </a:cubicBezTo>
                <a:cubicBezTo>
                  <a:pt x="621" y="1661"/>
                  <a:pt x="637" y="1690"/>
                  <a:pt x="642" y="1724"/>
                </a:cubicBezTo>
                <a:cubicBezTo>
                  <a:pt x="644" y="1742"/>
                  <a:pt x="643" y="1763"/>
                  <a:pt x="643" y="1783"/>
                </a:cubicBezTo>
                <a:cubicBezTo>
                  <a:pt x="643" y="1802"/>
                  <a:pt x="634" y="1837"/>
                  <a:pt x="630" y="1856"/>
                </a:cubicBezTo>
                <a:cubicBezTo>
                  <a:pt x="717" y="1856"/>
                  <a:pt x="1206" y="1856"/>
                  <a:pt x="1277" y="1856"/>
                </a:cubicBezTo>
                <a:cubicBezTo>
                  <a:pt x="1237" y="1758"/>
                  <a:pt x="1225" y="1587"/>
                  <a:pt x="1252" y="1465"/>
                </a:cubicBezTo>
                <a:cubicBezTo>
                  <a:pt x="1258" y="1436"/>
                  <a:pt x="1266" y="1405"/>
                  <a:pt x="1272" y="1375"/>
                </a:cubicBezTo>
                <a:cubicBezTo>
                  <a:pt x="1274" y="1365"/>
                  <a:pt x="1277" y="1355"/>
                  <a:pt x="1280" y="1347"/>
                </a:cubicBezTo>
                <a:cubicBezTo>
                  <a:pt x="1283" y="1341"/>
                  <a:pt x="1289" y="1337"/>
                  <a:pt x="1295" y="1331"/>
                </a:cubicBezTo>
                <a:cubicBezTo>
                  <a:pt x="1300" y="1326"/>
                  <a:pt x="1304" y="1319"/>
                  <a:pt x="1308" y="1314"/>
                </a:cubicBezTo>
                <a:cubicBezTo>
                  <a:pt x="1334" y="1281"/>
                  <a:pt x="1360" y="1247"/>
                  <a:pt x="1384" y="1214"/>
                </a:cubicBezTo>
                <a:cubicBezTo>
                  <a:pt x="1401" y="1191"/>
                  <a:pt x="1418" y="1169"/>
                  <a:pt x="1433" y="1144"/>
                </a:cubicBezTo>
                <a:cubicBezTo>
                  <a:pt x="1462" y="1095"/>
                  <a:pt x="1492" y="1046"/>
                  <a:pt x="1515" y="990"/>
                </a:cubicBezTo>
                <a:cubicBezTo>
                  <a:pt x="1527" y="962"/>
                  <a:pt x="1536" y="932"/>
                  <a:pt x="1544" y="901"/>
                </a:cubicBezTo>
                <a:cubicBezTo>
                  <a:pt x="1552" y="870"/>
                  <a:pt x="1558" y="835"/>
                  <a:pt x="1561" y="800"/>
                </a:cubicBezTo>
                <a:cubicBezTo>
                  <a:pt x="1564" y="765"/>
                  <a:pt x="1569" y="725"/>
                  <a:pt x="1561" y="690"/>
                </a:cubicBezTo>
                <a:cubicBezTo>
                  <a:pt x="1567" y="689"/>
                  <a:pt x="1568" y="695"/>
                  <a:pt x="1570" y="698"/>
                </a:cubicBezTo>
                <a:cubicBezTo>
                  <a:pt x="1572" y="702"/>
                  <a:pt x="1575" y="705"/>
                  <a:pt x="1577" y="708"/>
                </a:cubicBezTo>
                <a:cubicBezTo>
                  <a:pt x="1581" y="716"/>
                  <a:pt x="1583" y="725"/>
                  <a:pt x="1587" y="732"/>
                </a:cubicBezTo>
                <a:cubicBezTo>
                  <a:pt x="1590" y="623"/>
                  <a:pt x="1569" y="543"/>
                  <a:pt x="1534" y="474"/>
                </a:cubicBezTo>
                <a:cubicBezTo>
                  <a:pt x="1516" y="441"/>
                  <a:pt x="1496" y="408"/>
                  <a:pt x="1469" y="383"/>
                </a:cubicBezTo>
                <a:cubicBezTo>
                  <a:pt x="1450" y="365"/>
                  <a:pt x="1426" y="348"/>
                  <a:pt x="1402" y="334"/>
                </a:cubicBezTo>
                <a:cubicBezTo>
                  <a:pt x="1393" y="329"/>
                  <a:pt x="1379" y="326"/>
                  <a:pt x="1377" y="319"/>
                </a:cubicBezTo>
                <a:cubicBezTo>
                  <a:pt x="1376" y="313"/>
                  <a:pt x="1380" y="301"/>
                  <a:pt x="1382" y="294"/>
                </a:cubicBezTo>
                <a:cubicBezTo>
                  <a:pt x="1386" y="268"/>
                  <a:pt x="1389" y="236"/>
                  <a:pt x="1383" y="210"/>
                </a:cubicBezTo>
                <a:cubicBezTo>
                  <a:pt x="1379" y="194"/>
                  <a:pt x="1373" y="180"/>
                  <a:pt x="1368" y="166"/>
                </a:cubicBezTo>
                <a:cubicBezTo>
                  <a:pt x="1362" y="152"/>
                  <a:pt x="1355" y="139"/>
                  <a:pt x="1347" y="126"/>
                </a:cubicBezTo>
                <a:cubicBezTo>
                  <a:pt x="1347" y="126"/>
                  <a:pt x="1347" y="125"/>
                  <a:pt x="1346" y="126"/>
                </a:cubicBezTo>
                <a:cubicBezTo>
                  <a:pt x="1350" y="149"/>
                  <a:pt x="1347" y="179"/>
                  <a:pt x="1335" y="191"/>
                </a:cubicBezTo>
                <a:close/>
              </a:path>
            </a:pathLst>
          </a:custGeom>
          <a:solidFill>
            <a:srgbClr val="1F497D"/>
          </a:solidFill>
          <a:ln w="12700" cap="flat">
            <a:solidFill>
              <a:srgbClr val="1F497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7800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 smtClean="0">
              <a:solidFill>
                <a:prstClr val="black"/>
              </a:solidFill>
              <a:latin typeface="Arial Rounded MT Bold" panose="020F0704030504030204" pitchFamily="34" charset="0"/>
              <a:ea typeface="+mn-ea"/>
            </a:endParaRPr>
          </a:p>
        </p:txBody>
      </p:sp>
      <p:cxnSp>
        <p:nvCxnSpPr>
          <p:cNvPr id="71" name="70 Conector recto"/>
          <p:cNvCxnSpPr/>
          <p:nvPr/>
        </p:nvCxnSpPr>
        <p:spPr>
          <a:xfrm>
            <a:off x="3008932" y="3217540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6 Cheurón">
            <a:hlinkClick r:id="rId18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46" name="7 Cheurón">
            <a:hlinkClick r:id="rId19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47" name="44 Cheurón">
            <a:hlinkClick r:id="rId20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48" name="9 Cheurón">
            <a:hlinkClick r:id="rId21" action="ppaction://hlinksldjump"/>
          </p:cNvPr>
          <p:cNvSpPr/>
          <p:nvPr/>
        </p:nvSpPr>
        <p:spPr>
          <a:xfrm>
            <a:off x="3617057" y="5278671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49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Flecha izquierda 30">
            <a:hlinkClick r:id="rId12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1" name="Flecha izquierda 31">
            <a:hlinkClick r:id="rId23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4035499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/>
              <a:pPr/>
              <a:t>42</a:t>
            </a:fld>
            <a:endParaRPr lang="es-CO" dirty="0"/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Percepción de lo qué es Urna de Cristal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9" name="68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>
                    <a:lumMod val="50000"/>
                  </a:schemeClr>
                </a:solidFill>
              </a:rPr>
              <a:t>P7.</a:t>
            </a:r>
            <a:r>
              <a:rPr lang="es-CO" sz="1000" dirty="0" smtClean="0">
                <a:solidFill>
                  <a:schemeClr val="bg1">
                    <a:lumMod val="50000"/>
                  </a:schemeClr>
                </a:solidFill>
              </a:rPr>
              <a:t> Podría decirme para usted ¿qué es la Urna de Cristal?</a:t>
            </a:r>
            <a:endParaRPr lang="es-CO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53" name="52 Gráfico"/>
          <p:cNvGraphicFramePr/>
          <p:nvPr>
            <p:extLst>
              <p:ext uri="{D42A27DB-BD31-4B8C-83A1-F6EECF244321}">
                <p14:modId xmlns="" xmlns:p14="http://schemas.microsoft.com/office/powerpoint/2010/main" val="604910285"/>
              </p:ext>
            </p:extLst>
          </p:nvPr>
        </p:nvGraphicFramePr>
        <p:xfrm>
          <a:off x="2786050" y="1428740"/>
          <a:ext cx="6548168" cy="3499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7" name="56 CuadroTexto"/>
          <p:cNvSpPr txBox="1"/>
          <p:nvPr/>
        </p:nvSpPr>
        <p:spPr>
          <a:xfrm>
            <a:off x="5701352" y="5304580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Base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6123520" y="5318228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5.221.663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" name="58 CuadroTexto"/>
          <p:cNvSpPr txBox="1"/>
          <p:nvPr/>
        </p:nvSpPr>
        <p:spPr>
          <a:xfrm>
            <a:off x="7522871" y="5310534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Base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0" name="59 CuadroTexto"/>
          <p:cNvSpPr txBox="1"/>
          <p:nvPr/>
        </p:nvSpPr>
        <p:spPr>
          <a:xfrm>
            <a:off x="7929586" y="5318228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7.139.694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" name="60 Rectángulo"/>
          <p:cNvSpPr/>
          <p:nvPr/>
        </p:nvSpPr>
        <p:spPr>
          <a:xfrm>
            <a:off x="5929322" y="5072078"/>
            <a:ext cx="144016" cy="12802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79" name="78 Rectángulo"/>
          <p:cNvSpPr/>
          <p:nvPr/>
        </p:nvSpPr>
        <p:spPr>
          <a:xfrm>
            <a:off x="7858148" y="5143516"/>
            <a:ext cx="144016" cy="12802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42 Retraso">
            <a:hlinkClick r:id="rId6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4" name="43 Rectángulo">
            <a:hlinkClick r:id="rId6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5" name="44 Retraso">
            <a:hlinkClick r:id="rId7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6" name="45 Rectángulo">
            <a:hlinkClick r:id="rId7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7" name="46 Retraso">
            <a:hlinkClick r:id="rId8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8" name="47 Rectángulo">
            <a:hlinkClick r:id="rId8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66" name="65 Rectángulo redondeado">
            <a:hlinkClick r:id="rId9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7" name="66 Rectángulo redondeado">
            <a:hlinkClick r:id="rId10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70" name="69 Rectángulo redondeado">
            <a:hlinkClick r:id="rId11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71" name="70 Rectángulo redondeado">
            <a:hlinkClick r:id="rId12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72" name="71 Rectángulo redondeado">
            <a:hlinkClick r:id="rId13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9" name="48 CuadroTexto"/>
          <p:cNvSpPr txBox="1"/>
          <p:nvPr/>
        </p:nvSpPr>
        <p:spPr>
          <a:xfrm>
            <a:off x="6072198" y="5000640"/>
            <a:ext cx="4988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b="1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1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8001024" y="5072078"/>
            <a:ext cx="4988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b="1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1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6 Cheurón">
            <a:hlinkClick r:id="rId14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34" name="7 Cheurón">
            <a:hlinkClick r:id="rId15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35" name="44 Cheurón">
            <a:hlinkClick r:id="rId16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36" name="9 Cheurón">
            <a:hlinkClick r:id="rId17" action="ppaction://hlinksldjump"/>
          </p:cNvPr>
          <p:cNvSpPr/>
          <p:nvPr/>
        </p:nvSpPr>
        <p:spPr>
          <a:xfrm>
            <a:off x="3617057" y="5278671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37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Flecha izquierda 30">
            <a:hlinkClick r:id="rId19" action="ppaction://hlinksldjump"/>
          </p:cNvPr>
          <p:cNvSpPr/>
          <p:nvPr/>
        </p:nvSpPr>
        <p:spPr>
          <a:xfrm>
            <a:off x="8525349" y="4786326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9" name="Flecha izquierda 31">
            <a:hlinkClick r:id="rId7" action="ppaction://hlinksldjump"/>
          </p:cNvPr>
          <p:cNvSpPr/>
          <p:nvPr/>
        </p:nvSpPr>
        <p:spPr>
          <a:xfrm rot="10800000">
            <a:off x="8942418" y="4786326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8292840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/>
              <a:pPr/>
              <a:t>43</a:t>
            </a:fld>
            <a:endParaRPr lang="es-CO" dirty="0"/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Percepción de lo qué es Urna de Cristal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9" name="68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>
                    <a:lumMod val="50000"/>
                  </a:schemeClr>
                </a:solidFill>
              </a:rPr>
              <a:t>P7.</a:t>
            </a:r>
            <a:r>
              <a:rPr lang="es-CO" sz="1000" dirty="0" smtClean="0">
                <a:solidFill>
                  <a:schemeClr val="bg1">
                    <a:lumMod val="50000"/>
                  </a:schemeClr>
                </a:solidFill>
              </a:rPr>
              <a:t> Podría decirme para usted ¿qué es la Urna de Cristal?</a:t>
            </a:r>
            <a:endParaRPr lang="es-CO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4" name="43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78216441"/>
              </p:ext>
            </p:extLst>
          </p:nvPr>
        </p:nvGraphicFramePr>
        <p:xfrm>
          <a:off x="2500298" y="1571616"/>
          <a:ext cx="6236193" cy="275402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87389"/>
                <a:gridCol w="508134"/>
                <a:gridCol w="508134"/>
                <a:gridCol w="508134"/>
                <a:gridCol w="508134"/>
                <a:gridCol w="508134"/>
                <a:gridCol w="508134"/>
              </a:tblGrid>
              <a:tr h="203378">
                <a:tc rowSpan="2">
                  <a:txBody>
                    <a:bodyPr/>
                    <a:lstStyle/>
                    <a:p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" marR="36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Bajos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Medios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Altos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</a:tr>
              <a:tr h="203378">
                <a:tc v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 marT="10800" marB="1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Un mecanismo de información de lo que hace el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Una herramienta de participación ciudadana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Un medio de comunicación del gobierno con la ciudadanía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Un espacio para proponer iniciativas/soluciones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Un canal de participación directa con el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9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Un lugar para opinar sobre las acciones del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9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Un espacio para dar respuesta a las inquietudes de los ciudadanos.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Un medio en que se pueden realizar preguntas al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9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Una herramienta de control ciudadana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9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Un mecanismo de rendición de cuentas del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9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9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Un medio para presentar quejas y reclamos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9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9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8" name="37 Retraso">
            <a:hlinkClick r:id="rId5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9" name="38 Rectángulo">
            <a:hlinkClick r:id="rId5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0" name="39 Retraso">
            <a:hlinkClick r:id="rId6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3" name="42 Rectángulo">
            <a:hlinkClick r:id="rId6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6" name="45 Retraso">
            <a:hlinkClick r:id="rId7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7" name="46 Rectángulo">
            <a:hlinkClick r:id="rId7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8" name="47 Rectángulo redondeado">
            <a:hlinkClick r:id="rId8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9" name="48 Rectángulo redondeado">
            <a:hlinkClick r:id="rId9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50" name="49 Rectángulo redondeado">
            <a:hlinkClick r:id="rId10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" name="50 Rectángulo redondeado">
            <a:hlinkClick r:id="rId11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51 Rectángulo redondeado">
            <a:hlinkClick r:id="rId12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6 Cheurón">
            <a:hlinkClick r:id="rId1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26" name="7 Cheurón">
            <a:hlinkClick r:id="rId1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27" name="44 Cheurón">
            <a:hlinkClick r:id="rId15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28" name="9 Cheurón">
            <a:hlinkClick r:id="rId16" action="ppaction://hlinksldjump"/>
          </p:cNvPr>
          <p:cNvSpPr/>
          <p:nvPr/>
        </p:nvSpPr>
        <p:spPr>
          <a:xfrm>
            <a:off x="3617057" y="5278671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29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Flecha izquierda 30">
            <a:hlinkClick r:id="rId5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2" name="Flecha izquierda 31">
            <a:hlinkClick r:id="rId7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3514331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/>
              <a:pPr/>
              <a:t>44</a:t>
            </a:fld>
            <a:endParaRPr lang="es-CO" dirty="0"/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Introducción</a:t>
            </a: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Percepción de lo qué es Urna de Cristal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9" name="68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>
                    <a:lumMod val="50000"/>
                  </a:schemeClr>
                </a:solidFill>
              </a:rPr>
              <a:t>P7.</a:t>
            </a:r>
            <a:r>
              <a:rPr lang="es-CO" sz="1000" dirty="0" smtClean="0">
                <a:solidFill>
                  <a:schemeClr val="bg1">
                    <a:lumMod val="50000"/>
                  </a:schemeClr>
                </a:solidFill>
              </a:rPr>
              <a:t> Podría decirme para usted ¿qué es la Urna de Cristal?</a:t>
            </a:r>
            <a:endParaRPr lang="es-CO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4" name="43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43028001"/>
              </p:ext>
            </p:extLst>
          </p:nvPr>
        </p:nvGraphicFramePr>
        <p:xfrm>
          <a:off x="2267744" y="1599312"/>
          <a:ext cx="6480722" cy="275402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12368"/>
                <a:gridCol w="528059"/>
                <a:gridCol w="528059"/>
                <a:gridCol w="528059"/>
                <a:gridCol w="528059"/>
                <a:gridCol w="528059"/>
                <a:gridCol w="528059"/>
              </a:tblGrid>
              <a:tr h="203378">
                <a:tc rowSpan="2">
                  <a:txBody>
                    <a:bodyPr/>
                    <a:lstStyle/>
                    <a:p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" marR="36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Pequeños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Medianos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Grandes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</a:tr>
              <a:tr h="203378">
                <a:tc v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 marT="10800" marB="1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Un mecanismo de información de lo que hace el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42%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Una herramienta de participación ciudadana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44%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Un medio de comunicación del gobierno con la ciudadanía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Un espacio para proponer iniciativas/soluciones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Un canal de participación directa con el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Un lugar para opinar sobre las acciones del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Un espacio para dar respuesta a las inquietudes de los ciudadanos.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Un medio en que se pueden realizar preguntas al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Una herramienta de control ciudadana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Un mecanismo de rendición de cuentas del gobierno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Un medio para presentar quejas y reclamos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-</a:t>
                      </a:r>
                      <a:endParaRPr lang="es-CO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 marL="3600" marR="36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3600" marR="3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8" name="37 Retraso">
            <a:hlinkClick r:id="rId6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9" name="38 Rectángulo">
            <a:hlinkClick r:id="rId6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0" name="39 Retraso">
            <a:hlinkClick r:id="rId7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3" name="42 Rectángulo">
            <a:hlinkClick r:id="rId7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6" name="45 Retraso">
            <a:hlinkClick r:id="rId8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7" name="46 Rectángulo">
            <a:hlinkClick r:id="rId8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8" name="47 Rectángulo redondeado">
            <a:hlinkClick r:id="rId9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9" name="48 Rectángulo redondeado">
            <a:hlinkClick r:id="rId10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50" name="49 Rectángulo redondeado">
            <a:hlinkClick r:id="rId11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" name="50 Rectángulo redondeado">
            <a:hlinkClick r:id="rId12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51 Rectángulo redondeado">
            <a:hlinkClick r:id="rId13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26" name="7 Cheurón">
            <a:hlinkClick r:id="rId1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27" name="44 Cheurón">
            <a:hlinkClick r:id="rId15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28" name="9 Cheurón">
            <a:hlinkClick r:id="rId16" action="ppaction://hlinksldjump"/>
          </p:cNvPr>
          <p:cNvSpPr/>
          <p:nvPr/>
        </p:nvSpPr>
        <p:spPr>
          <a:xfrm>
            <a:off x="3617057" y="5278671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29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Flecha izquierda 30">
            <a:hlinkClick r:id="rId7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2" name="Flecha izquierda 31">
            <a:hlinkClick r:id="rId18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1189264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/>
              <a:pPr/>
              <a:t>45</a:t>
            </a:fld>
            <a:endParaRPr lang="es-CO" dirty="0"/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Frases sobre la Urna de Cristal – Conocimiento Inducido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9" name="68 Rectángulo"/>
          <p:cNvSpPr/>
          <p:nvPr/>
        </p:nvSpPr>
        <p:spPr>
          <a:xfrm>
            <a:off x="-12762" y="4957607"/>
            <a:ext cx="91567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>
                    <a:lumMod val="50000"/>
                  </a:schemeClr>
                </a:solidFill>
              </a:rPr>
              <a:t>P8.</a:t>
            </a:r>
            <a:r>
              <a:rPr lang="es-CO" sz="1000" dirty="0" smtClean="0">
                <a:solidFill>
                  <a:schemeClr val="bg1">
                    <a:lumMod val="50000"/>
                  </a:schemeClr>
                </a:solidFill>
              </a:rPr>
              <a:t> Le voy a leer una serie de frases sobre la Urna de Cristal para que usted me diga si está de acuerdo o en desacuerdo con cada una de ellas, empecemos, “LA URNA DE CRISTAL ES…”</a:t>
            </a:r>
            <a:endParaRPr lang="es-CO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44" name="43 Gráfico"/>
          <p:cNvGraphicFramePr/>
          <p:nvPr>
            <p:extLst>
              <p:ext uri="{D42A27DB-BD31-4B8C-83A1-F6EECF244321}">
                <p14:modId xmlns="" xmlns:p14="http://schemas.microsoft.com/office/powerpoint/2010/main" val="1970474255"/>
              </p:ext>
            </p:extLst>
          </p:nvPr>
        </p:nvGraphicFramePr>
        <p:xfrm>
          <a:off x="4716016" y="1680769"/>
          <a:ext cx="4234824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25903770"/>
              </p:ext>
            </p:extLst>
          </p:nvPr>
        </p:nvGraphicFramePr>
        <p:xfrm>
          <a:off x="2230229" y="1692282"/>
          <a:ext cx="2473912" cy="3332935"/>
        </p:xfrm>
        <a:graphic>
          <a:graphicData uri="http://schemas.openxmlformats.org/drawingml/2006/table">
            <a:tbl>
              <a:tblPr/>
              <a:tblGrid>
                <a:gridCol w="2473912"/>
              </a:tblGrid>
              <a:tr h="666587"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Un mecanismo de información de lo que hace el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66587"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Una herramienta de participación ciudadana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66587"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Una herramienta de control ciudadana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66587"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Un espacio para proponer iniciativas/soluciones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66587"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Un espacio para dar respuesta a las inquietudes de los ciudadanos.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7" name="46 Rectángulo"/>
          <p:cNvSpPr/>
          <p:nvPr/>
        </p:nvSpPr>
        <p:spPr>
          <a:xfrm>
            <a:off x="5220072" y="1504599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48" name="47 Rectángulo"/>
          <p:cNvSpPr/>
          <p:nvPr/>
        </p:nvSpPr>
        <p:spPr>
          <a:xfrm>
            <a:off x="6327488" y="1504599"/>
            <a:ext cx="144016" cy="1280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9" name="48 CuadroTexto"/>
          <p:cNvSpPr txBox="1"/>
          <p:nvPr/>
        </p:nvSpPr>
        <p:spPr>
          <a:xfrm>
            <a:off x="5323144" y="1443762"/>
            <a:ext cx="81304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De acuerdo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6449409" y="1443762"/>
            <a:ext cx="100219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En Desacuerdo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31 Retraso">
            <a:hlinkClick r:id="rId6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3" name="32 Rectángulo">
            <a:hlinkClick r:id="rId6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4" name="33 Retraso">
            <a:hlinkClick r:id="rId7" action="ppaction://hlinksldjump"/>
          </p:cNvPr>
          <p:cNvSpPr/>
          <p:nvPr/>
        </p:nvSpPr>
        <p:spPr>
          <a:xfrm>
            <a:off x="30247" y="4169293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5" name="34 Rectángulo">
            <a:hlinkClick r:id="rId7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6" name="35 Retraso">
            <a:hlinkClick r:id="rId8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7" name="36 Rectángulo">
            <a:hlinkClick r:id="rId8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5" name="44 Rectángulo redondeado">
            <a:hlinkClick r:id="rId9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" name="45 Rectángulo redondeado">
            <a:hlinkClick r:id="rId10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51" name="50 Rectángulo redondeado">
            <a:hlinkClick r:id="rId11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51 Rectángulo redondeado">
            <a:hlinkClick r:id="rId12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" name="52 Rectángulo redondeado">
            <a:hlinkClick r:id="rId13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8" name="45 Flecha derecha">
            <a:hlinkClick r:id="rId14" action="ppaction://hlinksldjump"/>
          </p:cNvPr>
          <p:cNvSpPr/>
          <p:nvPr/>
        </p:nvSpPr>
        <p:spPr>
          <a:xfrm>
            <a:off x="1015842" y="3765441"/>
            <a:ext cx="214314" cy="214314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9" name="6 Cheurón">
            <a:hlinkClick r:id="rId15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Introducción</a:t>
            </a:r>
          </a:p>
        </p:txBody>
      </p:sp>
      <p:sp>
        <p:nvSpPr>
          <p:cNvPr id="40" name="6 Cheurón">
            <a:hlinkClick r:id="rId15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41" name="7 Cheurón">
            <a:hlinkClick r:id="rId16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43" name="44 Cheurón">
            <a:hlinkClick r:id="rId17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54" name="9 Cheurón">
            <a:hlinkClick r:id="rId18" action="ppaction://hlinksldjump"/>
          </p:cNvPr>
          <p:cNvSpPr/>
          <p:nvPr/>
        </p:nvSpPr>
        <p:spPr>
          <a:xfrm>
            <a:off x="3617057" y="5278671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55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Flecha izquierda 30">
            <a:hlinkClick r:id="rId20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7" name="Flecha izquierda 31">
            <a:hlinkClick r:id="rId14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1412757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/>
              <a:pPr/>
              <a:t>46</a:t>
            </a:fld>
            <a:endParaRPr lang="es-CO" dirty="0"/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Frases sobre la Urna de Cristal – Conocimiento Inducido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9" name="68 Rectángulo"/>
          <p:cNvSpPr/>
          <p:nvPr/>
        </p:nvSpPr>
        <p:spPr>
          <a:xfrm>
            <a:off x="-12762" y="4957607"/>
            <a:ext cx="91567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>
                    <a:lumMod val="50000"/>
                  </a:schemeClr>
                </a:solidFill>
              </a:rPr>
              <a:t>P8.</a:t>
            </a:r>
            <a:r>
              <a:rPr lang="es-CO" sz="1000" dirty="0" smtClean="0">
                <a:solidFill>
                  <a:schemeClr val="bg1">
                    <a:lumMod val="50000"/>
                  </a:schemeClr>
                </a:solidFill>
              </a:rPr>
              <a:t> Le voy a leer una serie de frases sobre la Urna de Cristal para que usted me diga si está de acuerdo o en desacuerdo con cada una de ellas, empecemos, “LA URNA DE CRISTAL ES…”</a:t>
            </a:r>
            <a:endParaRPr lang="es-CO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44" name="43 Gráfico"/>
          <p:cNvGraphicFramePr/>
          <p:nvPr>
            <p:extLst>
              <p:ext uri="{D42A27DB-BD31-4B8C-83A1-F6EECF244321}">
                <p14:modId xmlns="" xmlns:p14="http://schemas.microsoft.com/office/powerpoint/2010/main" val="3479116051"/>
              </p:ext>
            </p:extLst>
          </p:nvPr>
        </p:nvGraphicFramePr>
        <p:xfrm>
          <a:off x="4716016" y="1680769"/>
          <a:ext cx="4234824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25903770"/>
              </p:ext>
            </p:extLst>
          </p:nvPr>
        </p:nvGraphicFramePr>
        <p:xfrm>
          <a:off x="2230229" y="1692282"/>
          <a:ext cx="2473912" cy="3332935"/>
        </p:xfrm>
        <a:graphic>
          <a:graphicData uri="http://schemas.openxmlformats.org/drawingml/2006/table">
            <a:tbl>
              <a:tblPr/>
              <a:tblGrid>
                <a:gridCol w="2473912"/>
              </a:tblGrid>
              <a:tr h="666587"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/>
                        </a:rPr>
                        <a:t>Un medio de comunicación del gobierno con la ciudadanía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66587"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/>
                        </a:rPr>
                        <a:t>Un mecanismo de rendición de cuentas del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66587"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/>
                        </a:rPr>
                        <a:t>Un lugar para opinar sobre las acciones del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66587"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/>
                        </a:rPr>
                        <a:t>Un medio en que se pueden realizar preguntas al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66587"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/>
                        </a:rPr>
                        <a:t>Un canal de participación directa con el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7" name="46 Rectángulo"/>
          <p:cNvSpPr/>
          <p:nvPr/>
        </p:nvSpPr>
        <p:spPr>
          <a:xfrm>
            <a:off x="5220072" y="1504599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48" name="47 Rectángulo"/>
          <p:cNvSpPr/>
          <p:nvPr/>
        </p:nvSpPr>
        <p:spPr>
          <a:xfrm>
            <a:off x="6327488" y="1504599"/>
            <a:ext cx="144016" cy="1280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9" name="48 CuadroTexto"/>
          <p:cNvSpPr txBox="1"/>
          <p:nvPr/>
        </p:nvSpPr>
        <p:spPr>
          <a:xfrm>
            <a:off x="5323144" y="1443762"/>
            <a:ext cx="81304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De acuerdo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6449409" y="1443762"/>
            <a:ext cx="100219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En Desacuerdo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31 Retraso">
            <a:hlinkClick r:id="rId6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3" name="32 Rectángulo">
            <a:hlinkClick r:id="rId6" action="ppaction://hlinksldjump"/>
          </p:cNvPr>
          <p:cNvSpPr/>
          <p:nvPr/>
        </p:nvSpPr>
        <p:spPr>
          <a:xfrm>
            <a:off x="334021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4" name="33 Retraso">
            <a:hlinkClick r:id="rId7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5" name="34 Rectángulo">
            <a:hlinkClick r:id="rId7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6" name="35 Retraso">
            <a:hlinkClick r:id="rId8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7" name="36 Rectángulo">
            <a:hlinkClick r:id="rId8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5" name="44 Rectángulo redondeado">
            <a:hlinkClick r:id="rId9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" name="45 Rectángulo redondeado">
            <a:hlinkClick r:id="rId10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51" name="50 Rectángulo redondeado">
            <a:hlinkClick r:id="rId11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51 Rectángulo redondeado">
            <a:hlinkClick r:id="rId12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" name="52 Rectángulo redondeado">
            <a:hlinkClick r:id="rId13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8" name="55 Flecha izquierda">
            <a:hlinkClick r:id="rId6" action="ppaction://hlinksldjump"/>
          </p:cNvPr>
          <p:cNvSpPr/>
          <p:nvPr/>
        </p:nvSpPr>
        <p:spPr>
          <a:xfrm>
            <a:off x="831234" y="3786636"/>
            <a:ext cx="214314" cy="214314"/>
          </a:xfrm>
          <a:prstGeom prst="lef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9" name="6 Cheurón">
            <a:hlinkClick r:id="rId14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Introducción</a:t>
            </a:r>
          </a:p>
        </p:txBody>
      </p:sp>
      <p:sp>
        <p:nvSpPr>
          <p:cNvPr id="40" name="6 Cheurón">
            <a:hlinkClick r:id="rId14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41" name="7 Cheurón">
            <a:hlinkClick r:id="rId15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43" name="44 Cheurón">
            <a:hlinkClick r:id="rId16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54" name="9 Cheurón">
            <a:hlinkClick r:id="rId17" action="ppaction://hlinksldjump"/>
          </p:cNvPr>
          <p:cNvSpPr/>
          <p:nvPr/>
        </p:nvSpPr>
        <p:spPr>
          <a:xfrm>
            <a:off x="3617057" y="5278671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55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Flecha izquierda 30">
            <a:hlinkClick r:id="rId6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7" name="Flecha izquierda 31">
            <a:hlinkClick r:id="rId7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1412757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32 Gráfico"/>
          <p:cNvGraphicFramePr/>
          <p:nvPr>
            <p:extLst>
              <p:ext uri="{D42A27DB-BD31-4B8C-83A1-F6EECF244321}">
                <p14:modId xmlns="" xmlns:p14="http://schemas.microsoft.com/office/powerpoint/2010/main" val="3261832425"/>
              </p:ext>
            </p:extLst>
          </p:nvPr>
        </p:nvGraphicFramePr>
        <p:xfrm>
          <a:off x="7128504" y="1837873"/>
          <a:ext cx="1980000" cy="32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/>
              <a:pPr/>
              <a:t>47</a:t>
            </a:fld>
            <a:endParaRPr lang="es-CO" dirty="0"/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Frases sobre la Urna de Cristal – Conocimiento Inducido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75679164"/>
              </p:ext>
            </p:extLst>
          </p:nvPr>
        </p:nvGraphicFramePr>
        <p:xfrm>
          <a:off x="2099819" y="1848533"/>
          <a:ext cx="1620000" cy="3168000"/>
        </p:xfrm>
        <a:graphic>
          <a:graphicData uri="http://schemas.openxmlformats.org/drawingml/2006/table">
            <a:tbl>
              <a:tblPr/>
              <a:tblGrid>
                <a:gridCol w="1620000"/>
              </a:tblGrid>
              <a:tr h="633600"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Un mecanismo de información de lo que hace el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3600"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Una herramienta de participación ciudadana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3600"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Una herramienta de control ciudadana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3600"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Un espacio para proponer iniciativas/soluciones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3600"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 kern="1200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Un espacio para dar respuesta a las inquietudes de los ciudadanos</a:t>
                      </a:r>
                      <a:r>
                        <a:rPr lang="es-CO" sz="105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.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7" name="46 Rectángulo"/>
          <p:cNvSpPr/>
          <p:nvPr/>
        </p:nvSpPr>
        <p:spPr>
          <a:xfrm>
            <a:off x="2111853" y="1453183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48" name="47 Rectángulo"/>
          <p:cNvSpPr/>
          <p:nvPr/>
        </p:nvSpPr>
        <p:spPr>
          <a:xfrm>
            <a:off x="2119028" y="1669207"/>
            <a:ext cx="144016" cy="1280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9" name="48 CuadroTexto"/>
          <p:cNvSpPr txBox="1"/>
          <p:nvPr/>
        </p:nvSpPr>
        <p:spPr>
          <a:xfrm>
            <a:off x="2226800" y="1392346"/>
            <a:ext cx="81304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De acuerdo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2221899" y="1608370"/>
            <a:ext cx="100219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En Desacuerdo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7215206" y="1571616"/>
            <a:ext cx="432048" cy="3599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2" name="31 Gráfico"/>
          <p:cNvGraphicFramePr/>
          <p:nvPr>
            <p:extLst>
              <p:ext uri="{D42A27DB-BD31-4B8C-83A1-F6EECF244321}">
                <p14:modId xmlns="" xmlns:p14="http://schemas.microsoft.com/office/powerpoint/2010/main" val="410148173"/>
              </p:ext>
            </p:extLst>
          </p:nvPr>
        </p:nvGraphicFramePr>
        <p:xfrm>
          <a:off x="5412187" y="1837873"/>
          <a:ext cx="1980000" cy="32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44" name="43 Gráfico"/>
          <p:cNvGraphicFramePr/>
          <p:nvPr>
            <p:extLst>
              <p:ext uri="{D42A27DB-BD31-4B8C-83A1-F6EECF244321}">
                <p14:modId xmlns="" xmlns:p14="http://schemas.microsoft.com/office/powerpoint/2010/main" val="2386533126"/>
              </p:ext>
            </p:extLst>
          </p:nvPr>
        </p:nvGraphicFramePr>
        <p:xfrm>
          <a:off x="3721510" y="1837020"/>
          <a:ext cx="1980000" cy="32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6" name="35 CuadroTexto"/>
          <p:cNvSpPr txBox="1"/>
          <p:nvPr/>
        </p:nvSpPr>
        <p:spPr>
          <a:xfrm>
            <a:off x="4536375" y="1296990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Bajos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6300192" y="1292232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38" name="37 CuadroTexto"/>
          <p:cNvSpPr txBox="1"/>
          <p:nvPr/>
        </p:nvSpPr>
        <p:spPr>
          <a:xfrm>
            <a:off x="8028384" y="1273324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Altos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69" name="68 Rectángulo"/>
          <p:cNvSpPr/>
          <p:nvPr/>
        </p:nvSpPr>
        <p:spPr>
          <a:xfrm>
            <a:off x="-12762" y="4957607"/>
            <a:ext cx="49485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>
                    <a:lumMod val="50000"/>
                  </a:schemeClr>
                </a:solidFill>
              </a:rPr>
              <a:t>P8.</a:t>
            </a:r>
            <a:r>
              <a:rPr lang="es-CO" sz="1000" dirty="0" smtClean="0">
                <a:solidFill>
                  <a:schemeClr val="bg1">
                    <a:lumMod val="50000"/>
                  </a:schemeClr>
                </a:solidFill>
              </a:rPr>
              <a:t> Le voy a leer una serie de frases sobre la Urna de Cristal para que usted me diga si está de acuerdo o en desacuerdo con cada una de ellas, empecemos, “LA URNA DE CRISTAL ES…”</a:t>
            </a:r>
            <a:endParaRPr lang="es-CO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" name="50 Retraso">
            <a:hlinkClick r:id="rId9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2" name="51 Rectángulo">
            <a:hlinkClick r:id="rId9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61" name="60 Retraso">
            <a:hlinkClick r:id="rId10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62" name="61 Rectángulo">
            <a:hlinkClick r:id="rId10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63" name="62 Retraso">
            <a:hlinkClick r:id="rId11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64" name="63 Rectángulo">
            <a:hlinkClick r:id="rId11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65" name="64 Rectángulo redondeado">
            <a:hlinkClick r:id="rId12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6" name="65 Rectángulo redondeado">
            <a:hlinkClick r:id="rId13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67" name="66 Rectángulo redondeado">
            <a:hlinkClick r:id="rId14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70" name="69 Rectángulo redondeado">
            <a:hlinkClick r:id="rId15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71" name="70 Rectángulo redondeado">
            <a:hlinkClick r:id="rId16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3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5572132" y="1643054"/>
            <a:ext cx="357190" cy="3599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45 Flecha derecha">
            <a:hlinkClick r:id="rId17" action="ppaction://hlinksldjump"/>
          </p:cNvPr>
          <p:cNvSpPr/>
          <p:nvPr/>
        </p:nvSpPr>
        <p:spPr>
          <a:xfrm>
            <a:off x="982769" y="4183426"/>
            <a:ext cx="214314" cy="214314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0" name="6 Cheurón">
            <a:hlinkClick r:id="rId18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Introducción</a:t>
            </a:r>
          </a:p>
        </p:txBody>
      </p:sp>
      <p:sp>
        <p:nvSpPr>
          <p:cNvPr id="41" name="6 Cheurón">
            <a:hlinkClick r:id="rId18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45" name="7 Cheurón">
            <a:hlinkClick r:id="rId19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46" name="44 Cheurón">
            <a:hlinkClick r:id="rId20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53" name="9 Cheurón">
            <a:hlinkClick r:id="rId21" action="ppaction://hlinksldjump"/>
          </p:cNvPr>
          <p:cNvSpPr/>
          <p:nvPr/>
        </p:nvSpPr>
        <p:spPr>
          <a:xfrm>
            <a:off x="3617057" y="5278671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54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Flecha izquierda 30">
            <a:hlinkClick r:id="rId23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6" name="Flecha izquierda 31">
            <a:hlinkClick r:id="rId17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9423842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32 Gráfico"/>
          <p:cNvGraphicFramePr/>
          <p:nvPr>
            <p:extLst>
              <p:ext uri="{D42A27DB-BD31-4B8C-83A1-F6EECF244321}">
                <p14:modId xmlns="" xmlns:p14="http://schemas.microsoft.com/office/powerpoint/2010/main" val="1714922882"/>
              </p:ext>
            </p:extLst>
          </p:nvPr>
        </p:nvGraphicFramePr>
        <p:xfrm>
          <a:off x="7128504" y="1837873"/>
          <a:ext cx="1980000" cy="32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48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Frases sobre la Urna de Cristal – Conocimiento Inducido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17353843"/>
              </p:ext>
            </p:extLst>
          </p:nvPr>
        </p:nvGraphicFramePr>
        <p:xfrm>
          <a:off x="2099819" y="1848533"/>
          <a:ext cx="1620000" cy="3168000"/>
        </p:xfrm>
        <a:graphic>
          <a:graphicData uri="http://schemas.openxmlformats.org/drawingml/2006/table">
            <a:tbl>
              <a:tblPr/>
              <a:tblGrid>
                <a:gridCol w="1620000"/>
              </a:tblGrid>
              <a:tr h="633600"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Un medio de comunicación del gobierno con la ciudadanía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3600"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 kern="1200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Un mecanismo de rendición de cuentas del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3600"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 kern="1200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Un lugar para opinar sobre las acciones del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3600"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 kern="1200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Un medio en que se pueden realizar preguntas al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3600"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s-CO" sz="1000" b="0" i="0" u="none" strike="noStrike" kern="1200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Un canal de participación directa con el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7215206" y="1571616"/>
            <a:ext cx="432048" cy="3599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2" name="31 Gráfico"/>
          <p:cNvGraphicFramePr/>
          <p:nvPr>
            <p:extLst>
              <p:ext uri="{D42A27DB-BD31-4B8C-83A1-F6EECF244321}">
                <p14:modId xmlns="" xmlns:p14="http://schemas.microsoft.com/office/powerpoint/2010/main" val="2636484746"/>
              </p:ext>
            </p:extLst>
          </p:nvPr>
        </p:nvGraphicFramePr>
        <p:xfrm>
          <a:off x="5412187" y="1837873"/>
          <a:ext cx="1980000" cy="32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34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5429256" y="1643054"/>
            <a:ext cx="432048" cy="3577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4" name="43 Gráfico"/>
          <p:cNvGraphicFramePr/>
          <p:nvPr>
            <p:extLst>
              <p:ext uri="{D42A27DB-BD31-4B8C-83A1-F6EECF244321}">
                <p14:modId xmlns="" xmlns:p14="http://schemas.microsoft.com/office/powerpoint/2010/main" val="1330851679"/>
              </p:ext>
            </p:extLst>
          </p:nvPr>
        </p:nvGraphicFramePr>
        <p:xfrm>
          <a:off x="3721510" y="1837020"/>
          <a:ext cx="1980000" cy="32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6" name="35 CuadroTexto"/>
          <p:cNvSpPr txBox="1"/>
          <p:nvPr/>
        </p:nvSpPr>
        <p:spPr>
          <a:xfrm>
            <a:off x="4536375" y="1296990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Bajos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6300192" y="1292232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38" name="37 CuadroTexto"/>
          <p:cNvSpPr txBox="1"/>
          <p:nvPr/>
        </p:nvSpPr>
        <p:spPr>
          <a:xfrm>
            <a:off x="8028384" y="1273324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Altos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69" name="68 Rectángulo"/>
          <p:cNvSpPr/>
          <p:nvPr/>
        </p:nvSpPr>
        <p:spPr>
          <a:xfrm>
            <a:off x="-12762" y="4957607"/>
            <a:ext cx="89772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P8.</a:t>
            </a:r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 Le voy a leer una serie de frases sobre la Urna de Cristal para que usted me diga si está de acuerdo o en desacuerdo con cada una de ellas, empecemos, “LA URNA DE CRISTAL ES…”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3" name="42 Rectángulo"/>
          <p:cNvSpPr/>
          <p:nvPr/>
        </p:nvSpPr>
        <p:spPr>
          <a:xfrm>
            <a:off x="2111853" y="1453183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45" name="44 Rectángulo"/>
          <p:cNvSpPr/>
          <p:nvPr/>
        </p:nvSpPr>
        <p:spPr>
          <a:xfrm>
            <a:off x="2119028" y="1669207"/>
            <a:ext cx="144016" cy="1280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6" name="45 CuadroTexto"/>
          <p:cNvSpPr txBox="1"/>
          <p:nvPr/>
        </p:nvSpPr>
        <p:spPr>
          <a:xfrm>
            <a:off x="2226800" y="1392346"/>
            <a:ext cx="81304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De acuerdo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" name="52 CuadroTexto"/>
          <p:cNvSpPr txBox="1"/>
          <p:nvPr/>
        </p:nvSpPr>
        <p:spPr>
          <a:xfrm>
            <a:off x="2221899" y="1608370"/>
            <a:ext cx="100219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En Desacuerdo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46 Retraso">
            <a:hlinkClick r:id="rId9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8" name="47 Rectángulo">
            <a:hlinkClick r:id="rId10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9" name="48 Retraso">
            <a:hlinkClick r:id="rId11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0" name="49 Rectángulo">
            <a:hlinkClick r:id="rId12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1" name="50 Retraso">
            <a:hlinkClick r:id="rId13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2" name="51 Rectángulo">
            <a:hlinkClick r:id="rId14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65" name="64 Rectángulo redondeado">
            <a:hlinkClick r:id="rId15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6" name="65 Rectángulo redondeado">
            <a:hlinkClick r:id="rId16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67" name="66 Rectángulo redondeado">
            <a:hlinkClick r:id="rId17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70" name="69 Rectángulo redondeado">
            <a:hlinkClick r:id="rId18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71" name="70 Rectángulo redondeado">
            <a:hlinkClick r:id="rId19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" name="55 Flecha izquierda">
            <a:hlinkClick r:id="rId11" action="ppaction://hlinksldjump"/>
          </p:cNvPr>
          <p:cNvSpPr/>
          <p:nvPr/>
        </p:nvSpPr>
        <p:spPr>
          <a:xfrm>
            <a:off x="825435" y="4200163"/>
            <a:ext cx="214314" cy="214314"/>
          </a:xfrm>
          <a:prstGeom prst="lef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0" name="6 Cheurón">
            <a:hlinkClick r:id="rId20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Introducción</a:t>
            </a:r>
          </a:p>
        </p:txBody>
      </p:sp>
      <p:sp>
        <p:nvSpPr>
          <p:cNvPr id="41" name="6 Cheurón">
            <a:hlinkClick r:id="rId20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54" name="7 Cheurón">
            <a:hlinkClick r:id="rId21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55" name="44 Cheurón">
            <a:hlinkClick r:id="rId22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56" name="9 Cheurón">
            <a:hlinkClick r:id="rId23" action="ppaction://hlinksldjump"/>
          </p:cNvPr>
          <p:cNvSpPr/>
          <p:nvPr/>
        </p:nvSpPr>
        <p:spPr>
          <a:xfrm>
            <a:off x="3617057" y="5278671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57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Flecha izquierda 30">
            <a:hlinkClick r:id="rId11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9" name="Flecha izquierda 31">
            <a:hlinkClick r:id="rId13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6421543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32 Gráfico"/>
          <p:cNvGraphicFramePr/>
          <p:nvPr>
            <p:extLst>
              <p:ext uri="{D42A27DB-BD31-4B8C-83A1-F6EECF244321}">
                <p14:modId xmlns="" xmlns:p14="http://schemas.microsoft.com/office/powerpoint/2010/main" val="3327427512"/>
              </p:ext>
            </p:extLst>
          </p:nvPr>
        </p:nvGraphicFramePr>
        <p:xfrm>
          <a:off x="7128504" y="1837873"/>
          <a:ext cx="1980000" cy="32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/>
              <a:pPr/>
              <a:t>49</a:t>
            </a:fld>
            <a:endParaRPr lang="es-CO" dirty="0"/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Frases sobre la Urna de Cristal – Conocimiento Inducido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7143768" y="1571616"/>
            <a:ext cx="432048" cy="3599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2" name="31 Gráfico"/>
          <p:cNvGraphicFramePr/>
          <p:nvPr>
            <p:extLst>
              <p:ext uri="{D42A27DB-BD31-4B8C-83A1-F6EECF244321}">
                <p14:modId xmlns="" xmlns:p14="http://schemas.microsoft.com/office/powerpoint/2010/main" val="2822977994"/>
              </p:ext>
            </p:extLst>
          </p:nvPr>
        </p:nvGraphicFramePr>
        <p:xfrm>
          <a:off x="5412187" y="1837873"/>
          <a:ext cx="1980000" cy="32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34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5500694" y="1571616"/>
            <a:ext cx="432048" cy="3577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4" name="43 Gráfico"/>
          <p:cNvGraphicFramePr/>
          <p:nvPr>
            <p:extLst>
              <p:ext uri="{D42A27DB-BD31-4B8C-83A1-F6EECF244321}">
                <p14:modId xmlns="" xmlns:p14="http://schemas.microsoft.com/office/powerpoint/2010/main" val="1100525540"/>
              </p:ext>
            </p:extLst>
          </p:nvPr>
        </p:nvGraphicFramePr>
        <p:xfrm>
          <a:off x="3721510" y="1837020"/>
          <a:ext cx="1980000" cy="32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6" name="35 CuadroTexto"/>
          <p:cNvSpPr txBox="1"/>
          <p:nvPr/>
        </p:nvSpPr>
        <p:spPr>
          <a:xfrm>
            <a:off x="4536375" y="1296990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Pequeños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6300192" y="1292232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Medianos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38" name="37 CuadroTexto"/>
          <p:cNvSpPr txBox="1"/>
          <p:nvPr/>
        </p:nvSpPr>
        <p:spPr>
          <a:xfrm>
            <a:off x="8028384" y="1273324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Grandes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69" name="68 Rectángulo"/>
          <p:cNvSpPr/>
          <p:nvPr/>
        </p:nvSpPr>
        <p:spPr>
          <a:xfrm>
            <a:off x="-12762" y="4957607"/>
            <a:ext cx="49485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>
                    <a:lumMod val="50000"/>
                  </a:schemeClr>
                </a:solidFill>
              </a:rPr>
              <a:t>P8.</a:t>
            </a:r>
            <a:r>
              <a:rPr lang="es-CO" sz="1000" dirty="0" smtClean="0">
                <a:solidFill>
                  <a:schemeClr val="bg1">
                    <a:lumMod val="50000"/>
                  </a:schemeClr>
                </a:solidFill>
              </a:rPr>
              <a:t> Le voy a leer una serie de frases sobre la Urna de Cristal para que usted me diga si está de acuerdo o en desacuerdo con cada una de ellas, empecemos, “LA URNA DE CRISTAL ES…”</a:t>
            </a:r>
            <a:endParaRPr lang="es-CO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42 Rectángulo"/>
          <p:cNvSpPr/>
          <p:nvPr/>
        </p:nvSpPr>
        <p:spPr>
          <a:xfrm>
            <a:off x="2111853" y="1453183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45" name="44 Rectángulo"/>
          <p:cNvSpPr/>
          <p:nvPr/>
        </p:nvSpPr>
        <p:spPr>
          <a:xfrm>
            <a:off x="2119028" y="1669207"/>
            <a:ext cx="144016" cy="1280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6" name="45 CuadroTexto"/>
          <p:cNvSpPr txBox="1"/>
          <p:nvPr/>
        </p:nvSpPr>
        <p:spPr>
          <a:xfrm>
            <a:off x="2226800" y="1392346"/>
            <a:ext cx="81304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De acuerdo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" name="52 CuadroTexto"/>
          <p:cNvSpPr txBox="1"/>
          <p:nvPr/>
        </p:nvSpPr>
        <p:spPr>
          <a:xfrm>
            <a:off x="2221899" y="1608370"/>
            <a:ext cx="100219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En Desacuerdo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46 Retraso">
            <a:hlinkClick r:id="rId9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8" name="47 Rectángulo">
            <a:hlinkClick r:id="rId9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9" name="48 Retraso">
            <a:hlinkClick r:id="rId10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0" name="49 Rectángulo">
            <a:hlinkClick r:id="rId10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1" name="50 Retraso">
            <a:hlinkClick r:id="rId11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2" name="51 Rectángulo">
            <a:hlinkClick r:id="rId11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4" name="53 Rectángulo redondeado">
            <a:hlinkClick r:id="rId12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5" name="54 Rectángulo redondeado">
            <a:hlinkClick r:id="rId13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56" name="55 Rectángulo redondeado">
            <a:hlinkClick r:id="rId14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7" name="56 Rectángulo redondeado">
            <a:hlinkClick r:id="rId15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8" name="57 Rectángulo redondeado">
            <a:hlinkClick r:id="rId16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9" name="58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75679164"/>
              </p:ext>
            </p:extLst>
          </p:nvPr>
        </p:nvGraphicFramePr>
        <p:xfrm>
          <a:off x="2099819" y="1848533"/>
          <a:ext cx="1620000" cy="3168000"/>
        </p:xfrm>
        <a:graphic>
          <a:graphicData uri="http://schemas.openxmlformats.org/drawingml/2006/table">
            <a:tbl>
              <a:tblPr/>
              <a:tblGrid>
                <a:gridCol w="1620000"/>
              </a:tblGrid>
              <a:tr h="633600"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Un mecanismo de información de lo que hace el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3600"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Una herramienta de participación ciudadana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3600"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Una herramienta de control ciudadana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3600"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Un espacio para proponer iniciativas/soluciones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3600"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 kern="1200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Un espacio para dar respuesta a las inquietudes de los ciudadanos</a:t>
                      </a:r>
                      <a:r>
                        <a:rPr lang="es-CO" sz="105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.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9" name="45 Flecha derecha">
            <a:hlinkClick r:id="rId17" action="ppaction://hlinksldjump"/>
          </p:cNvPr>
          <p:cNvSpPr/>
          <p:nvPr/>
        </p:nvSpPr>
        <p:spPr>
          <a:xfrm>
            <a:off x="1493586" y="4657570"/>
            <a:ext cx="214314" cy="214314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4" name="6 Cheurón">
            <a:hlinkClick r:id="rId18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Introducción</a:t>
            </a:r>
          </a:p>
        </p:txBody>
      </p:sp>
      <p:sp>
        <p:nvSpPr>
          <p:cNvPr id="65" name="6 Cheurón">
            <a:hlinkClick r:id="rId18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66" name="7 Cheurón">
            <a:hlinkClick r:id="rId19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67" name="44 Cheurón">
            <a:hlinkClick r:id="rId20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70" name="9 Cheurón">
            <a:hlinkClick r:id="rId21" action="ppaction://hlinksldjump"/>
          </p:cNvPr>
          <p:cNvSpPr/>
          <p:nvPr/>
        </p:nvSpPr>
        <p:spPr>
          <a:xfrm>
            <a:off x="3617057" y="5278671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7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Flecha izquierda 30">
            <a:hlinkClick r:id="rId23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1" name="Flecha izquierda 31">
            <a:hlinkClick r:id="rId17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4593548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/>
              <a:pPr/>
              <a:t>5</a:t>
            </a:fld>
            <a:endParaRPr lang="es-CO" dirty="0"/>
          </a:p>
        </p:txBody>
      </p:sp>
      <p:sp>
        <p:nvSpPr>
          <p:cNvPr id="7" name="6 Cheurón">
            <a:hlinkClick r:id="rId2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3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lt1"/>
                </a:solidFill>
              </a:rPr>
              <a:t>Metodología</a:t>
            </a:r>
          </a:p>
        </p:txBody>
      </p:sp>
      <p:sp>
        <p:nvSpPr>
          <p:cNvPr id="9" name="8 Cheurón">
            <a:hlinkClick r:id="rId4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Resultados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14 Rectángulo"/>
          <p:cNvSpPr/>
          <p:nvPr/>
        </p:nvSpPr>
        <p:spPr>
          <a:xfrm>
            <a:off x="2771800" y="1093683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Anexos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Metodología</a:t>
            </a:r>
            <a:endParaRPr lang="es-CO" altLang="es-CO" sz="1600" b="1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194" name="Picture 2" descr="http://i498.photobucket.com/albums/rr347/BKC888666/DOWN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794" y="1480130"/>
            <a:ext cx="872006" cy="8720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30 Rectángulo"/>
          <p:cNvSpPr/>
          <p:nvPr/>
        </p:nvSpPr>
        <p:spPr>
          <a:xfrm>
            <a:off x="2636168" y="1777380"/>
            <a:ext cx="58455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Descargue</a:t>
            </a:r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 </a:t>
            </a:r>
          </a:p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	</a:t>
            </a:r>
            <a:r>
              <a:rPr lang="es-CO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los instrumentos utilizados  para los estudios de</a:t>
            </a:r>
          </a:p>
          <a:p>
            <a:pPr lvl="0"/>
            <a:r>
              <a:rPr lang="es-CO" sz="1200" b="1" dirty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	</a:t>
            </a:r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			                  </a:t>
            </a:r>
            <a:r>
              <a:rPr lang="es-CO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en los siguientes links </a:t>
            </a:r>
            <a:endParaRPr lang="es-CO" sz="1200" b="1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6608621" y="1984112"/>
            <a:ext cx="1873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URNA DE CRISTAL</a:t>
            </a:r>
          </a:p>
        </p:txBody>
      </p:sp>
      <p:pic>
        <p:nvPicPr>
          <p:cNvPr id="38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38 Rectángulo redondeado">
            <a:hlinkClick r:id="rId9" action="ppaction://hlinksldjump"/>
          </p:cNvPr>
          <p:cNvSpPr/>
          <p:nvPr/>
        </p:nvSpPr>
        <p:spPr>
          <a:xfrm>
            <a:off x="39980" y="1326897"/>
            <a:ext cx="1584176" cy="30646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2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Objetivos del estudio</a:t>
            </a:r>
          </a:p>
        </p:txBody>
      </p:sp>
      <p:sp>
        <p:nvSpPr>
          <p:cNvPr id="40" name="39 Rectángulo redondeado">
            <a:hlinkClick r:id="rId10" action="ppaction://hlinksldjump"/>
          </p:cNvPr>
          <p:cNvSpPr/>
          <p:nvPr/>
        </p:nvSpPr>
        <p:spPr>
          <a:xfrm>
            <a:off x="39980" y="1693497"/>
            <a:ext cx="1584176" cy="30646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2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Ficha Técnica</a:t>
            </a:r>
          </a:p>
        </p:txBody>
      </p:sp>
      <p:sp>
        <p:nvSpPr>
          <p:cNvPr id="41" name="40 Rectángulo redondeado">
            <a:hlinkClick r:id="rId3" action="ppaction://hlinksldjump"/>
          </p:cNvPr>
          <p:cNvSpPr/>
          <p:nvPr/>
        </p:nvSpPr>
        <p:spPr>
          <a:xfrm>
            <a:off x="39980" y="2065412"/>
            <a:ext cx="1584176" cy="30646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Anexos</a:t>
            </a:r>
          </a:p>
        </p:txBody>
      </p:sp>
      <p:cxnSp>
        <p:nvCxnSpPr>
          <p:cNvPr id="45" name="44 Conector recto"/>
          <p:cNvCxnSpPr/>
          <p:nvPr/>
        </p:nvCxnSpPr>
        <p:spPr>
          <a:xfrm>
            <a:off x="1664265" y="1302800"/>
            <a:ext cx="0" cy="220918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27 Grupo"/>
          <p:cNvGrpSpPr/>
          <p:nvPr/>
        </p:nvGrpSpPr>
        <p:grpSpPr>
          <a:xfrm>
            <a:off x="5652120" y="3001516"/>
            <a:ext cx="1440160" cy="1368152"/>
            <a:chOff x="5652120" y="3001516"/>
            <a:chExt cx="1440160" cy="1368152"/>
          </a:xfrm>
        </p:grpSpPr>
        <p:sp>
          <p:nvSpPr>
            <p:cNvPr id="3" name="2 Elipse"/>
            <p:cNvSpPr/>
            <p:nvPr/>
          </p:nvSpPr>
          <p:spPr>
            <a:xfrm>
              <a:off x="5652120" y="3001516"/>
              <a:ext cx="1440160" cy="1368152"/>
            </a:xfrm>
            <a:prstGeom prst="ellipse">
              <a:avLst/>
            </a:prstGeom>
            <a:ln w="50800"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5" name="4 CuadroTexto"/>
            <p:cNvSpPr txBox="1"/>
            <p:nvPr/>
          </p:nvSpPr>
          <p:spPr>
            <a:xfrm>
              <a:off x="5868144" y="3289548"/>
              <a:ext cx="1097993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O" sz="1400" b="1" dirty="0" smtClean="0">
                  <a:solidFill>
                    <a:schemeClr val="bg1">
                      <a:lumMod val="50000"/>
                    </a:schemeClr>
                  </a:solidFill>
                  <a:hlinkClick r:id="rId11" action="ppaction://hlinkfile"/>
                </a:rPr>
                <a:t>Cobertura </a:t>
              </a:r>
            </a:p>
            <a:p>
              <a:r>
                <a:rPr lang="es-CO" sz="1600" b="1" dirty="0" smtClean="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hlinkClick r:id="rId11" action="ppaction://hlinkfile"/>
                </a:rPr>
                <a:t>Geográfica</a:t>
              </a:r>
              <a:endParaRPr lang="es-CO" sz="16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8196" name="Picture 4" descr="https://encrypted-tbn3.gstatic.com/images?q=tbn:ANd9GcQ-qIsd4B_kq4DKzf3mm8rCNWuWR1xU8hho3Au_WE_HLbMGTqaPuQ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9985" y="3863244"/>
              <a:ext cx="702255" cy="44110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7" name="26 Grupo"/>
          <p:cNvGrpSpPr/>
          <p:nvPr/>
        </p:nvGrpSpPr>
        <p:grpSpPr>
          <a:xfrm>
            <a:off x="2771800" y="3001516"/>
            <a:ext cx="1440160" cy="1368152"/>
            <a:chOff x="2771800" y="3001516"/>
            <a:chExt cx="1440160" cy="1368152"/>
          </a:xfrm>
        </p:grpSpPr>
        <p:sp>
          <p:nvSpPr>
            <p:cNvPr id="24" name="23 Elipse"/>
            <p:cNvSpPr/>
            <p:nvPr/>
          </p:nvSpPr>
          <p:spPr>
            <a:xfrm>
              <a:off x="2771800" y="3001516"/>
              <a:ext cx="1440160" cy="1368152"/>
            </a:xfrm>
            <a:prstGeom prst="ellipse">
              <a:avLst/>
            </a:prstGeom>
            <a:ln w="50800"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25" name="24 CuadroTexto"/>
            <p:cNvSpPr txBox="1"/>
            <p:nvPr/>
          </p:nvSpPr>
          <p:spPr>
            <a:xfrm>
              <a:off x="2854441" y="3382822"/>
              <a:ext cx="135485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O" sz="1400" b="1" dirty="0" smtClean="0">
                  <a:solidFill>
                    <a:schemeClr val="bg1">
                      <a:lumMod val="50000"/>
                    </a:schemeClr>
                  </a:solidFill>
                  <a:hlinkClick r:id="rId13" action="ppaction://hlinkfile"/>
                </a:rPr>
                <a:t>Cuestionario</a:t>
              </a:r>
            </a:p>
            <a:p>
              <a:r>
                <a:rPr lang="es-CO" sz="1600" b="1" dirty="0" smtClean="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hlinkClick r:id="rId13" action="ppaction://hlinkfile"/>
                </a:rPr>
                <a:t>CIUDADANOS</a:t>
              </a:r>
              <a:endParaRPr lang="es-CO" sz="16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26" name="Picture 4" descr="https://encrypted-tbn3.gstatic.com/images?q=tbn:ANd9GcQ-qIsd4B_kq4DKzf3mm8rCNWuWR1xU8hho3Au_WE_HLbMGTqaPuQ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9665" y="3863244"/>
              <a:ext cx="702255" cy="44110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35992594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32 Gráfico"/>
          <p:cNvGraphicFramePr/>
          <p:nvPr>
            <p:extLst>
              <p:ext uri="{D42A27DB-BD31-4B8C-83A1-F6EECF244321}">
                <p14:modId xmlns="" xmlns:p14="http://schemas.microsoft.com/office/powerpoint/2010/main" val="496273957"/>
              </p:ext>
            </p:extLst>
          </p:nvPr>
        </p:nvGraphicFramePr>
        <p:xfrm>
          <a:off x="7128504" y="1837873"/>
          <a:ext cx="1980000" cy="32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50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Frases sobre la Urna de Cristal – Conocimiento Inducido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7143768" y="1500178"/>
            <a:ext cx="432048" cy="3599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2" name="31 Gráfico"/>
          <p:cNvGraphicFramePr/>
          <p:nvPr>
            <p:extLst>
              <p:ext uri="{D42A27DB-BD31-4B8C-83A1-F6EECF244321}">
                <p14:modId xmlns="" xmlns:p14="http://schemas.microsoft.com/office/powerpoint/2010/main" val="1226587523"/>
              </p:ext>
            </p:extLst>
          </p:nvPr>
        </p:nvGraphicFramePr>
        <p:xfrm>
          <a:off x="5412187" y="1837873"/>
          <a:ext cx="1980000" cy="32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34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5429256" y="1571616"/>
            <a:ext cx="432048" cy="3577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4" name="43 Gráfico"/>
          <p:cNvGraphicFramePr/>
          <p:nvPr>
            <p:extLst>
              <p:ext uri="{D42A27DB-BD31-4B8C-83A1-F6EECF244321}">
                <p14:modId xmlns="" xmlns:p14="http://schemas.microsoft.com/office/powerpoint/2010/main" val="3608839156"/>
              </p:ext>
            </p:extLst>
          </p:nvPr>
        </p:nvGraphicFramePr>
        <p:xfrm>
          <a:off x="3714744" y="1857368"/>
          <a:ext cx="1980000" cy="32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6" name="35 CuadroTexto"/>
          <p:cNvSpPr txBox="1"/>
          <p:nvPr/>
        </p:nvSpPr>
        <p:spPr>
          <a:xfrm>
            <a:off x="4536375" y="1296990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Pequeños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6300192" y="1292232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Medianos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38" name="37 CuadroTexto"/>
          <p:cNvSpPr txBox="1"/>
          <p:nvPr/>
        </p:nvSpPr>
        <p:spPr>
          <a:xfrm>
            <a:off x="8028384" y="1273324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Grandes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69" name="68 Rectángulo"/>
          <p:cNvSpPr/>
          <p:nvPr/>
        </p:nvSpPr>
        <p:spPr>
          <a:xfrm>
            <a:off x="-12762" y="4957607"/>
            <a:ext cx="89772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P8.</a:t>
            </a:r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 Le voy a leer una serie de frases sobre la Urna de Cristal para que usted me diga si está de acuerdo o en desacuerdo con cada una de ellas, empecemos, “LA URNA DE CRISTAL ES…”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3" name="42 Rectángulo"/>
          <p:cNvSpPr/>
          <p:nvPr/>
        </p:nvSpPr>
        <p:spPr>
          <a:xfrm>
            <a:off x="2111853" y="1453183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45" name="44 Rectángulo"/>
          <p:cNvSpPr/>
          <p:nvPr/>
        </p:nvSpPr>
        <p:spPr>
          <a:xfrm>
            <a:off x="2119028" y="1669207"/>
            <a:ext cx="144016" cy="1280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6" name="45 CuadroTexto"/>
          <p:cNvSpPr txBox="1"/>
          <p:nvPr/>
        </p:nvSpPr>
        <p:spPr>
          <a:xfrm>
            <a:off x="2226800" y="1392346"/>
            <a:ext cx="81304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De acuerdo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" name="52 CuadroTexto"/>
          <p:cNvSpPr txBox="1"/>
          <p:nvPr/>
        </p:nvSpPr>
        <p:spPr>
          <a:xfrm>
            <a:off x="2221899" y="1608370"/>
            <a:ext cx="100219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En Desacuerdo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46 Retraso">
            <a:hlinkClick r:id="rId9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8" name="47 Rectángulo">
            <a:hlinkClick r:id="rId10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9" name="48 Retraso">
            <a:hlinkClick r:id="rId11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0" name="49 Rectángulo">
            <a:hlinkClick r:id="rId12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1" name="50 Retraso">
            <a:hlinkClick r:id="rId13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2" name="51 Rectángulo">
            <a:hlinkClick r:id="rId14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65" name="64 Rectángulo redondeado">
            <a:hlinkClick r:id="rId15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6" name="65 Rectángulo redondeado">
            <a:hlinkClick r:id="rId16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67" name="66 Rectángulo redondeado">
            <a:hlinkClick r:id="rId17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70" name="69 Rectángulo redondeado">
            <a:hlinkClick r:id="rId18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71" name="70 Rectángulo redondeado">
            <a:hlinkClick r:id="rId19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4" name="53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17353843"/>
              </p:ext>
            </p:extLst>
          </p:nvPr>
        </p:nvGraphicFramePr>
        <p:xfrm>
          <a:off x="2099819" y="1848533"/>
          <a:ext cx="1620000" cy="3168000"/>
        </p:xfrm>
        <a:graphic>
          <a:graphicData uri="http://schemas.openxmlformats.org/drawingml/2006/table">
            <a:tbl>
              <a:tblPr/>
              <a:tblGrid>
                <a:gridCol w="1620000"/>
              </a:tblGrid>
              <a:tr h="633600"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000" b="0" i="0" u="none" strike="noStrike" kern="1200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Un medio de comunicación del gobierno con la ciudadanía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3600"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 kern="1200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Un mecanismo de rendición de cuentas del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3600"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 kern="1200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Un lugar para opinar sobre las acciones del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3600"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 kern="1200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Un medio en que se pueden realizar preguntas al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3600"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s-CO" sz="1000" b="0" i="0" u="none" strike="noStrike" kern="1200" dirty="0">
                          <a:solidFill>
                            <a:srgbClr val="1F497D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Un canal de participación directa con el gobierno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0" name="55 Flecha izquierda">
            <a:hlinkClick r:id="rId13" action="ppaction://hlinksldjump"/>
          </p:cNvPr>
          <p:cNvSpPr/>
          <p:nvPr/>
        </p:nvSpPr>
        <p:spPr>
          <a:xfrm>
            <a:off x="1457681" y="4650732"/>
            <a:ext cx="214314" cy="214314"/>
          </a:xfrm>
          <a:prstGeom prst="lef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1" name="6 Cheurón">
            <a:hlinkClick r:id="rId20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Introducción</a:t>
            </a:r>
          </a:p>
        </p:txBody>
      </p:sp>
      <p:sp>
        <p:nvSpPr>
          <p:cNvPr id="55" name="6 Cheurón">
            <a:hlinkClick r:id="rId20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56" name="7 Cheurón">
            <a:hlinkClick r:id="rId21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57" name="44 Cheurón">
            <a:hlinkClick r:id="rId22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58" name="9 Cheurón">
            <a:hlinkClick r:id="rId23" action="ppaction://hlinksldjump"/>
          </p:cNvPr>
          <p:cNvSpPr/>
          <p:nvPr/>
        </p:nvSpPr>
        <p:spPr>
          <a:xfrm>
            <a:off x="3617057" y="5278671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59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Flecha izquierda 30">
            <a:hlinkClick r:id="rId13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0" name="Flecha izquierda 31">
            <a:hlinkClick r:id="rId25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4804962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40 Gráfico"/>
          <p:cNvGraphicFramePr/>
          <p:nvPr>
            <p:extLst>
              <p:ext uri="{D42A27DB-BD31-4B8C-83A1-F6EECF244321}">
                <p14:modId xmlns="" xmlns:p14="http://schemas.microsoft.com/office/powerpoint/2010/main" val="634265364"/>
              </p:ext>
            </p:extLst>
          </p:nvPr>
        </p:nvGraphicFramePr>
        <p:xfrm>
          <a:off x="5102607" y="3103953"/>
          <a:ext cx="3379922" cy="2273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51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2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¿Ha utilizado y/o tenido contacto  con la Urna de Cristal alguna vez?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P9.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 Ha utilizado y/o tenido contacto con la Urna de Cristal alguna vez?</a:t>
            </a:r>
          </a:p>
        </p:txBody>
      </p:sp>
      <p:sp>
        <p:nvSpPr>
          <p:cNvPr id="90" name="89 CuadroTexto"/>
          <p:cNvSpPr txBox="1"/>
          <p:nvPr/>
        </p:nvSpPr>
        <p:spPr>
          <a:xfrm>
            <a:off x="3512210" y="1908520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prstClr val="white">
                    <a:lumMod val="50000"/>
                  </a:prstClr>
                </a:solidFill>
              </a:rPr>
              <a:t>2013</a:t>
            </a:r>
          </a:p>
        </p:txBody>
      </p:sp>
      <p:sp>
        <p:nvSpPr>
          <p:cNvPr id="92" name="91 CuadroTexto"/>
          <p:cNvSpPr txBox="1"/>
          <p:nvPr/>
        </p:nvSpPr>
        <p:spPr>
          <a:xfrm>
            <a:off x="3000611" y="2297430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93" name="92 CuadroTexto"/>
          <p:cNvSpPr txBox="1"/>
          <p:nvPr/>
        </p:nvSpPr>
        <p:spPr>
          <a:xfrm>
            <a:off x="3488386" y="2301277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5.221.663</a:t>
            </a:r>
          </a:p>
        </p:txBody>
      </p:sp>
      <p:graphicFrame>
        <p:nvGraphicFramePr>
          <p:cNvPr id="2" name="1 Gráfico"/>
          <p:cNvGraphicFramePr/>
          <p:nvPr>
            <p:extLst>
              <p:ext uri="{D42A27DB-BD31-4B8C-83A1-F6EECF244321}">
                <p14:modId xmlns="" xmlns:p14="http://schemas.microsoft.com/office/powerpoint/2010/main" val="3572180725"/>
              </p:ext>
            </p:extLst>
          </p:nvPr>
        </p:nvGraphicFramePr>
        <p:xfrm>
          <a:off x="5080510" y="1110316"/>
          <a:ext cx="3379922" cy="2273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4" name="43 CuadroTexto"/>
          <p:cNvSpPr txBox="1"/>
          <p:nvPr/>
        </p:nvSpPr>
        <p:spPr>
          <a:xfrm>
            <a:off x="3512209" y="4081638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prstClr val="white">
                    <a:lumMod val="50000"/>
                  </a:prstClr>
                </a:solidFill>
              </a:rPr>
              <a:t>2014</a:t>
            </a:r>
          </a:p>
        </p:txBody>
      </p:sp>
      <p:sp>
        <p:nvSpPr>
          <p:cNvPr id="45" name="44 CuadroTexto"/>
          <p:cNvSpPr txBox="1"/>
          <p:nvPr/>
        </p:nvSpPr>
        <p:spPr>
          <a:xfrm>
            <a:off x="2999699" y="4369668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46" name="45 CuadroTexto"/>
          <p:cNvSpPr txBox="1"/>
          <p:nvPr/>
        </p:nvSpPr>
        <p:spPr>
          <a:xfrm>
            <a:off x="3419876" y="4373515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7.139.694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8" name="37 Conector recto"/>
          <p:cNvCxnSpPr/>
          <p:nvPr/>
        </p:nvCxnSpPr>
        <p:spPr>
          <a:xfrm>
            <a:off x="3008932" y="3217540"/>
            <a:ext cx="5588722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54 Rectángulo"/>
          <p:cNvSpPr/>
          <p:nvPr/>
        </p:nvSpPr>
        <p:spPr>
          <a:xfrm>
            <a:off x="3346735" y="1396983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56" name="55 Rectángulo"/>
          <p:cNvSpPr/>
          <p:nvPr/>
        </p:nvSpPr>
        <p:spPr>
          <a:xfrm>
            <a:off x="3851920" y="1396983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7" name="56 CuadroTexto"/>
          <p:cNvSpPr txBox="1"/>
          <p:nvPr/>
        </p:nvSpPr>
        <p:spPr>
          <a:xfrm>
            <a:off x="3449807" y="1336146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Si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3973841" y="1336146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No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46 Retraso">
            <a:hlinkClick r:id="rId7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8" name="47 Rectángulo">
            <a:hlinkClick r:id="rId7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9" name="48 Retraso">
            <a:hlinkClick r:id="rId8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0" name="49 Rectángulo">
            <a:hlinkClick r:id="rId8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9" name="58 Retraso">
            <a:hlinkClick r:id="rId9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60" name="59 Rectángulo">
            <a:hlinkClick r:id="rId9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37" name="36 Rectángulo redondeado">
            <a:hlinkClick r:id="rId10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" name="38 Rectángulo redondeado">
            <a:hlinkClick r:id="rId11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40" name="39 Rectángulo redondeado">
            <a:hlinkClick r:id="rId12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3" name="42 Rectángulo redondeado">
            <a:hlinkClick r:id="rId13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" name="50 Rectángulo redondeado">
            <a:hlinkClick r:id="rId14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6 Cheurón">
            <a:hlinkClick r:id="rId15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Introducción</a:t>
            </a:r>
          </a:p>
        </p:txBody>
      </p:sp>
      <p:sp>
        <p:nvSpPr>
          <p:cNvPr id="53" name="6 Cheurón">
            <a:hlinkClick r:id="rId15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54" name="7 Cheurón">
            <a:hlinkClick r:id="rId16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61" name="44 Cheurón">
            <a:hlinkClick r:id="rId17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2" name="9 Cheurón">
            <a:hlinkClick r:id="rId18" action="ppaction://hlinksldjump"/>
          </p:cNvPr>
          <p:cNvSpPr/>
          <p:nvPr/>
        </p:nvSpPr>
        <p:spPr>
          <a:xfrm>
            <a:off x="3617057" y="5278671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63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Flecha izquierda 30">
            <a:hlinkClick r:id="rId20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5" name="Flecha izquierda 31">
            <a:hlinkClick r:id="rId8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298722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" name="58 Gráfico"/>
          <p:cNvGraphicFramePr/>
          <p:nvPr>
            <p:extLst>
              <p:ext uri="{D42A27DB-BD31-4B8C-83A1-F6EECF244321}">
                <p14:modId xmlns="" xmlns:p14="http://schemas.microsoft.com/office/powerpoint/2010/main" val="2047584762"/>
              </p:ext>
            </p:extLst>
          </p:nvPr>
        </p:nvGraphicFramePr>
        <p:xfrm>
          <a:off x="2771800" y="3294306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4" name="63 Gráfico"/>
          <p:cNvGraphicFramePr/>
          <p:nvPr>
            <p:extLst>
              <p:ext uri="{D42A27DB-BD31-4B8C-83A1-F6EECF244321}">
                <p14:modId xmlns="" xmlns:p14="http://schemas.microsoft.com/office/powerpoint/2010/main" val="32944829"/>
              </p:ext>
            </p:extLst>
          </p:nvPr>
        </p:nvGraphicFramePr>
        <p:xfrm>
          <a:off x="4932042" y="3289548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5" name="64 Gráfico"/>
          <p:cNvGraphicFramePr/>
          <p:nvPr>
            <p:extLst>
              <p:ext uri="{D42A27DB-BD31-4B8C-83A1-F6EECF244321}">
                <p14:modId xmlns="" xmlns:p14="http://schemas.microsoft.com/office/powerpoint/2010/main" val="2415174383"/>
              </p:ext>
            </p:extLst>
          </p:nvPr>
        </p:nvGraphicFramePr>
        <p:xfrm>
          <a:off x="7028274" y="3289548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" name="1 Gráfico"/>
          <p:cNvGraphicFramePr/>
          <p:nvPr>
            <p:extLst>
              <p:ext uri="{D42A27DB-BD31-4B8C-83A1-F6EECF244321}">
                <p14:modId xmlns="" xmlns:p14="http://schemas.microsoft.com/office/powerpoint/2010/main" val="1166600487"/>
              </p:ext>
            </p:extLst>
          </p:nvPr>
        </p:nvGraphicFramePr>
        <p:xfrm>
          <a:off x="2771800" y="1350090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57" name="56 Gráfico"/>
          <p:cNvGraphicFramePr/>
          <p:nvPr>
            <p:extLst>
              <p:ext uri="{D42A27DB-BD31-4B8C-83A1-F6EECF244321}">
                <p14:modId xmlns="" xmlns:p14="http://schemas.microsoft.com/office/powerpoint/2010/main" val="1338629972"/>
              </p:ext>
            </p:extLst>
          </p:nvPr>
        </p:nvGraphicFramePr>
        <p:xfrm>
          <a:off x="4932042" y="1345332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62" name="61 Gráfico"/>
          <p:cNvGraphicFramePr/>
          <p:nvPr>
            <p:extLst>
              <p:ext uri="{D42A27DB-BD31-4B8C-83A1-F6EECF244321}">
                <p14:modId xmlns="" xmlns:p14="http://schemas.microsoft.com/office/powerpoint/2010/main" val="2037612214"/>
              </p:ext>
            </p:extLst>
          </p:nvPr>
        </p:nvGraphicFramePr>
        <p:xfrm>
          <a:off x="7028274" y="1345332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52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2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¿Ha utilizado y/o tenido contacto  con la Urna de Cristal alguna vez?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P9.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 Ha utilizado y/o tenido contacto con la Urna de Cristal alguna vez?</a:t>
            </a:r>
          </a:p>
        </p:txBody>
      </p:sp>
      <p:sp>
        <p:nvSpPr>
          <p:cNvPr id="44" name="43 CuadroTexto"/>
          <p:cNvSpPr txBox="1"/>
          <p:nvPr/>
        </p:nvSpPr>
        <p:spPr>
          <a:xfrm>
            <a:off x="2915819" y="1345334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2013</a:t>
            </a: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8" name="37 Conector recto"/>
          <p:cNvCxnSpPr/>
          <p:nvPr/>
        </p:nvCxnSpPr>
        <p:spPr>
          <a:xfrm>
            <a:off x="3008932" y="3217540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38 CuadroTexto"/>
          <p:cNvSpPr txBox="1"/>
          <p:nvPr/>
        </p:nvSpPr>
        <p:spPr>
          <a:xfrm>
            <a:off x="3563892" y="1357209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58" name="57 CuadroTexto"/>
          <p:cNvSpPr txBox="1"/>
          <p:nvPr/>
        </p:nvSpPr>
        <p:spPr>
          <a:xfrm>
            <a:off x="5652566" y="1352449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7812364" y="1352449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Altos</a:t>
            </a:r>
          </a:p>
        </p:txBody>
      </p:sp>
      <p:sp>
        <p:nvSpPr>
          <p:cNvPr id="89" name="88 CuadroTexto"/>
          <p:cNvSpPr txBox="1"/>
          <p:nvPr/>
        </p:nvSpPr>
        <p:spPr>
          <a:xfrm>
            <a:off x="2915701" y="325638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2014</a:t>
            </a:r>
          </a:p>
        </p:txBody>
      </p:sp>
      <p:sp>
        <p:nvSpPr>
          <p:cNvPr id="94" name="93 CuadroTexto"/>
          <p:cNvSpPr txBox="1"/>
          <p:nvPr/>
        </p:nvSpPr>
        <p:spPr>
          <a:xfrm>
            <a:off x="3563773" y="3268258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99" name="98 CuadroTexto"/>
          <p:cNvSpPr txBox="1"/>
          <p:nvPr/>
        </p:nvSpPr>
        <p:spPr>
          <a:xfrm>
            <a:off x="5652447" y="3263499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104" name="103 CuadroTexto"/>
          <p:cNvSpPr txBox="1"/>
          <p:nvPr/>
        </p:nvSpPr>
        <p:spPr>
          <a:xfrm>
            <a:off x="7812241" y="3263499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Altos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2115023" y="1533193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70" name="69 Rectángulo"/>
          <p:cNvSpPr/>
          <p:nvPr/>
        </p:nvSpPr>
        <p:spPr>
          <a:xfrm>
            <a:off x="2105097" y="1800325"/>
            <a:ext cx="158418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1" name="70 CuadroTexto"/>
          <p:cNvSpPr txBox="1"/>
          <p:nvPr/>
        </p:nvSpPr>
        <p:spPr>
          <a:xfrm>
            <a:off x="2218095" y="1472356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Si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2" name="71 CuadroTexto"/>
          <p:cNvSpPr txBox="1"/>
          <p:nvPr/>
        </p:nvSpPr>
        <p:spPr>
          <a:xfrm>
            <a:off x="2211359" y="1750918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No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3" name="72 Retraso">
            <a:hlinkClick r:id="rId11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74" name="73 Rectángulo">
            <a:hlinkClick r:id="rId11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82" name="81 Retraso">
            <a:hlinkClick r:id="rId12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83" name="82 Rectángulo">
            <a:hlinkClick r:id="rId12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84" name="83 Retraso">
            <a:hlinkClick r:id="rId13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85" name="84 Rectángulo">
            <a:hlinkClick r:id="rId13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86" name="85 Rectángulo redondeado">
            <a:hlinkClick r:id="rId14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87" name="86 Rectángulo redondeado">
            <a:hlinkClick r:id="rId15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88" name="87 Rectángulo redondeado">
            <a:hlinkClick r:id="rId16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98" name="97 Rectángulo redondeado">
            <a:hlinkClick r:id="rId17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3" name="102 Rectángulo redondeado">
            <a:hlinkClick r:id="rId18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3" name="6 Cheurón">
            <a:hlinkClick r:id="rId19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Introducción</a:t>
            </a:r>
          </a:p>
        </p:txBody>
      </p:sp>
      <p:sp>
        <p:nvSpPr>
          <p:cNvPr id="45" name="6 Cheurón">
            <a:hlinkClick r:id="rId19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46" name="7 Cheurón">
            <a:hlinkClick r:id="rId20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47" name="44 Cheurón">
            <a:hlinkClick r:id="rId21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48" name="9 Cheurón">
            <a:hlinkClick r:id="rId22" action="ppaction://hlinksldjump"/>
          </p:cNvPr>
          <p:cNvSpPr/>
          <p:nvPr/>
        </p:nvSpPr>
        <p:spPr>
          <a:xfrm>
            <a:off x="3617057" y="5278671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49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Flecha izquierda 30">
            <a:hlinkClick r:id="rId11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1" name="Flecha izquierda 31">
            <a:hlinkClick r:id="rId13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6443166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" name="1 Gráfico"/>
          <p:cNvGraphicFramePr/>
          <p:nvPr>
            <p:extLst>
              <p:ext uri="{D42A27DB-BD31-4B8C-83A1-F6EECF244321}">
                <p14:modId xmlns="" xmlns:p14="http://schemas.microsoft.com/office/powerpoint/2010/main" val="3295139140"/>
              </p:ext>
            </p:extLst>
          </p:nvPr>
        </p:nvGraphicFramePr>
        <p:xfrm>
          <a:off x="2904386" y="1353892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4" name="56 Gráfico"/>
          <p:cNvGraphicFramePr/>
          <p:nvPr>
            <p:extLst>
              <p:ext uri="{D42A27DB-BD31-4B8C-83A1-F6EECF244321}">
                <p14:modId xmlns="" xmlns:p14="http://schemas.microsoft.com/office/powerpoint/2010/main" val="2202191462"/>
              </p:ext>
            </p:extLst>
          </p:nvPr>
        </p:nvGraphicFramePr>
        <p:xfrm>
          <a:off x="4932040" y="1349134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5" name="61 Gráfico"/>
          <p:cNvGraphicFramePr/>
          <p:nvPr>
            <p:extLst>
              <p:ext uri="{D42A27DB-BD31-4B8C-83A1-F6EECF244321}">
                <p14:modId xmlns="" xmlns:p14="http://schemas.microsoft.com/office/powerpoint/2010/main" val="941695665"/>
              </p:ext>
            </p:extLst>
          </p:nvPr>
        </p:nvGraphicFramePr>
        <p:xfrm>
          <a:off x="7164288" y="1349134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53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2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¿Ha utilizado y/o tenido contacto  con la Urna de Cristal alguna vez?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P9.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 Ha utilizado y/o tenido contacto con la Urna de Cristal alguna vez?</a:t>
            </a:r>
          </a:p>
        </p:txBody>
      </p:sp>
      <p:sp>
        <p:nvSpPr>
          <p:cNvPr id="44" name="43 CuadroTexto"/>
          <p:cNvSpPr txBox="1"/>
          <p:nvPr/>
        </p:nvSpPr>
        <p:spPr>
          <a:xfrm>
            <a:off x="2915819" y="1345334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2013</a:t>
            </a: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8" name="37 Conector recto"/>
          <p:cNvCxnSpPr/>
          <p:nvPr/>
        </p:nvCxnSpPr>
        <p:spPr>
          <a:xfrm>
            <a:off x="3008932" y="3217540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38 CuadroTexto"/>
          <p:cNvSpPr txBox="1"/>
          <p:nvPr/>
        </p:nvSpPr>
        <p:spPr>
          <a:xfrm>
            <a:off x="3563892" y="1357209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Pequeños</a:t>
            </a:r>
          </a:p>
        </p:txBody>
      </p:sp>
      <p:sp>
        <p:nvSpPr>
          <p:cNvPr id="58" name="57 CuadroTexto"/>
          <p:cNvSpPr txBox="1"/>
          <p:nvPr/>
        </p:nvSpPr>
        <p:spPr>
          <a:xfrm>
            <a:off x="5580114" y="1352449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Medianos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7812360" y="1352449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Grandes</a:t>
            </a:r>
          </a:p>
        </p:txBody>
      </p:sp>
      <p:sp>
        <p:nvSpPr>
          <p:cNvPr id="89" name="88 CuadroTexto"/>
          <p:cNvSpPr txBox="1"/>
          <p:nvPr/>
        </p:nvSpPr>
        <p:spPr>
          <a:xfrm>
            <a:off x="2915701" y="325638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2014</a:t>
            </a:r>
          </a:p>
        </p:txBody>
      </p:sp>
      <p:sp>
        <p:nvSpPr>
          <p:cNvPr id="94" name="93 CuadroTexto"/>
          <p:cNvSpPr txBox="1"/>
          <p:nvPr/>
        </p:nvSpPr>
        <p:spPr>
          <a:xfrm>
            <a:off x="3563773" y="3268258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Pequeños</a:t>
            </a:r>
          </a:p>
        </p:txBody>
      </p:sp>
      <p:sp>
        <p:nvSpPr>
          <p:cNvPr id="99" name="98 CuadroTexto"/>
          <p:cNvSpPr txBox="1"/>
          <p:nvPr/>
        </p:nvSpPr>
        <p:spPr>
          <a:xfrm>
            <a:off x="5579991" y="3263499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Medianos</a:t>
            </a:r>
          </a:p>
        </p:txBody>
      </p:sp>
      <p:sp>
        <p:nvSpPr>
          <p:cNvPr id="104" name="103 CuadroTexto"/>
          <p:cNvSpPr txBox="1"/>
          <p:nvPr/>
        </p:nvSpPr>
        <p:spPr>
          <a:xfrm>
            <a:off x="7812241" y="3263499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Grandes</a:t>
            </a:r>
          </a:p>
        </p:txBody>
      </p:sp>
      <p:sp>
        <p:nvSpPr>
          <p:cNvPr id="77" name="76 Rectángulo"/>
          <p:cNvSpPr/>
          <p:nvPr/>
        </p:nvSpPr>
        <p:spPr>
          <a:xfrm>
            <a:off x="2115023" y="1533193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78" name="77 Rectángulo"/>
          <p:cNvSpPr/>
          <p:nvPr/>
        </p:nvSpPr>
        <p:spPr>
          <a:xfrm>
            <a:off x="2105097" y="1800325"/>
            <a:ext cx="158418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9" name="78 CuadroTexto"/>
          <p:cNvSpPr txBox="1"/>
          <p:nvPr/>
        </p:nvSpPr>
        <p:spPr>
          <a:xfrm>
            <a:off x="2218095" y="1472356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Si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0" name="89 CuadroTexto"/>
          <p:cNvSpPr txBox="1"/>
          <p:nvPr/>
        </p:nvSpPr>
        <p:spPr>
          <a:xfrm>
            <a:off x="2211359" y="1750918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No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57" name="1 Gráfico"/>
          <p:cNvGraphicFramePr/>
          <p:nvPr>
            <p:extLst>
              <p:ext uri="{D42A27DB-BD31-4B8C-83A1-F6EECF244321}">
                <p14:modId xmlns="" xmlns:p14="http://schemas.microsoft.com/office/powerpoint/2010/main" val="1079618459"/>
              </p:ext>
            </p:extLst>
          </p:nvPr>
        </p:nvGraphicFramePr>
        <p:xfrm>
          <a:off x="2915816" y="3260398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62" name="56 Gráfico"/>
          <p:cNvGraphicFramePr/>
          <p:nvPr>
            <p:extLst>
              <p:ext uri="{D42A27DB-BD31-4B8C-83A1-F6EECF244321}">
                <p14:modId xmlns="" xmlns:p14="http://schemas.microsoft.com/office/powerpoint/2010/main" val="1194681781"/>
              </p:ext>
            </p:extLst>
          </p:nvPr>
        </p:nvGraphicFramePr>
        <p:xfrm>
          <a:off x="4943470" y="3255640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71" name="61 Gráfico"/>
          <p:cNvGraphicFramePr/>
          <p:nvPr>
            <p:extLst>
              <p:ext uri="{D42A27DB-BD31-4B8C-83A1-F6EECF244321}">
                <p14:modId xmlns="" xmlns:p14="http://schemas.microsoft.com/office/powerpoint/2010/main" val="3804610568"/>
              </p:ext>
            </p:extLst>
          </p:nvPr>
        </p:nvGraphicFramePr>
        <p:xfrm>
          <a:off x="7175718" y="3255640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66" name="65 Retraso">
            <a:hlinkClick r:id="rId11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67" name="66 Rectángulo">
            <a:hlinkClick r:id="rId11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70" name="69 Retraso">
            <a:hlinkClick r:id="rId12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80" name="79 Rectángulo">
            <a:hlinkClick r:id="rId12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81" name="80 Retraso">
            <a:hlinkClick r:id="rId13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83" name="82 Rectángulo">
            <a:hlinkClick r:id="rId13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84" name="83 Rectángulo redondeado">
            <a:hlinkClick r:id="rId14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85" name="84 Rectángulo redondeado">
            <a:hlinkClick r:id="rId15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86" name="85 Rectángulo redondeado">
            <a:hlinkClick r:id="rId16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87" name="86 Rectángulo redondeado">
            <a:hlinkClick r:id="rId17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88" name="87 Rectángulo redondeado">
            <a:hlinkClick r:id="rId18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3" name="6 Cheurón">
            <a:hlinkClick r:id="rId19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Introducción</a:t>
            </a:r>
          </a:p>
        </p:txBody>
      </p:sp>
      <p:sp>
        <p:nvSpPr>
          <p:cNvPr id="45" name="6 Cheurón">
            <a:hlinkClick r:id="rId19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46" name="7 Cheurón">
            <a:hlinkClick r:id="rId20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47" name="44 Cheurón">
            <a:hlinkClick r:id="rId21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48" name="9 Cheurón">
            <a:hlinkClick r:id="rId22" action="ppaction://hlinksldjump"/>
          </p:cNvPr>
          <p:cNvSpPr/>
          <p:nvPr/>
        </p:nvSpPr>
        <p:spPr>
          <a:xfrm>
            <a:off x="3617057" y="5278671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49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Flecha izquierda 30">
            <a:hlinkClick r:id="rId12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1" name="Flecha izquierda 31">
            <a:hlinkClick r:id="rId24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5221271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/>
              <a:pPr/>
              <a:t>54</a:t>
            </a:fld>
            <a:endParaRPr lang="es-CO" dirty="0"/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accent5">
                    <a:lumMod val="75000"/>
                  </a:schemeClr>
                </a:solidFill>
              </a:rPr>
              <a:t>Metodología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0"/>
            <a:ext cx="61206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Razones de NO  haber utilizado algún medio de comunicación para acceder a la herramienta Urna de Cristal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8" name="67 Cheurón">
            <a:hlinkClick r:id="rId7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chemeClr val="lt1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>
                    <a:lumMod val="50000"/>
                  </a:schemeClr>
                </a:solidFill>
              </a:rPr>
              <a:t>P9B.</a:t>
            </a:r>
            <a:r>
              <a:rPr lang="es-CO" sz="1000" dirty="0" smtClean="0">
                <a:solidFill>
                  <a:schemeClr val="bg1">
                    <a:lumMod val="50000"/>
                  </a:schemeClr>
                </a:solidFill>
              </a:rPr>
              <a:t> ¿Por qué razón no ha utilizado algún medio de comunicación para acceder a la herramienta Urna de Cristal?</a:t>
            </a:r>
            <a:endParaRPr lang="es-CO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12" name="11 Gráfico"/>
          <p:cNvGraphicFramePr/>
          <p:nvPr>
            <p:extLst>
              <p:ext uri="{D42A27DB-BD31-4B8C-83A1-F6EECF244321}">
                <p14:modId xmlns="" xmlns:p14="http://schemas.microsoft.com/office/powerpoint/2010/main" val="2087813230"/>
              </p:ext>
            </p:extLst>
          </p:nvPr>
        </p:nvGraphicFramePr>
        <p:xfrm>
          <a:off x="2857488" y="1428740"/>
          <a:ext cx="5357850" cy="34276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66" name="65 Rectángulo"/>
          <p:cNvSpPr/>
          <p:nvPr/>
        </p:nvSpPr>
        <p:spPr>
          <a:xfrm>
            <a:off x="6084168" y="5328567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67" name="66 Rectángulo"/>
          <p:cNvSpPr/>
          <p:nvPr/>
        </p:nvSpPr>
        <p:spPr>
          <a:xfrm>
            <a:off x="7191584" y="5328567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0" name="89 CuadroTexto"/>
          <p:cNvSpPr txBox="1"/>
          <p:nvPr/>
        </p:nvSpPr>
        <p:spPr>
          <a:xfrm>
            <a:off x="6187240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1" name="90 CuadroTexto"/>
          <p:cNvSpPr txBox="1"/>
          <p:nvPr/>
        </p:nvSpPr>
        <p:spPr>
          <a:xfrm>
            <a:off x="7313505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2" name="91 CuadroTexto"/>
          <p:cNvSpPr txBox="1"/>
          <p:nvPr/>
        </p:nvSpPr>
        <p:spPr>
          <a:xfrm>
            <a:off x="5517984" y="5447173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Base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3" name="92 CuadroTexto"/>
          <p:cNvSpPr txBox="1"/>
          <p:nvPr/>
        </p:nvSpPr>
        <p:spPr>
          <a:xfrm>
            <a:off x="5940152" y="5460821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3.068.618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7059977" y="5450941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5.400.588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35 Retraso">
            <a:hlinkClick r:id="rId10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7" name="36 Rectángulo">
            <a:hlinkClick r:id="rId10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8" name="37 Retraso">
            <a:hlinkClick r:id="rId11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9" name="38 Rectángulo">
            <a:hlinkClick r:id="rId11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1" name="40 Retraso">
            <a:hlinkClick r:id="rId12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4" name="43 Rectángulo">
            <a:hlinkClick r:id="rId12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0" name="39 Rectángulo redondeado">
            <a:hlinkClick r:id="rId13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0" name="49 Rectángulo redondeado">
            <a:hlinkClick r:id="rId14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51" name="50 Rectángulo redondeado">
            <a:hlinkClick r:id="rId15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51 Rectángulo redondeado">
            <a:hlinkClick r:id="rId16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" name="52 Rectángulo redondeado">
            <a:hlinkClick r:id="rId17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2" name="9 Cheurón">
            <a:hlinkClick r:id="rId18" action="ppaction://hlinksldjump"/>
          </p:cNvPr>
          <p:cNvSpPr/>
          <p:nvPr/>
        </p:nvSpPr>
        <p:spPr>
          <a:xfrm>
            <a:off x="3617057" y="5278671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sp>
        <p:nvSpPr>
          <p:cNvPr id="33" name="Flecha izquierda 30">
            <a:hlinkClick r:id="rId19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4" name="Flecha izquierda 31">
            <a:hlinkClick r:id="rId10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4041698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" name="135 Gráfico"/>
          <p:cNvGraphicFramePr/>
          <p:nvPr>
            <p:extLst>
              <p:ext uri="{D42A27DB-BD31-4B8C-83A1-F6EECF244321}">
                <p14:modId xmlns="" xmlns:p14="http://schemas.microsoft.com/office/powerpoint/2010/main" val="3923586841"/>
              </p:ext>
            </p:extLst>
          </p:nvPr>
        </p:nvGraphicFramePr>
        <p:xfrm>
          <a:off x="5562485" y="1505288"/>
          <a:ext cx="3780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9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5387839" y="1536848"/>
            <a:ext cx="1512167" cy="3599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5" name="134 Gráfico"/>
          <p:cNvGraphicFramePr/>
          <p:nvPr>
            <p:extLst>
              <p:ext uri="{D42A27DB-BD31-4B8C-83A1-F6EECF244321}">
                <p14:modId xmlns="" xmlns:p14="http://schemas.microsoft.com/office/powerpoint/2010/main" val="3670926399"/>
              </p:ext>
            </p:extLst>
          </p:nvPr>
        </p:nvGraphicFramePr>
        <p:xfrm>
          <a:off x="3903269" y="1505421"/>
          <a:ext cx="3780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37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3779912" y="1536848"/>
            <a:ext cx="1512167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55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6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7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44 Cheurón">
            <a:hlinkClick r:id="rId10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86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3" name="132 Gráfico"/>
          <p:cNvGraphicFramePr/>
          <p:nvPr>
            <p:extLst>
              <p:ext uri="{D42A27DB-BD31-4B8C-83A1-F6EECF244321}">
                <p14:modId xmlns="" xmlns:p14="http://schemas.microsoft.com/office/powerpoint/2010/main" val="946880545"/>
              </p:ext>
            </p:extLst>
          </p:nvPr>
        </p:nvGraphicFramePr>
        <p:xfrm>
          <a:off x="2051720" y="1501223"/>
          <a:ext cx="3780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140" name="139 CuadroTexto"/>
          <p:cNvSpPr txBox="1"/>
          <p:nvPr/>
        </p:nvSpPr>
        <p:spPr>
          <a:xfrm>
            <a:off x="7441203" y="1358889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Altos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141" name="140 CuadroTexto"/>
          <p:cNvSpPr txBox="1"/>
          <p:nvPr/>
        </p:nvSpPr>
        <p:spPr>
          <a:xfrm>
            <a:off x="3755755" y="1357207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142" name="141 CuadroTexto"/>
          <p:cNvSpPr txBox="1"/>
          <p:nvPr/>
        </p:nvSpPr>
        <p:spPr>
          <a:xfrm>
            <a:off x="5638729" y="1358047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143" name="142 Rectángulo"/>
          <p:cNvSpPr/>
          <p:nvPr/>
        </p:nvSpPr>
        <p:spPr>
          <a:xfrm>
            <a:off x="2221385" y="1360583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144" name="143 Rectángulo"/>
          <p:cNvSpPr/>
          <p:nvPr/>
        </p:nvSpPr>
        <p:spPr>
          <a:xfrm>
            <a:off x="2843808" y="1360583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5" name="144 CuadroTexto"/>
          <p:cNvSpPr txBox="1"/>
          <p:nvPr/>
        </p:nvSpPr>
        <p:spPr>
          <a:xfrm>
            <a:off x="2324457" y="1299746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6" name="145 CuadroTexto"/>
          <p:cNvSpPr txBox="1"/>
          <p:nvPr/>
        </p:nvSpPr>
        <p:spPr>
          <a:xfrm>
            <a:off x="2965729" y="1299746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45 Rectángulo"/>
          <p:cNvSpPr/>
          <p:nvPr/>
        </p:nvSpPr>
        <p:spPr>
          <a:xfrm>
            <a:off x="2051721" y="1057300"/>
            <a:ext cx="72965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Razones de NO  haber utilizado algún medio de comunicación para acceder a la herramienta Urna de Cristal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>
                    <a:lumMod val="50000"/>
                  </a:schemeClr>
                </a:solidFill>
              </a:rPr>
              <a:t>P9B.</a:t>
            </a:r>
            <a:r>
              <a:rPr lang="es-CO" sz="1000" dirty="0" smtClean="0">
                <a:solidFill>
                  <a:schemeClr val="bg1">
                    <a:lumMod val="50000"/>
                  </a:schemeClr>
                </a:solidFill>
              </a:rPr>
              <a:t> ¿Por qué razón no ha utilizado algún medio de comunicación para acceder a la herramienta Urna de Cristal?</a:t>
            </a:r>
            <a:endParaRPr lang="es-CO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38 Retraso">
            <a:hlinkClick r:id="rId13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0" name="39 Rectángulo">
            <a:hlinkClick r:id="rId13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1" name="40 Retraso">
            <a:hlinkClick r:id="rId14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2" name="41 Rectángulo">
            <a:hlinkClick r:id="rId14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3" name="42 Retraso">
            <a:hlinkClick r:id="rId15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4" name="43 Rectángulo">
            <a:hlinkClick r:id="rId15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9" name="58 Rectángulo redondeado">
            <a:hlinkClick r:id="rId16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0" name="59 Rectángulo redondeado">
            <a:hlinkClick r:id="rId17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61" name="60 Rectángulo redondeado">
            <a:hlinkClick r:id="rId18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2" name="61 Rectángulo redondeado">
            <a:hlinkClick r:id="rId19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3" name="62 Rectángulo redondeado">
            <a:hlinkClick r:id="rId20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" name="9 Cheurón">
            <a:hlinkClick r:id="rId21" action="ppaction://hlinksldjump"/>
          </p:cNvPr>
          <p:cNvSpPr/>
          <p:nvPr/>
        </p:nvSpPr>
        <p:spPr>
          <a:xfrm>
            <a:off x="3617057" y="5278671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sp>
        <p:nvSpPr>
          <p:cNvPr id="37" name="Flecha izquierda 30">
            <a:hlinkClick r:id="rId13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8" name="Flecha izquierda 31">
            <a:hlinkClick r:id="rId15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0564812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" name="135 Gráfico"/>
          <p:cNvGraphicFramePr/>
          <p:nvPr>
            <p:extLst>
              <p:ext uri="{D42A27DB-BD31-4B8C-83A1-F6EECF244321}">
                <p14:modId xmlns="" xmlns:p14="http://schemas.microsoft.com/office/powerpoint/2010/main" val="64524433"/>
              </p:ext>
            </p:extLst>
          </p:nvPr>
        </p:nvGraphicFramePr>
        <p:xfrm>
          <a:off x="5572132" y="1500178"/>
          <a:ext cx="3780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9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5387839" y="1536848"/>
            <a:ext cx="1512167" cy="3599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5" name="134 Gráfico"/>
          <p:cNvGraphicFramePr/>
          <p:nvPr>
            <p:extLst>
              <p:ext uri="{D42A27DB-BD31-4B8C-83A1-F6EECF244321}">
                <p14:modId xmlns="" xmlns:p14="http://schemas.microsoft.com/office/powerpoint/2010/main" val="3156870595"/>
              </p:ext>
            </p:extLst>
          </p:nvPr>
        </p:nvGraphicFramePr>
        <p:xfrm>
          <a:off x="3903269" y="1505421"/>
          <a:ext cx="3780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37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3779912" y="1536848"/>
            <a:ext cx="1512167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56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6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7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44 Cheurón">
            <a:hlinkClick r:id="rId10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86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0" name="139 CuadroTexto"/>
          <p:cNvSpPr txBox="1"/>
          <p:nvPr/>
        </p:nvSpPr>
        <p:spPr>
          <a:xfrm>
            <a:off x="6948264" y="1358889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Grandes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141" name="140 CuadroTexto"/>
          <p:cNvSpPr txBox="1"/>
          <p:nvPr/>
        </p:nvSpPr>
        <p:spPr>
          <a:xfrm>
            <a:off x="3491880" y="1357207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Pequeños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142" name="141 CuadroTexto"/>
          <p:cNvSpPr txBox="1"/>
          <p:nvPr/>
        </p:nvSpPr>
        <p:spPr>
          <a:xfrm>
            <a:off x="5220072" y="1358047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Medianos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46" name="45 Rectángulo"/>
          <p:cNvSpPr/>
          <p:nvPr/>
        </p:nvSpPr>
        <p:spPr>
          <a:xfrm>
            <a:off x="2051721" y="1057300"/>
            <a:ext cx="72965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Razones de NO  haber utilizado algún medio de comunicación para acceder a la herramienta Urna de Cristal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>
                    <a:lumMod val="50000"/>
                  </a:schemeClr>
                </a:solidFill>
              </a:rPr>
              <a:t>P9B.</a:t>
            </a:r>
            <a:r>
              <a:rPr lang="es-CO" sz="1000" dirty="0" smtClean="0">
                <a:solidFill>
                  <a:schemeClr val="bg1">
                    <a:lumMod val="50000"/>
                  </a:schemeClr>
                </a:solidFill>
              </a:rPr>
              <a:t> ¿Por qué razón no ha utilizado algún medio de comunicación para acceder a la herramienta Urna de Cristal?</a:t>
            </a:r>
            <a:endParaRPr lang="es-CO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8" name="47 Rectángulo"/>
          <p:cNvSpPr/>
          <p:nvPr/>
        </p:nvSpPr>
        <p:spPr>
          <a:xfrm>
            <a:off x="2221385" y="1360583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49" name="48 Rectángulo"/>
          <p:cNvSpPr/>
          <p:nvPr/>
        </p:nvSpPr>
        <p:spPr>
          <a:xfrm>
            <a:off x="2843808" y="1360583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0" name="49 CuadroTexto"/>
          <p:cNvSpPr txBox="1"/>
          <p:nvPr/>
        </p:nvSpPr>
        <p:spPr>
          <a:xfrm>
            <a:off x="2324457" y="1299746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" name="50 CuadroTexto"/>
          <p:cNvSpPr txBox="1"/>
          <p:nvPr/>
        </p:nvSpPr>
        <p:spPr>
          <a:xfrm>
            <a:off x="2965729" y="1299746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133" name="132 Gráfico"/>
          <p:cNvGraphicFramePr/>
          <p:nvPr>
            <p:extLst>
              <p:ext uri="{D42A27DB-BD31-4B8C-83A1-F6EECF244321}">
                <p14:modId xmlns="" xmlns:p14="http://schemas.microsoft.com/office/powerpoint/2010/main" val="1814256824"/>
              </p:ext>
            </p:extLst>
          </p:nvPr>
        </p:nvGraphicFramePr>
        <p:xfrm>
          <a:off x="2503339" y="1493736"/>
          <a:ext cx="3780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39" name="38 Retraso">
            <a:hlinkClick r:id="rId13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0" name="39 Rectángulo">
            <a:hlinkClick r:id="rId13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1" name="40 Retraso">
            <a:hlinkClick r:id="rId14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2" name="41 Rectángulo">
            <a:hlinkClick r:id="rId14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3" name="42 Retraso">
            <a:hlinkClick r:id="rId15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4" name="43 Rectángulo">
            <a:hlinkClick r:id="rId15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63" name="62 Rectángulo redondeado">
            <a:hlinkClick r:id="rId16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4" name="63 Rectángulo redondeado">
            <a:hlinkClick r:id="rId17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65" name="64 Rectángulo redondeado">
            <a:hlinkClick r:id="rId18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6" name="65 Rectángulo redondeado">
            <a:hlinkClick r:id="rId19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7" name="66 Rectángulo redondeado">
            <a:hlinkClick r:id="rId20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" name="9 Cheurón">
            <a:hlinkClick r:id="rId21" action="ppaction://hlinksldjump"/>
          </p:cNvPr>
          <p:cNvSpPr/>
          <p:nvPr/>
        </p:nvSpPr>
        <p:spPr>
          <a:xfrm>
            <a:off x="3617057" y="5278671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sp>
        <p:nvSpPr>
          <p:cNvPr id="37" name="Flecha izquierda 30">
            <a:hlinkClick r:id="rId14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8" name="Flecha izquierda 31">
            <a:hlinkClick r:id="rId22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643150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57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Medio a través del cual ha participado en la Urna de Cristal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68" name="67 Cheurón">
            <a:hlinkClick r:id="rId7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10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¿A través de qué medio ha participado en la Urna de Cristal? </a:t>
            </a:r>
          </a:p>
        </p:txBody>
      </p:sp>
      <p:graphicFrame>
        <p:nvGraphicFramePr>
          <p:cNvPr id="12" name="11 Gráfico"/>
          <p:cNvGraphicFramePr/>
          <p:nvPr>
            <p:extLst>
              <p:ext uri="{D42A27DB-BD31-4B8C-83A1-F6EECF244321}">
                <p14:modId xmlns="" xmlns:p14="http://schemas.microsoft.com/office/powerpoint/2010/main" val="824665018"/>
              </p:ext>
            </p:extLst>
          </p:nvPr>
        </p:nvGraphicFramePr>
        <p:xfrm>
          <a:off x="1979712" y="1571616"/>
          <a:ext cx="5843479" cy="34276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66" name="65 Rectángulo"/>
          <p:cNvSpPr/>
          <p:nvPr/>
        </p:nvSpPr>
        <p:spPr>
          <a:xfrm>
            <a:off x="6084168" y="5328567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67" name="66 Rectángulo"/>
          <p:cNvSpPr/>
          <p:nvPr/>
        </p:nvSpPr>
        <p:spPr>
          <a:xfrm>
            <a:off x="7191584" y="5328567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0" name="89 CuadroTexto"/>
          <p:cNvSpPr txBox="1"/>
          <p:nvPr/>
        </p:nvSpPr>
        <p:spPr>
          <a:xfrm>
            <a:off x="6187240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2013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1" name="90 CuadroTexto"/>
          <p:cNvSpPr txBox="1"/>
          <p:nvPr/>
        </p:nvSpPr>
        <p:spPr>
          <a:xfrm>
            <a:off x="7313505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2014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2" name="91 CuadroTexto"/>
          <p:cNvSpPr txBox="1"/>
          <p:nvPr/>
        </p:nvSpPr>
        <p:spPr>
          <a:xfrm>
            <a:off x="5517984" y="5447173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Base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3" name="92 CuadroTexto"/>
          <p:cNvSpPr txBox="1"/>
          <p:nvPr/>
        </p:nvSpPr>
        <p:spPr>
          <a:xfrm>
            <a:off x="5940152" y="5460821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2.153.045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7059977" y="5450941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1.739.105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35 Retraso">
            <a:hlinkClick r:id="rId10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7" name="36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8" name="37 Retraso">
            <a:hlinkClick r:id="rId11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9" name="38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1" name="40 Retraso">
            <a:hlinkClick r:id="rId12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4" name="43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5" name="44 Rectángulo redondeado">
            <a:hlinkClick r:id="rId13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46" name="45 Rectángulo redondeado">
            <a:hlinkClick r:id="rId14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47" name="46 Rectángulo redondeado">
            <a:hlinkClick r:id="rId15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48" name="47 Rectángulo redondeado">
            <a:hlinkClick r:id="rId16" action="ppaction://hlinksldjump"/>
          </p:cNvPr>
          <p:cNvSpPr/>
          <p:nvPr/>
        </p:nvSpPr>
        <p:spPr>
          <a:xfrm>
            <a:off x="24863" y="237289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9" name="48 Rectángulo redondeado">
            <a:hlinkClick r:id="rId17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2" name="9 Cheurón">
            <a:hlinkClick r:id="rId18" action="ppaction://hlinksldjump"/>
          </p:cNvPr>
          <p:cNvSpPr/>
          <p:nvPr/>
        </p:nvSpPr>
        <p:spPr>
          <a:xfrm>
            <a:off x="3617057" y="5278671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sp>
        <p:nvSpPr>
          <p:cNvPr id="33" name="Flecha izquierda 30">
            <a:hlinkClick r:id="rId19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4" name="Flecha izquierda 31">
            <a:hlinkClick r:id="rId11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2575490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" name="135 Gráfico"/>
          <p:cNvGraphicFramePr/>
          <p:nvPr>
            <p:extLst>
              <p:ext uri="{D42A27DB-BD31-4B8C-83A1-F6EECF244321}">
                <p14:modId xmlns="" xmlns:p14="http://schemas.microsoft.com/office/powerpoint/2010/main" val="1011653983"/>
              </p:ext>
            </p:extLst>
          </p:nvPr>
        </p:nvGraphicFramePr>
        <p:xfrm>
          <a:off x="6300192" y="1505288"/>
          <a:ext cx="2952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9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5868145" y="1536848"/>
            <a:ext cx="1512167" cy="3599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5" name="134 Gráfico"/>
          <p:cNvGraphicFramePr/>
          <p:nvPr>
            <p:extLst>
              <p:ext uri="{D42A27DB-BD31-4B8C-83A1-F6EECF244321}">
                <p14:modId xmlns="" xmlns:p14="http://schemas.microsoft.com/office/powerpoint/2010/main" val="3902838535"/>
              </p:ext>
            </p:extLst>
          </p:nvPr>
        </p:nvGraphicFramePr>
        <p:xfrm>
          <a:off x="4499992" y="1505421"/>
          <a:ext cx="2952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37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4064218" y="1536848"/>
            <a:ext cx="1512167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58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6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7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44 Cheurón">
            <a:hlinkClick r:id="rId10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86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3" name="132 Gráfico"/>
          <p:cNvGraphicFramePr/>
          <p:nvPr>
            <p:extLst>
              <p:ext uri="{D42A27DB-BD31-4B8C-83A1-F6EECF244321}">
                <p14:modId xmlns="" xmlns:p14="http://schemas.microsoft.com/office/powerpoint/2010/main" val="2473575089"/>
              </p:ext>
            </p:extLst>
          </p:nvPr>
        </p:nvGraphicFramePr>
        <p:xfrm>
          <a:off x="2571736" y="1500178"/>
          <a:ext cx="2952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140" name="139 CuadroTexto"/>
          <p:cNvSpPr txBox="1"/>
          <p:nvPr/>
        </p:nvSpPr>
        <p:spPr>
          <a:xfrm>
            <a:off x="7752153" y="1358889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Altos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141" name="140 CuadroTexto"/>
          <p:cNvSpPr txBox="1"/>
          <p:nvPr/>
        </p:nvSpPr>
        <p:spPr>
          <a:xfrm>
            <a:off x="3852955" y="1357207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142" name="141 CuadroTexto"/>
          <p:cNvSpPr txBox="1"/>
          <p:nvPr/>
        </p:nvSpPr>
        <p:spPr>
          <a:xfrm>
            <a:off x="5735929" y="1358047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143" name="142 Rectángulo"/>
          <p:cNvSpPr/>
          <p:nvPr/>
        </p:nvSpPr>
        <p:spPr>
          <a:xfrm>
            <a:off x="6469857" y="5393031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144" name="143 Rectángulo"/>
          <p:cNvSpPr/>
          <p:nvPr/>
        </p:nvSpPr>
        <p:spPr>
          <a:xfrm>
            <a:off x="7577273" y="5393031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5" name="144 CuadroTexto"/>
          <p:cNvSpPr txBox="1"/>
          <p:nvPr/>
        </p:nvSpPr>
        <p:spPr>
          <a:xfrm>
            <a:off x="6572929" y="5332194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6" name="145 CuadroTexto"/>
          <p:cNvSpPr txBox="1"/>
          <p:nvPr/>
        </p:nvSpPr>
        <p:spPr>
          <a:xfrm>
            <a:off x="7699194" y="5332194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45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Medio a través del cual ha participado en la Urna de Cristal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10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¿A través de qué medio ha participado en la Urna de Cristal? </a:t>
            </a:r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72288251"/>
              </p:ext>
            </p:extLst>
          </p:nvPr>
        </p:nvGraphicFramePr>
        <p:xfrm>
          <a:off x="2071670" y="1500178"/>
          <a:ext cx="1452449" cy="32548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2449"/>
              </a:tblGrid>
              <a:tr h="241118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A través de la página de Internet www.urnadecristal.gov.co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981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Televisión Nacional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7821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Facebook</a:t>
                      </a:r>
                      <a:endParaRPr lang="es-CO" sz="8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Teléfono Celular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981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Prensa / periódicos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981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Radio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0452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Teléfono Fijo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Correo físico / servicio postal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981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Mensaje de texto a través de Teléfono Celular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981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Youtube</a:t>
                      </a:r>
                      <a:endParaRPr lang="es-CO" sz="8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0452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Twitter</a:t>
                      </a:r>
                      <a:endParaRPr lang="es-CO" sz="8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Televisión por cable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Revistas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" name="44 Rectángulo redondeado">
            <a:hlinkClick r:id="rId13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38" name="45 Rectángulo redondeado">
            <a:hlinkClick r:id="rId14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39" name="46 Rectángulo redondeado">
            <a:hlinkClick r:id="rId15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40" name="47 Rectángulo redondeado">
            <a:hlinkClick r:id="rId16" action="ppaction://hlinksldjump"/>
          </p:cNvPr>
          <p:cNvSpPr/>
          <p:nvPr/>
        </p:nvSpPr>
        <p:spPr>
          <a:xfrm>
            <a:off x="24863" y="237289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1" name="48 Rectángulo redondeado">
            <a:hlinkClick r:id="rId17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" name="35 Retraso">
            <a:hlinkClick r:id="rId18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3" name="36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4" name="37 Retraso">
            <a:hlinkClick r:id="rId19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9" name="38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60" name="40 Retraso">
            <a:hlinkClick r:id="rId20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61" name="43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62" name="9 Cheurón">
            <a:hlinkClick r:id="rId21" action="ppaction://hlinksldjump"/>
          </p:cNvPr>
          <p:cNvSpPr/>
          <p:nvPr/>
        </p:nvSpPr>
        <p:spPr>
          <a:xfrm>
            <a:off x="3617057" y="5278671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sp>
        <p:nvSpPr>
          <p:cNvPr id="48" name="Flecha izquierda 30">
            <a:hlinkClick r:id="rId18" action="ppaction://hlinksldjump"/>
          </p:cNvPr>
          <p:cNvSpPr/>
          <p:nvPr/>
        </p:nvSpPr>
        <p:spPr>
          <a:xfrm>
            <a:off x="8215338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9" name="Flecha izquierda 31">
            <a:hlinkClick r:id="rId20" action="ppaction://hlinksldjump"/>
          </p:cNvPr>
          <p:cNvSpPr/>
          <p:nvPr/>
        </p:nvSpPr>
        <p:spPr>
          <a:xfrm rot="10800000">
            <a:off x="8632407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9670860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" name="135 Gráfico"/>
          <p:cNvGraphicFramePr/>
          <p:nvPr>
            <p:extLst>
              <p:ext uri="{D42A27DB-BD31-4B8C-83A1-F6EECF244321}">
                <p14:modId xmlns="" xmlns:p14="http://schemas.microsoft.com/office/powerpoint/2010/main" val="2047657403"/>
              </p:ext>
            </p:extLst>
          </p:nvPr>
        </p:nvGraphicFramePr>
        <p:xfrm>
          <a:off x="6334100" y="1505288"/>
          <a:ext cx="2952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9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5868145" y="1536848"/>
            <a:ext cx="1512167" cy="3599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5" name="134 Gráfico"/>
          <p:cNvGraphicFramePr/>
          <p:nvPr>
            <p:extLst>
              <p:ext uri="{D42A27DB-BD31-4B8C-83A1-F6EECF244321}">
                <p14:modId xmlns="" xmlns:p14="http://schemas.microsoft.com/office/powerpoint/2010/main" val="2848390536"/>
              </p:ext>
            </p:extLst>
          </p:nvPr>
        </p:nvGraphicFramePr>
        <p:xfrm>
          <a:off x="4543753" y="1505421"/>
          <a:ext cx="2952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37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4064218" y="1536848"/>
            <a:ext cx="1512167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59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6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7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44 Cheurón">
            <a:hlinkClick r:id="rId10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86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3" name="132 Gráfico"/>
          <p:cNvGraphicFramePr/>
          <p:nvPr>
            <p:extLst>
              <p:ext uri="{D42A27DB-BD31-4B8C-83A1-F6EECF244321}">
                <p14:modId xmlns="" xmlns:p14="http://schemas.microsoft.com/office/powerpoint/2010/main" val="3201271838"/>
              </p:ext>
            </p:extLst>
          </p:nvPr>
        </p:nvGraphicFramePr>
        <p:xfrm>
          <a:off x="2502818" y="1501223"/>
          <a:ext cx="2952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140" name="139 CuadroTexto"/>
          <p:cNvSpPr txBox="1"/>
          <p:nvPr/>
        </p:nvSpPr>
        <p:spPr>
          <a:xfrm>
            <a:off x="7752153" y="1358889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Grandes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141" name="140 CuadroTexto"/>
          <p:cNvSpPr txBox="1"/>
          <p:nvPr/>
        </p:nvSpPr>
        <p:spPr>
          <a:xfrm>
            <a:off x="3707904" y="1357207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Pequeños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142" name="141 CuadroTexto"/>
          <p:cNvSpPr txBox="1"/>
          <p:nvPr/>
        </p:nvSpPr>
        <p:spPr>
          <a:xfrm>
            <a:off x="5735929" y="1358047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Medianos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46" name="45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Medio a través del cual ha participado en la Urna de Cristal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10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¿A través de qué medio ha participado en la Urna de Cristal? </a:t>
            </a:r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10292462"/>
              </p:ext>
            </p:extLst>
          </p:nvPr>
        </p:nvGraphicFramePr>
        <p:xfrm>
          <a:off x="2064336" y="1640539"/>
          <a:ext cx="1452449" cy="32331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2449"/>
              </a:tblGrid>
              <a:tr h="241118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Página de Internet www.urnadecristal.gov.co 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8052" marR="805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981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Televisión Nacional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8052" marR="805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7821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Facebook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8052" marR="805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745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Teléfono Celular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8052" marR="805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981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Prensa / periódicos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8052" marR="805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981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Radio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8052" marR="805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0452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Teléfono Fijo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8052" marR="805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Correo físico / servicio postal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8052" marR="805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981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Mensaje de texto a través de Teléfono Celular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8052" marR="805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981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err="1" smtClean="0">
                          <a:solidFill>
                            <a:schemeClr val="tx2"/>
                          </a:solidFill>
                          <a:effectLst/>
                        </a:rPr>
                        <a:t>Youtube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8052" marR="805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0452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err="1" smtClean="0">
                          <a:solidFill>
                            <a:schemeClr val="tx2"/>
                          </a:solidFill>
                          <a:effectLst/>
                        </a:rPr>
                        <a:t>Twitter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8052" marR="805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998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Revistas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8052" marR="805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Televisión por cable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8052" marR="805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/>
                        </a:rPr>
                        <a:t>Otro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8052" marR="805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" name="47 Rectángulo"/>
          <p:cNvSpPr/>
          <p:nvPr/>
        </p:nvSpPr>
        <p:spPr>
          <a:xfrm>
            <a:off x="6441282" y="5393031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49" name="48 Rectángulo"/>
          <p:cNvSpPr/>
          <p:nvPr/>
        </p:nvSpPr>
        <p:spPr>
          <a:xfrm>
            <a:off x="7548698" y="5393031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0" name="49 CuadroTexto"/>
          <p:cNvSpPr txBox="1"/>
          <p:nvPr/>
        </p:nvSpPr>
        <p:spPr>
          <a:xfrm>
            <a:off x="6544354" y="5332194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" name="50 CuadroTexto"/>
          <p:cNvSpPr txBox="1"/>
          <p:nvPr/>
        </p:nvSpPr>
        <p:spPr>
          <a:xfrm>
            <a:off x="7670619" y="5332194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" name="51 Retraso">
            <a:hlinkClick r:id="rId13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3" name="52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54" name="53 Retraso">
            <a:hlinkClick r:id="rId14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5" name="54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6" name="55 Retraso">
            <a:hlinkClick r:id="rId15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7" name="56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8" name="57 Rectángulo redondeado">
            <a:hlinkClick r:id="rId16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59" name="58 Rectángulo redondeado">
            <a:hlinkClick r:id="rId17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60" name="59 Rectángulo redondeado">
            <a:hlinkClick r:id="rId18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61" name="60 Rectángulo redondeado">
            <a:hlinkClick r:id="rId19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2" name="61 Rectángulo redondeado">
            <a:hlinkClick r:id="rId20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7" name="9 Cheurón">
            <a:hlinkClick r:id="rId21" action="ppaction://hlinksldjump"/>
          </p:cNvPr>
          <p:cNvSpPr/>
          <p:nvPr/>
        </p:nvSpPr>
        <p:spPr>
          <a:xfrm>
            <a:off x="3617057" y="5278671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sp>
        <p:nvSpPr>
          <p:cNvPr id="38" name="Flecha izquierda 30">
            <a:hlinkClick r:id="rId14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9" name="Flecha izquierda 31">
            <a:hlinkClick r:id="rId22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4429809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1250"/>
          <a:stretch/>
        </p:blipFill>
        <p:spPr bwMode="auto">
          <a:xfrm>
            <a:off x="4991840" y="1091870"/>
            <a:ext cx="4092786" cy="40492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450" y="1682186"/>
            <a:ext cx="688181" cy="6881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25 Grupo"/>
          <p:cNvGrpSpPr/>
          <p:nvPr/>
        </p:nvGrpSpPr>
        <p:grpSpPr>
          <a:xfrm>
            <a:off x="1918337" y="3206907"/>
            <a:ext cx="1440160" cy="1368152"/>
            <a:chOff x="1918337" y="3206907"/>
            <a:chExt cx="1440160" cy="1368152"/>
          </a:xfrm>
        </p:grpSpPr>
        <p:sp>
          <p:nvSpPr>
            <p:cNvPr id="5" name="4 Elipse">
              <a:hlinkClick r:id="rId4" action="ppaction://hlinksldjump"/>
            </p:cNvPr>
            <p:cNvSpPr/>
            <p:nvPr/>
          </p:nvSpPr>
          <p:spPr>
            <a:xfrm>
              <a:off x="1918337" y="3206907"/>
              <a:ext cx="1440160" cy="1368152"/>
            </a:xfrm>
            <a:prstGeom prst="ellipse">
              <a:avLst/>
            </a:prstGeom>
            <a:ln w="50800"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7" name="6 CuadroTexto">
              <a:hlinkClick r:id="rId4" action="ppaction://hlinksldjump"/>
            </p:cNvPr>
            <p:cNvSpPr txBox="1"/>
            <p:nvPr/>
          </p:nvSpPr>
          <p:spPr>
            <a:xfrm>
              <a:off x="2000978" y="3588213"/>
              <a:ext cx="135485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O" sz="1600" b="1" dirty="0" smtClean="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CIUDADANOS</a:t>
              </a:r>
              <a:endParaRPr lang="es-CO" sz="16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9" name="Picture 4" descr="https://encrypted-tbn3.gstatic.com/images?q=tbn:ANd9GcQ-qIsd4B_kq4DKzf3mm8rCNWuWR1xU8hho3Au_WE_HLbMGTqaPuQ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4194" y="3944709"/>
              <a:ext cx="774263" cy="48633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 descr="http://58533534ea9b6562bf3c-029f06cbf668e558ffb5306597309f00.r0.cf1.rackcdn.com/2012/10/Like.jpg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7877" y="4051575"/>
              <a:ext cx="212024" cy="272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037032" y="5401058"/>
            <a:ext cx="2133600" cy="304271"/>
          </a:xfrm>
        </p:spPr>
        <p:txBody>
          <a:bodyPr/>
          <a:lstStyle/>
          <a:p>
            <a:fld id="{62F6D429-5B7F-4D92-8A61-2D03DF31274D}" type="slidenum">
              <a:rPr lang="es-CO" smtClean="0"/>
              <a:pPr/>
              <a:t>6</a:t>
            </a:fld>
            <a:endParaRPr lang="es-CO"/>
          </a:p>
        </p:txBody>
      </p:sp>
      <p:sp>
        <p:nvSpPr>
          <p:cNvPr id="21" name="6 Cheurón">
            <a:hlinkClick r:id="rId7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23" name="7 Cheurón">
            <a:hlinkClick r:id="rId8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24" name="9 Cheurón">
            <a:hlinkClick r:id="rId9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27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67 Cheurón">
            <a:hlinkClick r:id="rId10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</p:spTree>
    <p:extLst>
      <p:ext uri="{BB962C8B-B14F-4D97-AF65-F5344CB8AC3E}">
        <p14:creationId xmlns="" xmlns:p14="http://schemas.microsoft.com/office/powerpoint/2010/main" val="28497067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60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/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Conocimiento de los medios para acceder en la Urna de Cristal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68" name="67 Cheurón">
            <a:hlinkClick r:id="rId7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11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¿Sabía usted que en la Urna de Cristal se puede participar a través de? </a:t>
            </a:r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6" name="35 Gráfico"/>
          <p:cNvGraphicFramePr/>
          <p:nvPr>
            <p:extLst>
              <p:ext uri="{D42A27DB-BD31-4B8C-83A1-F6EECF244321}">
                <p14:modId xmlns="" xmlns:p14="http://schemas.microsoft.com/office/powerpoint/2010/main" val="2915156025"/>
              </p:ext>
            </p:extLst>
          </p:nvPr>
        </p:nvGraphicFramePr>
        <p:xfrm>
          <a:off x="3408433" y="1591345"/>
          <a:ext cx="4907983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37" name="36 Rectángulo"/>
          <p:cNvSpPr/>
          <p:nvPr/>
        </p:nvSpPr>
        <p:spPr>
          <a:xfrm>
            <a:off x="5824195" y="1415176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6931611" y="1415176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9" name="38 CuadroTexto"/>
          <p:cNvSpPr txBox="1"/>
          <p:nvPr/>
        </p:nvSpPr>
        <p:spPr>
          <a:xfrm>
            <a:off x="5927267" y="1354338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Si</a:t>
            </a:r>
          </a:p>
        </p:txBody>
      </p:sp>
      <p:sp>
        <p:nvSpPr>
          <p:cNvPr id="41" name="40 CuadroTexto"/>
          <p:cNvSpPr txBox="1"/>
          <p:nvPr/>
        </p:nvSpPr>
        <p:spPr>
          <a:xfrm>
            <a:off x="7053532" y="1354338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No</a:t>
            </a:r>
          </a:p>
        </p:txBody>
      </p:sp>
      <p:graphicFrame>
        <p:nvGraphicFramePr>
          <p:cNvPr id="44" name="43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71186994"/>
              </p:ext>
            </p:extLst>
          </p:nvPr>
        </p:nvGraphicFramePr>
        <p:xfrm>
          <a:off x="1979712" y="1543205"/>
          <a:ext cx="1452449" cy="34085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2449"/>
              </a:tblGrid>
              <a:tr h="594215">
                <a:tc>
                  <a:txBody>
                    <a:bodyPr/>
                    <a:lstStyle/>
                    <a:p>
                      <a:pPr algn="r" fontAlgn="b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 través de la página de Internet www.urnadecristal.gov.co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8450">
                <a:tc>
                  <a:txBody>
                    <a:bodyPr/>
                    <a:lstStyle/>
                    <a:p>
                      <a:pPr algn="r" fontAlgn="b"/>
                      <a:endParaRPr lang="es-MX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41347">
                <a:tc>
                  <a:txBody>
                    <a:bodyPr/>
                    <a:lstStyle/>
                    <a:p>
                      <a:pPr algn="r" fontAlgn="b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Televisión Nacional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251">
                <a:tc>
                  <a:txBody>
                    <a:bodyPr/>
                    <a:lstStyle/>
                    <a:p>
                      <a:pPr algn="r" fontAlgn="b"/>
                      <a:endParaRPr lang="es-MX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26243">
                <a:tc>
                  <a:txBody>
                    <a:bodyPr/>
                    <a:lstStyle/>
                    <a:p>
                      <a:pPr algn="r" fontAlgn="b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Teléfono Celular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1213">
                <a:tc>
                  <a:txBody>
                    <a:bodyPr/>
                    <a:lstStyle/>
                    <a:p>
                      <a:pPr algn="r" fontAlgn="b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Facebook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0641">
                <a:tc>
                  <a:txBody>
                    <a:bodyPr/>
                    <a:lstStyle/>
                    <a:p>
                      <a:pPr algn="r" fontAlgn="b"/>
                      <a:endParaRPr lang="es-MX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50738">
                <a:tc>
                  <a:txBody>
                    <a:bodyPr/>
                    <a:lstStyle/>
                    <a:p>
                      <a:pPr algn="r" fontAlgn="b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Teléfono Fijo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5366">
                <a:tc>
                  <a:txBody>
                    <a:bodyPr/>
                    <a:lstStyle/>
                    <a:p>
                      <a:pPr algn="r" fontAlgn="b"/>
                      <a:r>
                        <a:rPr lang="es-MX" sz="900" b="0" i="0" u="none" strike="noStrike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Twitter</a:t>
                      </a:r>
                      <a:endParaRPr lang="es-MX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0079">
                <a:tc>
                  <a:txBody>
                    <a:bodyPr/>
                    <a:lstStyle/>
                    <a:p>
                      <a:pPr algn="r" fontAlgn="b"/>
                      <a:r>
                        <a:rPr lang="es-MX" sz="9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Televisión por cable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" name="42 Retraso"/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6" name="45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7" name="46 Retraso"/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8" name="47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9" name="48 Retraso"/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0" name="49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1" name="50 Rectángulo redondeado">
            <a:hlinkClick r:id="rId10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52" name="51 Rectángulo redondeado">
            <a:hlinkClick r:id="rId11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53" name="52 Rectángulo redondeado">
            <a:hlinkClick r:id="rId12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54" name="53 Rectángulo redondeado">
            <a:hlinkClick r:id="rId4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5" name="54 Rectángulo redondeado">
            <a:hlinkClick r:id="rId4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1" name="Flecha izquierda 30">
            <a:hlinkClick r:id="rId13" action="ppaction://hlinksldjump"/>
          </p:cNvPr>
          <p:cNvSpPr/>
          <p:nvPr/>
        </p:nvSpPr>
        <p:spPr>
          <a:xfrm>
            <a:off x="73952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2" name="Flecha izquierda 31">
            <a:hlinkClick r:id="rId14" action="ppaction://hlinksldjump"/>
          </p:cNvPr>
          <p:cNvSpPr/>
          <p:nvPr/>
        </p:nvSpPr>
        <p:spPr>
          <a:xfrm rot="10800000">
            <a:off x="78123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45 Flecha derecha">
            <a:hlinkClick r:id="rId14" action="ppaction://hlinksldjump"/>
          </p:cNvPr>
          <p:cNvSpPr/>
          <p:nvPr/>
        </p:nvSpPr>
        <p:spPr>
          <a:xfrm>
            <a:off x="796923" y="3806822"/>
            <a:ext cx="214314" cy="214314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272486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61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Conocimiento de los medios para acceder en la Urna de Cristal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68" name="67 Cheurón">
            <a:hlinkClick r:id="rId8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11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¿Sabía usted que en la Urna de Cristal se puede participar a través de? </a:t>
            </a:r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6" name="35 Gráfico"/>
          <p:cNvGraphicFramePr/>
          <p:nvPr>
            <p:extLst>
              <p:ext uri="{D42A27DB-BD31-4B8C-83A1-F6EECF244321}">
                <p14:modId xmlns="" xmlns:p14="http://schemas.microsoft.com/office/powerpoint/2010/main" val="1124121395"/>
              </p:ext>
            </p:extLst>
          </p:nvPr>
        </p:nvGraphicFramePr>
        <p:xfrm>
          <a:off x="3408433" y="1591345"/>
          <a:ext cx="4907983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37" name="36 Rectángulo"/>
          <p:cNvSpPr/>
          <p:nvPr/>
        </p:nvSpPr>
        <p:spPr>
          <a:xfrm>
            <a:off x="5824195" y="1415176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6931611" y="1415176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9" name="38 CuadroTexto"/>
          <p:cNvSpPr txBox="1"/>
          <p:nvPr/>
        </p:nvSpPr>
        <p:spPr>
          <a:xfrm>
            <a:off x="5927267" y="1354338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Si</a:t>
            </a:r>
          </a:p>
        </p:txBody>
      </p:sp>
      <p:sp>
        <p:nvSpPr>
          <p:cNvPr id="41" name="40 CuadroTexto"/>
          <p:cNvSpPr txBox="1"/>
          <p:nvPr/>
        </p:nvSpPr>
        <p:spPr>
          <a:xfrm>
            <a:off x="7053532" y="1354338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No</a:t>
            </a:r>
          </a:p>
        </p:txBody>
      </p:sp>
      <p:graphicFrame>
        <p:nvGraphicFramePr>
          <p:cNvPr id="44" name="43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72603838"/>
              </p:ext>
            </p:extLst>
          </p:nvPr>
        </p:nvGraphicFramePr>
        <p:xfrm>
          <a:off x="1979712" y="1543205"/>
          <a:ext cx="1452449" cy="31865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2449"/>
              </a:tblGrid>
              <a:tr h="653264">
                <a:tc>
                  <a:txBody>
                    <a:bodyPr/>
                    <a:lstStyle/>
                    <a:p>
                      <a:pPr algn="r" fontAlgn="b"/>
                      <a:r>
                        <a:rPr lang="es-MX" sz="900" b="0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Radio</a:t>
                      </a:r>
                      <a:endParaRPr lang="es-MX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1262">
                <a:tc>
                  <a:txBody>
                    <a:bodyPr/>
                    <a:lstStyle/>
                    <a:p>
                      <a:pPr algn="r" fontAlgn="b"/>
                      <a:endParaRPr lang="es-MX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1262">
                <a:tc>
                  <a:txBody>
                    <a:bodyPr/>
                    <a:lstStyle/>
                    <a:p>
                      <a:pPr algn="r" fontAlgn="b"/>
                      <a:r>
                        <a:rPr lang="es-MX" sz="900" b="0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Correo físico / servicio postal</a:t>
                      </a:r>
                      <a:endParaRPr lang="es-MX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1262">
                <a:tc>
                  <a:txBody>
                    <a:bodyPr/>
                    <a:lstStyle/>
                    <a:p>
                      <a:pPr algn="r" fontAlgn="b"/>
                      <a:endParaRPr lang="es-MX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78538">
                <a:tc>
                  <a:txBody>
                    <a:bodyPr/>
                    <a:lstStyle/>
                    <a:p>
                      <a:pPr algn="r" fontAlgn="b"/>
                      <a:r>
                        <a:rPr lang="es-MX" sz="900" b="0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Mensaje de texto a través de Teléfono Celular</a:t>
                      </a:r>
                      <a:endParaRPr lang="es-MX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s-MX" sz="900" b="0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Prensa / periódicos</a:t>
                      </a:r>
                      <a:endParaRPr lang="es-MX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6605">
                <a:tc>
                  <a:txBody>
                    <a:bodyPr/>
                    <a:lstStyle/>
                    <a:p>
                      <a:pPr algn="r" fontAlgn="b"/>
                      <a:endParaRPr lang="es-MX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5467">
                <a:tc>
                  <a:txBody>
                    <a:bodyPr/>
                    <a:lstStyle/>
                    <a:p>
                      <a:pPr algn="r" fontAlgn="b"/>
                      <a:r>
                        <a:rPr lang="es-MX" sz="900" b="0" i="0" u="none" strike="noStrike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Youtube</a:t>
                      </a:r>
                      <a:endParaRPr lang="es-MX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3661">
                <a:tc>
                  <a:txBody>
                    <a:bodyPr/>
                    <a:lstStyle/>
                    <a:p>
                      <a:pPr algn="r" fontAlgn="b"/>
                      <a:r>
                        <a:rPr lang="es-MX" sz="900" b="0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Revistas</a:t>
                      </a:r>
                      <a:endParaRPr lang="es-MX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" name="42 Retraso">
            <a:hlinkClick r:id="rId11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6" name="45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7" name="46 Retraso">
            <a:hlinkClick r:id="rId12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8" name="47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9" name="48 Retraso">
            <a:hlinkClick r:id="rId13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0" name="49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1" name="50 Rectángulo redondeado">
            <a:hlinkClick r:id="rId14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52" name="51 Rectángulo redondeado">
            <a:hlinkClick r:id="rId15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53" name="52 Rectángulo redondeado">
            <a:hlinkClick r:id="rId16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54" name="53 Rectángulo redondeado">
            <a:hlinkClick r:id="rId17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5" name="54 Rectángulo redondeado">
            <a:hlinkClick r:id="rId18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Flecha izquierda 1">
            <a:hlinkClick r:id="rId11" action="ppaction://hlinksldjump"/>
          </p:cNvPr>
          <p:cNvSpPr/>
          <p:nvPr/>
        </p:nvSpPr>
        <p:spPr>
          <a:xfrm>
            <a:off x="73952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2" name="Flecha izquierda 31">
            <a:hlinkClick r:id="rId12" action="ppaction://hlinksldjump"/>
          </p:cNvPr>
          <p:cNvSpPr/>
          <p:nvPr/>
        </p:nvSpPr>
        <p:spPr>
          <a:xfrm rot="10800000">
            <a:off x="78123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55 Flecha izquierda">
            <a:hlinkClick r:id="rId11" action="ppaction://hlinksldjump"/>
          </p:cNvPr>
          <p:cNvSpPr/>
          <p:nvPr/>
        </p:nvSpPr>
        <p:spPr>
          <a:xfrm>
            <a:off x="831234" y="3786636"/>
            <a:ext cx="214314" cy="214314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39502700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32 Gráfico"/>
          <p:cNvGraphicFramePr/>
          <p:nvPr>
            <p:extLst>
              <p:ext uri="{D42A27DB-BD31-4B8C-83A1-F6EECF244321}">
                <p14:modId xmlns="" xmlns:p14="http://schemas.microsoft.com/office/powerpoint/2010/main" val="266075881"/>
              </p:ext>
            </p:extLst>
          </p:nvPr>
        </p:nvGraphicFramePr>
        <p:xfrm>
          <a:off x="6936825" y="1657114"/>
          <a:ext cx="1728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1" name="30 Gráfico"/>
          <p:cNvGraphicFramePr/>
          <p:nvPr>
            <p:extLst>
              <p:ext uri="{D42A27DB-BD31-4B8C-83A1-F6EECF244321}">
                <p14:modId xmlns="" xmlns:p14="http://schemas.microsoft.com/office/powerpoint/2010/main" val="4202520748"/>
              </p:ext>
            </p:extLst>
          </p:nvPr>
        </p:nvGraphicFramePr>
        <p:xfrm>
          <a:off x="5364280" y="1663990"/>
          <a:ext cx="1728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62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5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6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7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10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11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¿Sabía usted que en la Urna de Cristal se puede participar a través de? </a:t>
            </a:r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6" name="35 Gráfico"/>
          <p:cNvGraphicFramePr/>
          <p:nvPr>
            <p:extLst>
              <p:ext uri="{D42A27DB-BD31-4B8C-83A1-F6EECF244321}">
                <p14:modId xmlns="" xmlns:p14="http://schemas.microsoft.com/office/powerpoint/2010/main" val="2943154247"/>
              </p:ext>
            </p:extLst>
          </p:nvPr>
        </p:nvGraphicFramePr>
        <p:xfrm>
          <a:off x="3745385" y="1663990"/>
          <a:ext cx="1728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44" name="43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7071090"/>
              </p:ext>
            </p:extLst>
          </p:nvPr>
        </p:nvGraphicFramePr>
        <p:xfrm>
          <a:off x="2136807" y="1821350"/>
          <a:ext cx="1452449" cy="31741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2449"/>
              </a:tblGrid>
              <a:tr h="338713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Página de Internet</a:t>
                      </a:r>
                    </a:p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hlinkClick r:id="rId13"/>
                        </a:rPr>
                        <a:t>www.urnadecristal.gov.co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0016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Televisión Nacional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2032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4912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Teléfono Celular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0187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Facebook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4380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7521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Teléfono Fijo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9367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8758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err="1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Twitter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4380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8758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Televisión por cable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" name="42 Rectángulo"/>
          <p:cNvSpPr/>
          <p:nvPr/>
        </p:nvSpPr>
        <p:spPr>
          <a:xfrm>
            <a:off x="2064799" y="1440286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46" name="45 Rectángulo"/>
          <p:cNvSpPr/>
          <p:nvPr/>
        </p:nvSpPr>
        <p:spPr>
          <a:xfrm>
            <a:off x="2584276" y="1440286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7" name="46 CuadroTexto"/>
          <p:cNvSpPr txBox="1"/>
          <p:nvPr/>
        </p:nvSpPr>
        <p:spPr>
          <a:xfrm>
            <a:off x="2167871" y="1379448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Si</a:t>
            </a:r>
          </a:p>
        </p:txBody>
      </p:sp>
      <p:sp>
        <p:nvSpPr>
          <p:cNvPr id="48" name="47 CuadroTexto"/>
          <p:cNvSpPr txBox="1"/>
          <p:nvPr/>
        </p:nvSpPr>
        <p:spPr>
          <a:xfrm>
            <a:off x="2706197" y="1379448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No</a:t>
            </a:r>
          </a:p>
        </p:txBody>
      </p:sp>
      <p:sp>
        <p:nvSpPr>
          <p:cNvPr id="49" name="48 CuadroTexto"/>
          <p:cNvSpPr txBox="1"/>
          <p:nvPr/>
        </p:nvSpPr>
        <p:spPr>
          <a:xfrm>
            <a:off x="7740352" y="1416498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Altos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4503658" y="1405730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Bajos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51" name="50 CuadroTexto"/>
          <p:cNvSpPr txBox="1"/>
          <p:nvPr/>
        </p:nvSpPr>
        <p:spPr>
          <a:xfrm>
            <a:off x="6033176" y="1405731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38" name="37 Retraso">
            <a:hlinkClick r:id="rId14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9" name="38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1" name="40 Retraso">
            <a:hlinkClick r:id="rId15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2" name="51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3" name="52 Retraso">
            <a:hlinkClick r:id="rId16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4" name="53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5" name="54 Rectángulo redondeado">
            <a:hlinkClick r:id="rId17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56" name="55 Rectángulo redondeado">
            <a:hlinkClick r:id="rId18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57" name="56 Rectángulo redondeado">
            <a:hlinkClick r:id="rId19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58" name="57 Rectángulo redondeado">
            <a:hlinkClick r:id="rId20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9" name="58 Rectángulo redondeado">
            <a:hlinkClick r:id="rId21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0" name="41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Conocimiento de los medios para acceder en la Urna de Cristal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37" name="Flecha izquierda 36">
            <a:hlinkClick r:id="rId22" action="ppaction://hlinksldjump"/>
          </p:cNvPr>
          <p:cNvSpPr/>
          <p:nvPr/>
        </p:nvSpPr>
        <p:spPr>
          <a:xfrm>
            <a:off x="73952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2" name="Flecha izquierda 41">
            <a:hlinkClick r:id="rId23" action="ppaction://hlinksldjump"/>
          </p:cNvPr>
          <p:cNvSpPr/>
          <p:nvPr/>
        </p:nvSpPr>
        <p:spPr>
          <a:xfrm rot="10800000">
            <a:off x="78123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5" name="45 Flecha derecha">
            <a:hlinkClick r:id="rId23" action="ppaction://hlinksldjump"/>
          </p:cNvPr>
          <p:cNvSpPr/>
          <p:nvPr/>
        </p:nvSpPr>
        <p:spPr>
          <a:xfrm>
            <a:off x="830396" y="4209884"/>
            <a:ext cx="214314" cy="214314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30765898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32 Gráfico"/>
          <p:cNvGraphicFramePr/>
          <p:nvPr>
            <p:extLst>
              <p:ext uri="{D42A27DB-BD31-4B8C-83A1-F6EECF244321}">
                <p14:modId xmlns="" xmlns:p14="http://schemas.microsoft.com/office/powerpoint/2010/main" val="3485940041"/>
              </p:ext>
            </p:extLst>
          </p:nvPr>
        </p:nvGraphicFramePr>
        <p:xfrm>
          <a:off x="6936825" y="1657114"/>
          <a:ext cx="1728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1" name="30 Gráfico"/>
          <p:cNvGraphicFramePr/>
          <p:nvPr>
            <p:extLst>
              <p:ext uri="{D42A27DB-BD31-4B8C-83A1-F6EECF244321}">
                <p14:modId xmlns="" xmlns:p14="http://schemas.microsoft.com/office/powerpoint/2010/main" val="196889419"/>
              </p:ext>
            </p:extLst>
          </p:nvPr>
        </p:nvGraphicFramePr>
        <p:xfrm>
          <a:off x="5364280" y="1676797"/>
          <a:ext cx="1728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63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5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6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/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9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11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¿Sabía usted que en la Urna de Cristal se puede participar a través de? </a:t>
            </a:r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6" name="35 Gráfico"/>
          <p:cNvGraphicFramePr/>
          <p:nvPr>
            <p:extLst>
              <p:ext uri="{D42A27DB-BD31-4B8C-83A1-F6EECF244321}">
                <p14:modId xmlns="" xmlns:p14="http://schemas.microsoft.com/office/powerpoint/2010/main" val="2521500826"/>
              </p:ext>
            </p:extLst>
          </p:nvPr>
        </p:nvGraphicFramePr>
        <p:xfrm>
          <a:off x="3745385" y="1671550"/>
          <a:ext cx="1728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44" name="43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71226546"/>
              </p:ext>
            </p:extLst>
          </p:nvPr>
        </p:nvGraphicFramePr>
        <p:xfrm>
          <a:off x="2215786" y="1787796"/>
          <a:ext cx="1452449" cy="30179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2449"/>
              </a:tblGrid>
              <a:tr h="381844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Radio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2355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0766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Correo físico / servicio postal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37445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7559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Mensaje de texto a través de Teléfono Celular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2355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686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Prensa / periódicos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4038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227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err="1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Youtube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9660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8075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Revistas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" name="42 Rectángulo"/>
          <p:cNvSpPr/>
          <p:nvPr/>
        </p:nvSpPr>
        <p:spPr>
          <a:xfrm>
            <a:off x="2064799" y="1440286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46" name="45 Rectángulo"/>
          <p:cNvSpPr/>
          <p:nvPr/>
        </p:nvSpPr>
        <p:spPr>
          <a:xfrm>
            <a:off x="2584276" y="1440286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7" name="46 CuadroTexto"/>
          <p:cNvSpPr txBox="1"/>
          <p:nvPr/>
        </p:nvSpPr>
        <p:spPr>
          <a:xfrm>
            <a:off x="2167871" y="1379448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Si</a:t>
            </a:r>
          </a:p>
        </p:txBody>
      </p:sp>
      <p:sp>
        <p:nvSpPr>
          <p:cNvPr id="48" name="47 CuadroTexto"/>
          <p:cNvSpPr txBox="1"/>
          <p:nvPr/>
        </p:nvSpPr>
        <p:spPr>
          <a:xfrm>
            <a:off x="2706197" y="1379448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No</a:t>
            </a:r>
          </a:p>
        </p:txBody>
      </p:sp>
      <p:sp>
        <p:nvSpPr>
          <p:cNvPr id="49" name="48 CuadroTexto"/>
          <p:cNvSpPr txBox="1"/>
          <p:nvPr/>
        </p:nvSpPr>
        <p:spPr>
          <a:xfrm>
            <a:off x="7740352" y="1416498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Altos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4576554" y="1416497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Bajos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51" name="50 CuadroTexto"/>
          <p:cNvSpPr txBox="1"/>
          <p:nvPr/>
        </p:nvSpPr>
        <p:spPr>
          <a:xfrm>
            <a:off x="6033176" y="1440286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38" name="37 Retraso"/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9" name="38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1" name="40 Retraso"/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2" name="51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3" name="52 Retraso"/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4" name="53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5" name="54 Rectángulo redondeado">
            <a:hlinkClick r:id="rId12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56" name="55 Rectángulo redondeado">
            <a:hlinkClick r:id="rId13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57" name="56 Rectángulo redondeado">
            <a:hlinkClick r:id="rId14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58" name="57 Rectángulo redondeado">
            <a:hlinkClick r:id="rId6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9" name="58 Rectángulo redondeado">
            <a:hlinkClick r:id="rId6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0" name="41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Conocimiento de los medios para acceder en la Urna de Cristal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37" name="55 Flecha izquierda">
            <a:hlinkClick r:id="rId15" action="ppaction://hlinksldjump"/>
          </p:cNvPr>
          <p:cNvSpPr/>
          <p:nvPr/>
        </p:nvSpPr>
        <p:spPr>
          <a:xfrm>
            <a:off x="825435" y="4252261"/>
            <a:ext cx="214314" cy="214314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2" name="Flecha izquierda 41">
            <a:hlinkClick r:id="rId15" action="ppaction://hlinksldjump"/>
          </p:cNvPr>
          <p:cNvSpPr/>
          <p:nvPr/>
        </p:nvSpPr>
        <p:spPr>
          <a:xfrm>
            <a:off x="73952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5" name="Flecha izquierda 44">
            <a:hlinkClick r:id="rId16" action="ppaction://hlinksldjump"/>
          </p:cNvPr>
          <p:cNvSpPr/>
          <p:nvPr/>
        </p:nvSpPr>
        <p:spPr>
          <a:xfrm rot="10800000">
            <a:off x="78123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7501457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32 Gráfico"/>
          <p:cNvGraphicFramePr/>
          <p:nvPr>
            <p:extLst>
              <p:ext uri="{D42A27DB-BD31-4B8C-83A1-F6EECF244321}">
                <p14:modId xmlns="" xmlns:p14="http://schemas.microsoft.com/office/powerpoint/2010/main" val="3694450517"/>
              </p:ext>
            </p:extLst>
          </p:nvPr>
        </p:nvGraphicFramePr>
        <p:xfrm>
          <a:off x="6936825" y="1657114"/>
          <a:ext cx="1728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1" name="30 Gráfico"/>
          <p:cNvGraphicFramePr/>
          <p:nvPr>
            <p:extLst>
              <p:ext uri="{D42A27DB-BD31-4B8C-83A1-F6EECF244321}">
                <p14:modId xmlns="" xmlns:p14="http://schemas.microsoft.com/office/powerpoint/2010/main" val="1389626865"/>
              </p:ext>
            </p:extLst>
          </p:nvPr>
        </p:nvGraphicFramePr>
        <p:xfrm>
          <a:off x="5364280" y="1661983"/>
          <a:ext cx="1728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64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5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6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7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10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11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¿Sabía usted que en la Urna de Cristal se puede participar a través de? </a:t>
            </a:r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6" name="35 Gráfico"/>
          <p:cNvGraphicFramePr/>
          <p:nvPr>
            <p:extLst>
              <p:ext uri="{D42A27DB-BD31-4B8C-83A1-F6EECF244321}">
                <p14:modId xmlns="" xmlns:p14="http://schemas.microsoft.com/office/powerpoint/2010/main" val="1722325446"/>
              </p:ext>
            </p:extLst>
          </p:nvPr>
        </p:nvGraphicFramePr>
        <p:xfrm>
          <a:off x="3776512" y="1676797"/>
          <a:ext cx="1728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44" name="43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0525776"/>
              </p:ext>
            </p:extLst>
          </p:nvPr>
        </p:nvGraphicFramePr>
        <p:xfrm>
          <a:off x="2167871" y="1803141"/>
          <a:ext cx="1452449" cy="31741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2449"/>
              </a:tblGrid>
              <a:tr h="338713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Página de Internet</a:t>
                      </a:r>
                    </a:p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hlinkClick r:id="rId13"/>
                        </a:rPr>
                        <a:t>www.urnadecristal.gov.co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0016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Televisión Nacional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2032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4912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Teléfono Celular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0187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Facebook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4380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7521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Teléfono Fijo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9367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8758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err="1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Twitter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4380">
                <a:tc>
                  <a:txBody>
                    <a:bodyPr/>
                    <a:lstStyle/>
                    <a:p>
                      <a:pPr algn="r" fontAlgn="t"/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8758">
                <a:tc>
                  <a:txBody>
                    <a:bodyPr/>
                    <a:lstStyle/>
                    <a:p>
                      <a:pPr algn="r" fontAlgn="t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Televisión por cable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" name="42 Rectángulo"/>
          <p:cNvSpPr/>
          <p:nvPr/>
        </p:nvSpPr>
        <p:spPr>
          <a:xfrm>
            <a:off x="2064799" y="1440286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46" name="45 Rectángulo"/>
          <p:cNvSpPr/>
          <p:nvPr/>
        </p:nvSpPr>
        <p:spPr>
          <a:xfrm>
            <a:off x="2584276" y="1440286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7" name="46 CuadroTexto"/>
          <p:cNvSpPr txBox="1"/>
          <p:nvPr/>
        </p:nvSpPr>
        <p:spPr>
          <a:xfrm>
            <a:off x="2167871" y="1379448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Si</a:t>
            </a:r>
          </a:p>
        </p:txBody>
      </p:sp>
      <p:sp>
        <p:nvSpPr>
          <p:cNvPr id="48" name="47 CuadroTexto"/>
          <p:cNvSpPr txBox="1"/>
          <p:nvPr/>
        </p:nvSpPr>
        <p:spPr>
          <a:xfrm>
            <a:off x="2706197" y="1379448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No</a:t>
            </a:r>
          </a:p>
        </p:txBody>
      </p:sp>
      <p:sp>
        <p:nvSpPr>
          <p:cNvPr id="49" name="48 CuadroTexto"/>
          <p:cNvSpPr txBox="1"/>
          <p:nvPr/>
        </p:nvSpPr>
        <p:spPr>
          <a:xfrm>
            <a:off x="7667361" y="1415655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Grandes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4387570" y="1415655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Pequeños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51" name="50 CuadroTexto"/>
          <p:cNvSpPr txBox="1"/>
          <p:nvPr/>
        </p:nvSpPr>
        <p:spPr>
          <a:xfrm>
            <a:off x="6027606" y="1415655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Medianos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38" name="37 Retraso">
            <a:hlinkClick r:id="rId14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9" name="38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1" name="40 Retraso">
            <a:hlinkClick r:id="rId15" action="ppaction://hlinksldjump"/>
          </p:cNvPr>
          <p:cNvSpPr/>
          <p:nvPr/>
        </p:nvSpPr>
        <p:spPr>
          <a:xfrm>
            <a:off x="30247" y="415364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2" name="51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3" name="52 Retraso">
            <a:hlinkClick r:id="rId16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4" name="53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5" name="54 Rectángulo redondeado">
            <a:hlinkClick r:id="rId17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56" name="55 Rectángulo redondeado">
            <a:hlinkClick r:id="rId18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57" name="56 Rectángulo redondeado">
            <a:hlinkClick r:id="rId19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58" name="57 Rectángulo redondeado">
            <a:hlinkClick r:id="rId20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9" name="58 Rectángulo redondeado">
            <a:hlinkClick r:id="rId21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0" name="41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Conocimiento de los medios para acceder en la Urna de Cristal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37" name="45 Flecha derecha">
            <a:hlinkClick r:id="rId22" action="ppaction://hlinksldjump"/>
          </p:cNvPr>
          <p:cNvSpPr/>
          <p:nvPr/>
        </p:nvSpPr>
        <p:spPr>
          <a:xfrm>
            <a:off x="1347855" y="4696943"/>
            <a:ext cx="214314" cy="214314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2" name="Flecha izquierda 41">
            <a:hlinkClick r:id="rId23" action="ppaction://hlinksldjump"/>
          </p:cNvPr>
          <p:cNvSpPr/>
          <p:nvPr/>
        </p:nvSpPr>
        <p:spPr>
          <a:xfrm>
            <a:off x="73952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5" name="Flecha izquierda 44">
            <a:hlinkClick r:id="rId22" action="ppaction://hlinksldjump"/>
          </p:cNvPr>
          <p:cNvSpPr/>
          <p:nvPr/>
        </p:nvSpPr>
        <p:spPr>
          <a:xfrm rot="10800000">
            <a:off x="78123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9469475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32 Gráfico"/>
          <p:cNvGraphicFramePr/>
          <p:nvPr>
            <p:extLst>
              <p:ext uri="{D42A27DB-BD31-4B8C-83A1-F6EECF244321}">
                <p14:modId xmlns="" xmlns:p14="http://schemas.microsoft.com/office/powerpoint/2010/main" val="1729720199"/>
              </p:ext>
            </p:extLst>
          </p:nvPr>
        </p:nvGraphicFramePr>
        <p:xfrm>
          <a:off x="6936825" y="1657114"/>
          <a:ext cx="1728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1" name="30 Gráfico"/>
          <p:cNvGraphicFramePr/>
          <p:nvPr>
            <p:extLst>
              <p:ext uri="{D42A27DB-BD31-4B8C-83A1-F6EECF244321}">
                <p14:modId xmlns="" xmlns:p14="http://schemas.microsoft.com/office/powerpoint/2010/main" val="119501249"/>
              </p:ext>
            </p:extLst>
          </p:nvPr>
        </p:nvGraphicFramePr>
        <p:xfrm>
          <a:off x="5338081" y="1650694"/>
          <a:ext cx="1728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65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5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6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7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10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11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¿Sabía usted que en la Urna de Cristal se puede participar a través de? </a:t>
            </a:r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6" name="35 Gráfico"/>
          <p:cNvGraphicFramePr/>
          <p:nvPr>
            <p:extLst>
              <p:ext uri="{D42A27DB-BD31-4B8C-83A1-F6EECF244321}">
                <p14:modId xmlns="" xmlns:p14="http://schemas.microsoft.com/office/powerpoint/2010/main" val="3538420538"/>
              </p:ext>
            </p:extLst>
          </p:nvPr>
        </p:nvGraphicFramePr>
        <p:xfrm>
          <a:off x="3510934" y="1633364"/>
          <a:ext cx="1728000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44" name="43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12995160"/>
              </p:ext>
            </p:extLst>
          </p:nvPr>
        </p:nvGraphicFramePr>
        <p:xfrm>
          <a:off x="1979972" y="1797686"/>
          <a:ext cx="1452449" cy="30255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2449"/>
              </a:tblGrid>
              <a:tr h="381844">
                <a:tc>
                  <a:txBody>
                    <a:bodyPr/>
                    <a:lstStyle/>
                    <a:p>
                      <a:pPr algn="r" fontAlgn="t"/>
                      <a:r>
                        <a:rPr lang="es-CO" sz="105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Radio</a:t>
                      </a:r>
                      <a:endParaRPr lang="es-CO" sz="105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2355">
                <a:tc>
                  <a:txBody>
                    <a:bodyPr/>
                    <a:lstStyle/>
                    <a:p>
                      <a:pPr algn="r" fontAlgn="t"/>
                      <a:endParaRPr lang="es-CO" sz="105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0766">
                <a:tc>
                  <a:txBody>
                    <a:bodyPr/>
                    <a:lstStyle/>
                    <a:p>
                      <a:pPr algn="r" fontAlgn="t"/>
                      <a:r>
                        <a:rPr lang="es-CO" sz="105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Correo físico / servicio postal</a:t>
                      </a:r>
                      <a:endParaRPr lang="es-CO" sz="105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37445">
                <a:tc>
                  <a:txBody>
                    <a:bodyPr/>
                    <a:lstStyle/>
                    <a:p>
                      <a:pPr algn="r" fontAlgn="t"/>
                      <a:endParaRPr lang="es-CO" sz="105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7559">
                <a:tc>
                  <a:txBody>
                    <a:bodyPr/>
                    <a:lstStyle/>
                    <a:p>
                      <a:pPr algn="r" fontAlgn="t"/>
                      <a:r>
                        <a:rPr lang="es-CO" sz="105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Mensaje de texto a través de Teléfono Celular</a:t>
                      </a:r>
                      <a:endParaRPr lang="es-CO" sz="105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2355">
                <a:tc>
                  <a:txBody>
                    <a:bodyPr/>
                    <a:lstStyle/>
                    <a:p>
                      <a:pPr algn="r" fontAlgn="t"/>
                      <a:endParaRPr lang="es-CO" sz="105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686">
                <a:tc>
                  <a:txBody>
                    <a:bodyPr/>
                    <a:lstStyle/>
                    <a:p>
                      <a:pPr algn="r" fontAlgn="t"/>
                      <a:r>
                        <a:rPr lang="es-CO" sz="105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Prensa / periódicos</a:t>
                      </a:r>
                      <a:endParaRPr lang="es-CO" sz="105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4038">
                <a:tc>
                  <a:txBody>
                    <a:bodyPr/>
                    <a:lstStyle/>
                    <a:p>
                      <a:pPr algn="r" fontAlgn="t"/>
                      <a:endParaRPr lang="es-CO" sz="105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9227">
                <a:tc>
                  <a:txBody>
                    <a:bodyPr/>
                    <a:lstStyle/>
                    <a:p>
                      <a:pPr algn="r" fontAlgn="t"/>
                      <a:r>
                        <a:rPr lang="es-CO" sz="1050" b="0" i="0" u="none" strike="noStrike" dirty="0" err="1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Youtube</a:t>
                      </a:r>
                      <a:endParaRPr lang="es-CO" sz="105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9660">
                <a:tc>
                  <a:txBody>
                    <a:bodyPr/>
                    <a:lstStyle/>
                    <a:p>
                      <a:pPr algn="r" fontAlgn="t"/>
                      <a:endParaRPr lang="es-CO" sz="105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8075">
                <a:tc>
                  <a:txBody>
                    <a:bodyPr/>
                    <a:lstStyle/>
                    <a:p>
                      <a:pPr algn="r" fontAlgn="t"/>
                      <a:r>
                        <a:rPr lang="es-CO" sz="105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Revistas</a:t>
                      </a:r>
                      <a:endParaRPr lang="es-CO" sz="105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8052" marR="8052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" name="42 Rectángulo"/>
          <p:cNvSpPr/>
          <p:nvPr/>
        </p:nvSpPr>
        <p:spPr>
          <a:xfrm>
            <a:off x="2064799" y="1440286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46" name="45 Rectángulo"/>
          <p:cNvSpPr/>
          <p:nvPr/>
        </p:nvSpPr>
        <p:spPr>
          <a:xfrm>
            <a:off x="2584276" y="1440286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7" name="46 CuadroTexto"/>
          <p:cNvSpPr txBox="1"/>
          <p:nvPr/>
        </p:nvSpPr>
        <p:spPr>
          <a:xfrm>
            <a:off x="2167871" y="1379448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Si</a:t>
            </a:r>
          </a:p>
        </p:txBody>
      </p:sp>
      <p:sp>
        <p:nvSpPr>
          <p:cNvPr id="48" name="47 CuadroTexto"/>
          <p:cNvSpPr txBox="1"/>
          <p:nvPr/>
        </p:nvSpPr>
        <p:spPr>
          <a:xfrm>
            <a:off x="2706197" y="1379448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No</a:t>
            </a:r>
          </a:p>
        </p:txBody>
      </p:sp>
      <p:sp>
        <p:nvSpPr>
          <p:cNvPr id="49" name="48 CuadroTexto"/>
          <p:cNvSpPr txBox="1"/>
          <p:nvPr/>
        </p:nvSpPr>
        <p:spPr>
          <a:xfrm>
            <a:off x="7740352" y="1416498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Grandes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4177529" y="1414816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Pequeños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51" name="50 CuadroTexto"/>
          <p:cNvSpPr txBox="1"/>
          <p:nvPr/>
        </p:nvSpPr>
        <p:spPr>
          <a:xfrm>
            <a:off x="6010869" y="1414816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Medianos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38" name="37 Retraso">
            <a:hlinkClick r:id="rId13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9" name="38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1" name="40 Retraso">
            <a:hlinkClick r:id="rId14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2" name="51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3" name="52 Retraso">
            <a:hlinkClick r:id="rId15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4" name="53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5" name="54 Rectángulo redondeado">
            <a:hlinkClick r:id="rId16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56" name="55 Rectángulo redondeado">
            <a:hlinkClick r:id="rId17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57" name="56 Rectángulo redondeado">
            <a:hlinkClick r:id="rId18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58" name="57 Rectángulo redondeado">
            <a:hlinkClick r:id="rId19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9" name="58 Rectángulo redondeado">
            <a:hlinkClick r:id="rId20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0" name="41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Conocimiento de los medios para acceder en la Urna de Cristal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37" name="Flecha izquierda 36">
            <a:hlinkClick r:id="rId15" action="ppaction://hlinksldjump"/>
          </p:cNvPr>
          <p:cNvSpPr/>
          <p:nvPr/>
        </p:nvSpPr>
        <p:spPr>
          <a:xfrm>
            <a:off x="739529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2" name="Flecha izquierda 41">
            <a:hlinkClick r:id="rId21" action="ppaction://hlinksldjump"/>
          </p:cNvPr>
          <p:cNvSpPr/>
          <p:nvPr/>
        </p:nvSpPr>
        <p:spPr>
          <a:xfrm rot="10800000">
            <a:off x="781236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9460083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66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61284"/>
            <a:ext cx="68580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P12.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Sin importar que haya o no participado, ¿le parece que es fácil participar en la Urna de Cristal a través de…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5" name="44 Gráfico"/>
          <p:cNvGraphicFramePr/>
          <p:nvPr>
            <p:extLst>
              <p:ext uri="{D42A27DB-BD31-4B8C-83A1-F6EECF244321}">
                <p14:modId xmlns="" xmlns:p14="http://schemas.microsoft.com/office/powerpoint/2010/main" val="2804400582"/>
              </p:ext>
            </p:extLst>
          </p:nvPr>
        </p:nvGraphicFramePr>
        <p:xfrm>
          <a:off x="4377242" y="1214426"/>
          <a:ext cx="4052410" cy="4077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6" name="45 Rectángulo"/>
          <p:cNvSpPr/>
          <p:nvPr/>
        </p:nvSpPr>
        <p:spPr>
          <a:xfrm>
            <a:off x="7753431" y="1148113"/>
            <a:ext cx="144016" cy="128029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80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8244408" y="1148113"/>
            <a:ext cx="144016" cy="128029"/>
          </a:xfrm>
          <a:prstGeom prst="rect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80000">
                <a:schemeClr val="accent4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8" name="47 CuadroTexto"/>
          <p:cNvSpPr txBox="1"/>
          <p:nvPr/>
        </p:nvSpPr>
        <p:spPr>
          <a:xfrm>
            <a:off x="7856503" y="1087276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Si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9" name="48 CuadroTexto"/>
          <p:cNvSpPr txBox="1"/>
          <p:nvPr/>
        </p:nvSpPr>
        <p:spPr>
          <a:xfrm>
            <a:off x="8366329" y="1087276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No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" name="53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¿Le parece que es fácil participar en la Urna de Cristal a través de…</a:t>
            </a:r>
          </a:p>
        </p:txBody>
      </p:sp>
      <p:sp>
        <p:nvSpPr>
          <p:cNvPr id="70" name="69 CuadroTexto"/>
          <p:cNvSpPr txBox="1"/>
          <p:nvPr/>
        </p:nvSpPr>
        <p:spPr>
          <a:xfrm>
            <a:off x="6187240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1" name="70 CuadroTexto"/>
          <p:cNvSpPr txBox="1"/>
          <p:nvPr/>
        </p:nvSpPr>
        <p:spPr>
          <a:xfrm>
            <a:off x="7313505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2" name="71 CuadroTexto"/>
          <p:cNvSpPr txBox="1"/>
          <p:nvPr/>
        </p:nvSpPr>
        <p:spPr>
          <a:xfrm>
            <a:off x="5517984" y="5447173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Base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3" name="72 CuadroTexto"/>
          <p:cNvSpPr txBox="1"/>
          <p:nvPr/>
        </p:nvSpPr>
        <p:spPr>
          <a:xfrm>
            <a:off x="6103218" y="5460821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5.221.663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4" name="73 CuadroTexto"/>
          <p:cNvSpPr txBox="1"/>
          <p:nvPr/>
        </p:nvSpPr>
        <p:spPr>
          <a:xfrm>
            <a:off x="7228419" y="5450941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7.139.694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34 Retraso">
            <a:hlinkClick r:id="rId10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7" name="36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8" name="37 Retraso">
            <a:hlinkClick r:id="rId11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9" name="38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0" name="39 Retraso">
            <a:hlinkClick r:id="rId12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1" name="40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2" name="41 Rectángulo redondeado">
            <a:hlinkClick r:id="rId13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43" name="42 Rectángulo redondeado">
            <a:hlinkClick r:id="rId14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44" name="43 Rectángulo redondeado">
            <a:hlinkClick r:id="rId15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55" name="54 Rectángulo redondeado">
            <a:hlinkClick r:id="rId16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6" name="55 Rectángulo redondeado">
            <a:hlinkClick r:id="rId17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" name="50 Rectángulo"/>
          <p:cNvSpPr/>
          <p:nvPr/>
        </p:nvSpPr>
        <p:spPr>
          <a:xfrm>
            <a:off x="2714612" y="1357302"/>
            <a:ext cx="2357454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A través de la página de Internet www.urnadecristal.gov.co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2" name="51 Rectángulo"/>
          <p:cNvSpPr/>
          <p:nvPr/>
        </p:nvSpPr>
        <p:spPr>
          <a:xfrm>
            <a:off x="2714612" y="1643054"/>
            <a:ext cx="2357454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err="1" smtClean="0">
                <a:solidFill>
                  <a:schemeClr val="accent1">
                    <a:lumMod val="50000"/>
                  </a:schemeClr>
                </a:solidFill>
              </a:rPr>
              <a:t>Facebook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3" name="52 Rectángulo"/>
          <p:cNvSpPr/>
          <p:nvPr/>
        </p:nvSpPr>
        <p:spPr>
          <a:xfrm>
            <a:off x="2714612" y="1928806"/>
            <a:ext cx="2357454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Televisión Nacional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7" name="56 Rectángulo"/>
          <p:cNvSpPr/>
          <p:nvPr/>
        </p:nvSpPr>
        <p:spPr>
          <a:xfrm>
            <a:off x="2714612" y="2214558"/>
            <a:ext cx="2357454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Teléfono Celular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8" name="57 Rectángulo"/>
          <p:cNvSpPr/>
          <p:nvPr/>
        </p:nvSpPr>
        <p:spPr>
          <a:xfrm>
            <a:off x="2714612" y="2500310"/>
            <a:ext cx="2357454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err="1" smtClean="0">
                <a:solidFill>
                  <a:schemeClr val="accent1">
                    <a:lumMod val="50000"/>
                  </a:schemeClr>
                </a:solidFill>
              </a:rPr>
              <a:t>Twitter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9" name="58 Rectángulo"/>
          <p:cNvSpPr/>
          <p:nvPr/>
        </p:nvSpPr>
        <p:spPr>
          <a:xfrm>
            <a:off x="2714612" y="2857500"/>
            <a:ext cx="2357454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0" name="59 Rectángulo"/>
          <p:cNvSpPr/>
          <p:nvPr/>
        </p:nvSpPr>
        <p:spPr>
          <a:xfrm>
            <a:off x="2714612" y="3143252"/>
            <a:ext cx="2357454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Teléfono Fijo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1" name="60 Rectángulo"/>
          <p:cNvSpPr/>
          <p:nvPr/>
        </p:nvSpPr>
        <p:spPr>
          <a:xfrm>
            <a:off x="2714612" y="2857500"/>
            <a:ext cx="2357454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Mensaje de texto a través de Teléfono Celular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2" name="61 Rectángulo"/>
          <p:cNvSpPr/>
          <p:nvPr/>
        </p:nvSpPr>
        <p:spPr>
          <a:xfrm>
            <a:off x="2714612" y="3429004"/>
            <a:ext cx="2357454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Radio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3" name="62 Rectángulo"/>
          <p:cNvSpPr/>
          <p:nvPr/>
        </p:nvSpPr>
        <p:spPr>
          <a:xfrm>
            <a:off x="2714612" y="3714756"/>
            <a:ext cx="2357454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Televisión por cable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4" name="63 Rectángulo"/>
          <p:cNvSpPr/>
          <p:nvPr/>
        </p:nvSpPr>
        <p:spPr>
          <a:xfrm>
            <a:off x="2714612" y="4071946"/>
            <a:ext cx="2357454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Prensa / periódicos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5" name="64 Rectángulo"/>
          <p:cNvSpPr/>
          <p:nvPr/>
        </p:nvSpPr>
        <p:spPr>
          <a:xfrm>
            <a:off x="2714612" y="4357698"/>
            <a:ext cx="2357454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Correo físico / servicio postal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6" name="65 Rectángulo"/>
          <p:cNvSpPr/>
          <p:nvPr/>
        </p:nvSpPr>
        <p:spPr>
          <a:xfrm>
            <a:off x="2714612" y="4643450"/>
            <a:ext cx="2357454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err="1" smtClean="0">
                <a:solidFill>
                  <a:schemeClr val="accent1">
                    <a:lumMod val="50000"/>
                  </a:schemeClr>
                </a:solidFill>
              </a:rPr>
              <a:t>Youtube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7" name="66 Rectángulo"/>
          <p:cNvSpPr/>
          <p:nvPr/>
        </p:nvSpPr>
        <p:spPr>
          <a:xfrm>
            <a:off x="2714612" y="4857764"/>
            <a:ext cx="2357454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Revistas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0" name="Flecha izquierda 49">
            <a:hlinkClick r:id="rId18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5" name="Flecha izquierda 74">
            <a:hlinkClick r:id="rId11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1483264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67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61284"/>
            <a:ext cx="68580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P12.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Sin importar que haya o no participado, ¿le parece que es fácil participar en la Urna de Cristal a través de…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5" name="44 Gráfico"/>
          <p:cNvGraphicFramePr/>
          <p:nvPr>
            <p:extLst>
              <p:ext uri="{D42A27DB-BD31-4B8C-83A1-F6EECF244321}">
                <p14:modId xmlns="" xmlns:p14="http://schemas.microsoft.com/office/powerpoint/2010/main" val="161831566"/>
              </p:ext>
            </p:extLst>
          </p:nvPr>
        </p:nvGraphicFramePr>
        <p:xfrm>
          <a:off x="4041585" y="1460739"/>
          <a:ext cx="1725976" cy="3434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6" name="45 Rectángulo"/>
          <p:cNvSpPr/>
          <p:nvPr/>
        </p:nvSpPr>
        <p:spPr>
          <a:xfrm>
            <a:off x="7753431" y="1148113"/>
            <a:ext cx="144016" cy="128029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80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8244408" y="1148113"/>
            <a:ext cx="144016" cy="128029"/>
          </a:xfrm>
          <a:prstGeom prst="rect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80000">
                <a:schemeClr val="accent4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8" name="47 CuadroTexto"/>
          <p:cNvSpPr txBox="1"/>
          <p:nvPr/>
        </p:nvSpPr>
        <p:spPr>
          <a:xfrm>
            <a:off x="7856503" y="1087276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Si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9" name="48 CuadroTexto"/>
          <p:cNvSpPr txBox="1"/>
          <p:nvPr/>
        </p:nvSpPr>
        <p:spPr>
          <a:xfrm>
            <a:off x="8366329" y="1087276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No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" name="53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¿Le parece que es fácil participar en la Urna de Cristal a través de…</a:t>
            </a:r>
          </a:p>
        </p:txBody>
      </p:sp>
      <p:graphicFrame>
        <p:nvGraphicFramePr>
          <p:cNvPr id="35" name="34 Gráfico"/>
          <p:cNvGraphicFramePr/>
          <p:nvPr>
            <p:extLst>
              <p:ext uri="{D42A27DB-BD31-4B8C-83A1-F6EECF244321}">
                <p14:modId xmlns="" xmlns:p14="http://schemas.microsoft.com/office/powerpoint/2010/main" val="1916414201"/>
              </p:ext>
            </p:extLst>
          </p:nvPr>
        </p:nvGraphicFramePr>
        <p:xfrm>
          <a:off x="5510320" y="1467931"/>
          <a:ext cx="1725976" cy="3434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7" name="36 Gráfico"/>
          <p:cNvGraphicFramePr/>
          <p:nvPr>
            <p:extLst>
              <p:ext uri="{D42A27DB-BD31-4B8C-83A1-F6EECF244321}">
                <p14:modId xmlns="" xmlns:p14="http://schemas.microsoft.com/office/powerpoint/2010/main" val="3660078194"/>
              </p:ext>
            </p:extLst>
          </p:nvPr>
        </p:nvGraphicFramePr>
        <p:xfrm>
          <a:off x="7022488" y="1467931"/>
          <a:ext cx="1725976" cy="3434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8" name="37 CuadroTexto"/>
          <p:cNvSpPr txBox="1"/>
          <p:nvPr/>
        </p:nvSpPr>
        <p:spPr>
          <a:xfrm>
            <a:off x="4861899" y="1357209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39" name="38 CuadroTexto"/>
          <p:cNvSpPr txBox="1"/>
          <p:nvPr/>
        </p:nvSpPr>
        <p:spPr>
          <a:xfrm>
            <a:off x="6228184" y="1352449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40" name="39 CuadroTexto"/>
          <p:cNvSpPr txBox="1"/>
          <p:nvPr/>
        </p:nvSpPr>
        <p:spPr>
          <a:xfrm>
            <a:off x="7821885" y="1352449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Altos</a:t>
            </a:r>
          </a:p>
        </p:txBody>
      </p:sp>
      <p:sp>
        <p:nvSpPr>
          <p:cNvPr id="55" name="54 Retraso">
            <a:hlinkClick r:id="rId12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6" name="55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57" name="56 Retraso">
            <a:hlinkClick r:id="rId13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8" name="57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74" name="73 Retraso">
            <a:hlinkClick r:id="rId14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78" name="77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79" name="78 Rectángulo redondeado">
            <a:hlinkClick r:id="rId15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80" name="79 Rectángulo redondeado">
            <a:hlinkClick r:id="rId16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81" name="80 Rectángulo redondeado">
            <a:hlinkClick r:id="rId17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82" name="81 Rectángulo redondeado">
            <a:hlinkClick r:id="rId18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89" name="88 Rectángulo redondeado">
            <a:hlinkClick r:id="rId19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" name="52 Rectángulo"/>
          <p:cNvSpPr/>
          <p:nvPr/>
        </p:nvSpPr>
        <p:spPr>
          <a:xfrm>
            <a:off x="1928794" y="1571616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A través de la página de Internet www.urnadecristal.gov.co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3" name="82 Rectángulo"/>
          <p:cNvSpPr/>
          <p:nvPr/>
        </p:nvSpPr>
        <p:spPr>
          <a:xfrm>
            <a:off x="1928794" y="1818901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err="1" smtClean="0">
                <a:solidFill>
                  <a:schemeClr val="accent1">
                    <a:lumMod val="50000"/>
                  </a:schemeClr>
                </a:solidFill>
              </a:rPr>
              <a:t>Facebook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4" name="83 Rectángulo"/>
          <p:cNvSpPr/>
          <p:nvPr/>
        </p:nvSpPr>
        <p:spPr>
          <a:xfrm>
            <a:off x="1928794" y="2066187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Televisión Nacional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5" name="84 Rectángulo"/>
          <p:cNvSpPr/>
          <p:nvPr/>
        </p:nvSpPr>
        <p:spPr>
          <a:xfrm>
            <a:off x="1928794" y="2313472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Teléfono Celular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6" name="85 Rectángulo"/>
          <p:cNvSpPr/>
          <p:nvPr/>
        </p:nvSpPr>
        <p:spPr>
          <a:xfrm>
            <a:off x="1928794" y="2560758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err="1" smtClean="0">
                <a:solidFill>
                  <a:schemeClr val="accent1">
                    <a:lumMod val="50000"/>
                  </a:schemeClr>
                </a:solidFill>
              </a:rPr>
              <a:t>Twitter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7" name="86 Rectángulo"/>
          <p:cNvSpPr/>
          <p:nvPr/>
        </p:nvSpPr>
        <p:spPr>
          <a:xfrm>
            <a:off x="1928794" y="2869864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8" name="87 Rectángulo"/>
          <p:cNvSpPr/>
          <p:nvPr/>
        </p:nvSpPr>
        <p:spPr>
          <a:xfrm>
            <a:off x="1928794" y="3071814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Teléfono Fijo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0" name="89 Rectángulo"/>
          <p:cNvSpPr/>
          <p:nvPr/>
        </p:nvSpPr>
        <p:spPr>
          <a:xfrm>
            <a:off x="1928794" y="2814912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Mensaje de texto a través de Teléfono Celular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1" name="90 Rectángulo"/>
          <p:cNvSpPr/>
          <p:nvPr/>
        </p:nvSpPr>
        <p:spPr>
          <a:xfrm>
            <a:off x="1928794" y="3364435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Radio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2" name="91 Rectángulo"/>
          <p:cNvSpPr/>
          <p:nvPr/>
        </p:nvSpPr>
        <p:spPr>
          <a:xfrm>
            <a:off x="1928794" y="3611720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Televisión por cable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3" name="92 Rectángulo"/>
          <p:cNvSpPr/>
          <p:nvPr/>
        </p:nvSpPr>
        <p:spPr>
          <a:xfrm>
            <a:off x="1928794" y="3857632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Prensa / periódicos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4" name="93 Rectángulo"/>
          <p:cNvSpPr/>
          <p:nvPr/>
        </p:nvSpPr>
        <p:spPr>
          <a:xfrm>
            <a:off x="1928794" y="4071946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Correo físico / servicio postal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5" name="94 Rectángulo"/>
          <p:cNvSpPr/>
          <p:nvPr/>
        </p:nvSpPr>
        <p:spPr>
          <a:xfrm>
            <a:off x="1928794" y="4357698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err="1" smtClean="0">
                <a:solidFill>
                  <a:schemeClr val="accent1">
                    <a:lumMod val="50000"/>
                  </a:schemeClr>
                </a:solidFill>
              </a:rPr>
              <a:t>Youtube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6" name="95 Rectángulo"/>
          <p:cNvSpPr/>
          <p:nvPr/>
        </p:nvSpPr>
        <p:spPr>
          <a:xfrm>
            <a:off x="1928794" y="4600862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Revistas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0" name="Flecha izquierda 49">
            <a:hlinkClick r:id="rId12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1" name="Flecha izquierda 50">
            <a:hlinkClick r:id="rId14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8341375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68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61284"/>
            <a:ext cx="68580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P12.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Sin importar que haya o no participado, ¿le parece que es fácil participar en la Urna de Cristal a través de…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45 Rectángulo"/>
          <p:cNvSpPr/>
          <p:nvPr/>
        </p:nvSpPr>
        <p:spPr>
          <a:xfrm>
            <a:off x="7753431" y="1148113"/>
            <a:ext cx="144016" cy="128029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80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8244408" y="1148113"/>
            <a:ext cx="144016" cy="128029"/>
          </a:xfrm>
          <a:prstGeom prst="rect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80000">
                <a:schemeClr val="accent4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8" name="47 CuadroTexto"/>
          <p:cNvSpPr txBox="1"/>
          <p:nvPr/>
        </p:nvSpPr>
        <p:spPr>
          <a:xfrm>
            <a:off x="7856503" y="1087276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Si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9" name="48 CuadroTexto"/>
          <p:cNvSpPr txBox="1"/>
          <p:nvPr/>
        </p:nvSpPr>
        <p:spPr>
          <a:xfrm>
            <a:off x="8366329" y="1087276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No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" name="53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¿Le parece que es fácil participar en la Urna de Cristal a través de…</a:t>
            </a:r>
          </a:p>
        </p:txBody>
      </p:sp>
      <p:grpSp>
        <p:nvGrpSpPr>
          <p:cNvPr id="53" name="52 Grupo"/>
          <p:cNvGrpSpPr/>
          <p:nvPr/>
        </p:nvGrpSpPr>
        <p:grpSpPr>
          <a:xfrm>
            <a:off x="3929059" y="1475630"/>
            <a:ext cx="5072098" cy="3739324"/>
            <a:chOff x="4041585" y="1475631"/>
            <a:chExt cx="4706879" cy="3441560"/>
          </a:xfrm>
        </p:grpSpPr>
        <p:graphicFrame>
          <p:nvGraphicFramePr>
            <p:cNvPr id="45" name="44 Gráfico"/>
            <p:cNvGraphicFramePr/>
            <p:nvPr>
              <p:extLst>
                <p:ext uri="{D42A27DB-BD31-4B8C-83A1-F6EECF244321}">
                  <p14:modId xmlns="" xmlns:p14="http://schemas.microsoft.com/office/powerpoint/2010/main" val="1732110494"/>
                </p:ext>
              </p:extLst>
            </p:nvPr>
          </p:nvGraphicFramePr>
          <p:xfrm>
            <a:off x="4041585" y="1475631"/>
            <a:ext cx="1725976" cy="343436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  <p:graphicFrame>
          <p:nvGraphicFramePr>
            <p:cNvPr id="35" name="34 Gráfico"/>
            <p:cNvGraphicFramePr/>
            <p:nvPr>
              <p:extLst>
                <p:ext uri="{D42A27DB-BD31-4B8C-83A1-F6EECF244321}">
                  <p14:modId xmlns="" xmlns:p14="http://schemas.microsoft.com/office/powerpoint/2010/main" val="2423288863"/>
                </p:ext>
              </p:extLst>
            </p:nvPr>
          </p:nvGraphicFramePr>
          <p:xfrm>
            <a:off x="5510320" y="1482823"/>
            <a:ext cx="1725976" cy="343436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graphicFrame>
          <p:nvGraphicFramePr>
            <p:cNvPr id="37" name="36 Gráfico"/>
            <p:cNvGraphicFramePr/>
            <p:nvPr>
              <p:extLst>
                <p:ext uri="{D42A27DB-BD31-4B8C-83A1-F6EECF244321}">
                  <p14:modId xmlns="" xmlns:p14="http://schemas.microsoft.com/office/powerpoint/2010/main" val="3064722858"/>
                </p:ext>
              </p:extLst>
            </p:nvPr>
          </p:nvGraphicFramePr>
          <p:xfrm>
            <a:off x="7022488" y="1482823"/>
            <a:ext cx="1725976" cy="343436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</p:grpSp>
      <p:sp>
        <p:nvSpPr>
          <p:cNvPr id="38" name="37 CuadroTexto"/>
          <p:cNvSpPr txBox="1"/>
          <p:nvPr/>
        </p:nvSpPr>
        <p:spPr>
          <a:xfrm>
            <a:off x="4709359" y="1357209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Pequeños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6184751" y="1352449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Medianos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7778452" y="1352449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Grandes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70" name="69 Retraso">
            <a:hlinkClick r:id="rId12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71" name="70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72" name="71 Retraso">
            <a:hlinkClick r:id="rId13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73" name="72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74" name="73 Retraso">
            <a:hlinkClick r:id="rId14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76" name="75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77" name="76 Rectángulo redondeado">
            <a:hlinkClick r:id="rId15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78" name="77 Rectángulo redondeado">
            <a:hlinkClick r:id="rId16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79" name="78 Rectángulo redondeado">
            <a:hlinkClick r:id="rId17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80" name="79 Rectángulo redondeado">
            <a:hlinkClick r:id="rId18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" name="80 Rectángulo redondeado">
            <a:hlinkClick r:id="rId19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82" name="81 Rectángulo"/>
          <p:cNvSpPr/>
          <p:nvPr/>
        </p:nvSpPr>
        <p:spPr>
          <a:xfrm>
            <a:off x="1857356" y="1571616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A través de la página de Internet www.urnadecristal.gov.co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3" name="82 Rectángulo"/>
          <p:cNvSpPr/>
          <p:nvPr/>
        </p:nvSpPr>
        <p:spPr>
          <a:xfrm>
            <a:off x="1857356" y="1886218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err="1" smtClean="0">
                <a:solidFill>
                  <a:schemeClr val="accent1">
                    <a:lumMod val="50000"/>
                  </a:schemeClr>
                </a:solidFill>
              </a:rPr>
              <a:t>Facebook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4" name="83 Rectángulo"/>
          <p:cNvSpPr/>
          <p:nvPr/>
        </p:nvSpPr>
        <p:spPr>
          <a:xfrm>
            <a:off x="1857356" y="2100532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Televisión Nacional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5" name="84 Rectángulo"/>
          <p:cNvSpPr/>
          <p:nvPr/>
        </p:nvSpPr>
        <p:spPr>
          <a:xfrm>
            <a:off x="1857356" y="2428872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Teléfono Celular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6" name="85 Rectángulo"/>
          <p:cNvSpPr/>
          <p:nvPr/>
        </p:nvSpPr>
        <p:spPr>
          <a:xfrm>
            <a:off x="1857356" y="2714624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err="1" smtClean="0">
                <a:solidFill>
                  <a:schemeClr val="accent1">
                    <a:lumMod val="50000"/>
                  </a:schemeClr>
                </a:solidFill>
              </a:rPr>
              <a:t>Twitter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7" name="86 Rectángulo"/>
          <p:cNvSpPr/>
          <p:nvPr/>
        </p:nvSpPr>
        <p:spPr>
          <a:xfrm>
            <a:off x="1928794" y="2869864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8" name="87 Rectángulo"/>
          <p:cNvSpPr/>
          <p:nvPr/>
        </p:nvSpPr>
        <p:spPr>
          <a:xfrm>
            <a:off x="1857356" y="3286128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Teléfono Fijo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9" name="88 Rectángulo"/>
          <p:cNvSpPr/>
          <p:nvPr/>
        </p:nvSpPr>
        <p:spPr>
          <a:xfrm>
            <a:off x="1857356" y="3000376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Mensaje de texto a través de Teléfono Celular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0" name="89 Rectángulo"/>
          <p:cNvSpPr/>
          <p:nvPr/>
        </p:nvSpPr>
        <p:spPr>
          <a:xfrm>
            <a:off x="1857356" y="3529292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Radio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1" name="90 Rectángulo"/>
          <p:cNvSpPr/>
          <p:nvPr/>
        </p:nvSpPr>
        <p:spPr>
          <a:xfrm>
            <a:off x="1857356" y="3815044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Televisión por cable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2" name="91 Rectángulo"/>
          <p:cNvSpPr/>
          <p:nvPr/>
        </p:nvSpPr>
        <p:spPr>
          <a:xfrm>
            <a:off x="1857356" y="4071946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Prensa / periódicos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3" name="92 Rectángulo"/>
          <p:cNvSpPr/>
          <p:nvPr/>
        </p:nvSpPr>
        <p:spPr>
          <a:xfrm>
            <a:off x="1857356" y="4315110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Correo físico / servicio postal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4" name="93 Rectángulo"/>
          <p:cNvSpPr/>
          <p:nvPr/>
        </p:nvSpPr>
        <p:spPr>
          <a:xfrm>
            <a:off x="1857356" y="4600862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err="1" smtClean="0">
                <a:solidFill>
                  <a:schemeClr val="accent1">
                    <a:lumMod val="50000"/>
                  </a:schemeClr>
                </a:solidFill>
              </a:rPr>
              <a:t>Youtube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5" name="94 Rectángulo"/>
          <p:cNvSpPr/>
          <p:nvPr/>
        </p:nvSpPr>
        <p:spPr>
          <a:xfrm>
            <a:off x="1857356" y="4857764"/>
            <a:ext cx="2357454" cy="185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800" dirty="0" smtClean="0">
                <a:solidFill>
                  <a:schemeClr val="accent1">
                    <a:lumMod val="50000"/>
                  </a:schemeClr>
                </a:solidFill>
              </a:rPr>
              <a:t>Revistas</a:t>
            </a:r>
            <a:endParaRPr lang="es-CO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0" name="Flecha izquierda 49">
            <a:hlinkClick r:id="rId13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1" name="Flecha izquierda 50">
            <a:hlinkClick r:id="rId20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9027557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69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03851" y="1057302"/>
            <a:ext cx="244826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Tiempo esperado de respuesta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" name="2 Gráfico"/>
          <p:cNvGraphicFramePr/>
          <p:nvPr>
            <p:extLst>
              <p:ext uri="{D42A27DB-BD31-4B8C-83A1-F6EECF244321}">
                <p14:modId xmlns="" xmlns:p14="http://schemas.microsoft.com/office/powerpoint/2010/main" val="4220320463"/>
              </p:ext>
            </p:extLst>
          </p:nvPr>
        </p:nvGraphicFramePr>
        <p:xfrm>
          <a:off x="2179526" y="1682822"/>
          <a:ext cx="6048673" cy="26538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68" name="67 Cheurón">
            <a:hlinkClick r:id="rId9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28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¿En cuánto tiempo espera que le respondan sus inquietudes y/o solicitudes? </a:t>
            </a:r>
          </a:p>
        </p:txBody>
      </p:sp>
      <p:sp>
        <p:nvSpPr>
          <p:cNvPr id="71" name="70 CuadroTexto"/>
          <p:cNvSpPr txBox="1"/>
          <p:nvPr/>
        </p:nvSpPr>
        <p:spPr>
          <a:xfrm>
            <a:off x="8358822" y="2483417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72" name="71 CuadroTexto"/>
          <p:cNvSpPr txBox="1"/>
          <p:nvPr/>
        </p:nvSpPr>
        <p:spPr>
          <a:xfrm>
            <a:off x="8297974" y="2759142"/>
            <a:ext cx="7088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5.221.663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77" name="76 CuadroTexto"/>
          <p:cNvSpPr txBox="1"/>
          <p:nvPr/>
        </p:nvSpPr>
        <p:spPr>
          <a:xfrm>
            <a:off x="8278327" y="3688959"/>
            <a:ext cx="7088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white">
                    <a:lumMod val="50000"/>
                  </a:prstClr>
                </a:solidFill>
              </a:rPr>
              <a:t>2.484.542</a:t>
            </a:r>
            <a:endParaRPr lang="es-CO" sz="10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27 Retraso">
            <a:hlinkClick r:id="rId11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29" name="28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1" name="30 Retraso">
            <a:hlinkClick r:id="rId12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2" name="31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3" name="32 Retraso">
            <a:hlinkClick r:id="rId13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4" name="33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35" name="34 Rectángulo redondeado">
            <a:hlinkClick r:id="rId14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36" name="35 Rectángulo redondeado">
            <a:hlinkClick r:id="rId15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37" name="36 Rectángulo redondeado">
            <a:hlinkClick r:id="rId16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38" name="37 Rectángulo redondeado">
            <a:hlinkClick r:id="rId17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" name="38 Rectángulo redondeado">
            <a:hlinkClick r:id="rId18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0" name="Flecha izquierda 39">
            <a:hlinkClick r:id="rId19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1" name="Flecha izquierda 40">
            <a:hlinkClick r:id="rId12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2335953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/>
              <a:pPr/>
              <a:t>7</a:t>
            </a:fld>
            <a:endParaRPr lang="es-CO" dirty="0"/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24 Rectángulo redondeado">
            <a:hlinkClick r:id="rId2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" name="25 Rectángulo redondeado">
            <a:hlinkClick r:id="rId3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26 Rectángulo redondeado">
            <a:hlinkClick r:id="rId4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27 Rectángulo redondeado">
            <a:hlinkClick r:id="rId5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" name="28 Rectángulo redondeado">
            <a:hlinkClick r:id="rId6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9" name="18 Gráfico"/>
          <p:cNvGraphicFramePr/>
          <p:nvPr>
            <p:extLst>
              <p:ext uri="{D42A27DB-BD31-4B8C-83A1-F6EECF244321}">
                <p14:modId xmlns="" xmlns:p14="http://schemas.microsoft.com/office/powerpoint/2010/main" val="1222150308"/>
              </p:ext>
            </p:extLst>
          </p:nvPr>
        </p:nvGraphicFramePr>
        <p:xfrm>
          <a:off x="2236625" y="3267193"/>
          <a:ext cx="3199471" cy="2011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9" name="48 Gráfico"/>
          <p:cNvGraphicFramePr/>
          <p:nvPr>
            <p:extLst>
              <p:ext uri="{D42A27DB-BD31-4B8C-83A1-F6EECF244321}">
                <p14:modId xmlns="" xmlns:p14="http://schemas.microsoft.com/office/powerpoint/2010/main" val="1421796067"/>
              </p:ext>
            </p:extLst>
          </p:nvPr>
        </p:nvGraphicFramePr>
        <p:xfrm>
          <a:off x="5765017" y="3262252"/>
          <a:ext cx="3199471" cy="2011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50" name="49 Rectángulo"/>
          <p:cNvSpPr/>
          <p:nvPr/>
        </p:nvSpPr>
        <p:spPr>
          <a:xfrm>
            <a:off x="2871103" y="3113006"/>
            <a:ext cx="18002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Categoría del Municipio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" name="50 Rectángulo"/>
          <p:cNvSpPr/>
          <p:nvPr/>
        </p:nvSpPr>
        <p:spPr>
          <a:xfrm>
            <a:off x="6327488" y="3115621"/>
            <a:ext cx="18002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Rango de edad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2" name="51 Gráfico"/>
          <p:cNvGraphicFramePr/>
          <p:nvPr>
            <p:extLst>
              <p:ext uri="{D42A27DB-BD31-4B8C-83A1-F6EECF244321}">
                <p14:modId xmlns="" xmlns:p14="http://schemas.microsoft.com/office/powerpoint/2010/main" val="2817815768"/>
              </p:ext>
            </p:extLst>
          </p:nvPr>
        </p:nvGraphicFramePr>
        <p:xfrm>
          <a:off x="2079016" y="1326243"/>
          <a:ext cx="7200800" cy="18018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53" name="52 Rectángulo"/>
          <p:cNvSpPr/>
          <p:nvPr/>
        </p:nvSpPr>
        <p:spPr>
          <a:xfrm>
            <a:off x="1907704" y="1057300"/>
            <a:ext cx="18002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Nivel Académico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" name="20 Rectángulo"/>
          <p:cNvSpPr/>
          <p:nvPr/>
        </p:nvSpPr>
        <p:spPr>
          <a:xfrm>
            <a:off x="6084168" y="5328567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dirty="0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54" name="53 Rectángulo"/>
          <p:cNvSpPr/>
          <p:nvPr/>
        </p:nvSpPr>
        <p:spPr>
          <a:xfrm>
            <a:off x="7191584" y="5328567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5" name="54 CuadroTexto"/>
          <p:cNvSpPr txBox="1"/>
          <p:nvPr/>
        </p:nvSpPr>
        <p:spPr>
          <a:xfrm>
            <a:off x="6187240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" name="55 CuadroTexto"/>
          <p:cNvSpPr txBox="1"/>
          <p:nvPr/>
        </p:nvSpPr>
        <p:spPr>
          <a:xfrm>
            <a:off x="7313505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" name="56 CuadroTexto"/>
          <p:cNvSpPr txBox="1"/>
          <p:nvPr/>
        </p:nvSpPr>
        <p:spPr>
          <a:xfrm>
            <a:off x="5517984" y="5447173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Base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5940152" y="5460821"/>
            <a:ext cx="8322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24.535.913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" name="58 CuadroTexto"/>
          <p:cNvSpPr txBox="1"/>
          <p:nvPr/>
        </p:nvSpPr>
        <p:spPr>
          <a:xfrm>
            <a:off x="7059977" y="5450941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24.752.791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6 Cheurón">
            <a:hlinkClick r:id="rId12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33" name="7 Cheurón">
            <a:hlinkClick r:id="rId13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35" name="9 Cheurón">
            <a:hlinkClick r:id="rId14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36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67 Cheurón">
            <a:hlinkClick r:id="rId16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31" name="Flecha izquierda 30">
            <a:hlinkClick r:id="rId16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8" name="Flecha izquierda 31">
            <a:hlinkClick r:id="rId17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2640161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70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03851" y="1057302"/>
            <a:ext cx="28811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Tiempo esperado de respuesta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" name="2 Gráfico"/>
          <p:cNvGraphicFramePr/>
          <p:nvPr>
            <p:extLst>
              <p:ext uri="{D42A27DB-BD31-4B8C-83A1-F6EECF244321}">
                <p14:modId xmlns="" xmlns:p14="http://schemas.microsoft.com/office/powerpoint/2010/main" val="325183328"/>
              </p:ext>
            </p:extLst>
          </p:nvPr>
        </p:nvGraphicFramePr>
        <p:xfrm>
          <a:off x="2890730" y="1680769"/>
          <a:ext cx="5353679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cxnSp>
        <p:nvCxnSpPr>
          <p:cNvPr id="13" name="12 Conector recto"/>
          <p:cNvCxnSpPr/>
          <p:nvPr/>
        </p:nvCxnSpPr>
        <p:spPr>
          <a:xfrm>
            <a:off x="3290619" y="2785492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50 Conector recto"/>
          <p:cNvCxnSpPr/>
          <p:nvPr/>
        </p:nvCxnSpPr>
        <p:spPr>
          <a:xfrm>
            <a:off x="3290619" y="3985878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67 Cheurón">
            <a:hlinkClick r:id="rId9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28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¿En cuánto tiempo espera que le respondan sus inquietudes y/o solicitudes? </a:t>
            </a:r>
          </a:p>
        </p:txBody>
      </p:sp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" name="51 CuadroTexto"/>
          <p:cNvSpPr txBox="1"/>
          <p:nvPr/>
        </p:nvSpPr>
        <p:spPr>
          <a:xfrm>
            <a:off x="2250503" y="2065412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schemeClr val="tx2"/>
                </a:solidFill>
              </a:rPr>
              <a:t>Bajos</a:t>
            </a:r>
            <a:endParaRPr lang="es-CO" sz="1200" u="sng" dirty="0">
              <a:solidFill>
                <a:schemeClr val="tx2"/>
              </a:solidFill>
            </a:endParaRPr>
          </a:p>
        </p:txBody>
      </p:sp>
      <p:sp>
        <p:nvSpPr>
          <p:cNvPr id="54" name="53 CuadroTexto"/>
          <p:cNvSpPr txBox="1"/>
          <p:nvPr/>
        </p:nvSpPr>
        <p:spPr>
          <a:xfrm>
            <a:off x="2243994" y="3300581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schemeClr val="tx2"/>
                </a:solidFill>
              </a:rPr>
              <a:t>Medios</a:t>
            </a:r>
            <a:endParaRPr lang="es-CO" sz="1200" u="sng" dirty="0">
              <a:solidFill>
                <a:schemeClr val="tx2"/>
              </a:solidFill>
            </a:endParaRPr>
          </a:p>
        </p:txBody>
      </p:sp>
      <p:sp>
        <p:nvSpPr>
          <p:cNvPr id="55" name="54 CuadroTexto"/>
          <p:cNvSpPr txBox="1"/>
          <p:nvPr/>
        </p:nvSpPr>
        <p:spPr>
          <a:xfrm>
            <a:off x="2252801" y="4440834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schemeClr val="tx2"/>
                </a:solidFill>
              </a:rPr>
              <a:t>Altos</a:t>
            </a:r>
            <a:endParaRPr lang="es-CO" sz="1200" u="sng" dirty="0">
              <a:solidFill>
                <a:schemeClr val="tx2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26" r="5785" b="79983"/>
          <a:stretch/>
        </p:blipFill>
        <p:spPr bwMode="auto">
          <a:xfrm>
            <a:off x="3416238" y="1271589"/>
            <a:ext cx="4727637" cy="481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38 Retraso">
            <a:hlinkClick r:id="rId12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0" name="39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1" name="40 Retraso">
            <a:hlinkClick r:id="rId13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3" name="42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4" name="43 Retraso">
            <a:hlinkClick r:id="rId14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5" name="44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6" name="45 Rectángulo redondeado">
            <a:hlinkClick r:id="rId15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47" name="46 Rectángulo redondeado">
            <a:hlinkClick r:id="rId16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48" name="47 Rectángulo redondeado">
            <a:hlinkClick r:id="rId17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49" name="48 Rectángulo redondeado">
            <a:hlinkClick r:id="rId18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0" name="49 Rectángulo redondeado">
            <a:hlinkClick r:id="rId19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1" name="Flecha izquierda 30">
            <a:hlinkClick r:id="rId12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2" name="Flecha izquierda 31">
            <a:hlinkClick r:id="rId14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6945274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71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03851" y="1057302"/>
            <a:ext cx="25887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Tiempo esperado de respuesta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" name="2 Gráfico"/>
          <p:cNvGraphicFramePr/>
          <p:nvPr>
            <p:extLst>
              <p:ext uri="{D42A27DB-BD31-4B8C-83A1-F6EECF244321}">
                <p14:modId xmlns="" xmlns:p14="http://schemas.microsoft.com/office/powerpoint/2010/main" val="2853583640"/>
              </p:ext>
            </p:extLst>
          </p:nvPr>
        </p:nvGraphicFramePr>
        <p:xfrm>
          <a:off x="2890730" y="1680769"/>
          <a:ext cx="5353679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cxnSp>
        <p:nvCxnSpPr>
          <p:cNvPr id="13" name="12 Conector recto"/>
          <p:cNvCxnSpPr/>
          <p:nvPr/>
        </p:nvCxnSpPr>
        <p:spPr>
          <a:xfrm>
            <a:off x="3290619" y="2785492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50 Conector recto"/>
          <p:cNvCxnSpPr/>
          <p:nvPr/>
        </p:nvCxnSpPr>
        <p:spPr>
          <a:xfrm>
            <a:off x="3290619" y="3985878"/>
            <a:ext cx="558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67 Cheurón">
            <a:hlinkClick r:id="rId9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28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¿En cuánto tiempo espera que le respondan sus inquietudes y/o solicitudes? </a:t>
            </a:r>
          </a:p>
        </p:txBody>
      </p:sp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" name="51 CuadroTexto"/>
          <p:cNvSpPr txBox="1"/>
          <p:nvPr/>
        </p:nvSpPr>
        <p:spPr>
          <a:xfrm>
            <a:off x="2250503" y="2065412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schemeClr val="tx2"/>
                </a:solidFill>
              </a:rPr>
              <a:t>Pequeños</a:t>
            </a:r>
            <a:endParaRPr lang="es-CO" sz="1200" u="sng" dirty="0">
              <a:solidFill>
                <a:schemeClr val="tx2"/>
              </a:solidFill>
            </a:endParaRPr>
          </a:p>
        </p:txBody>
      </p:sp>
      <p:sp>
        <p:nvSpPr>
          <p:cNvPr id="54" name="53 CuadroTexto"/>
          <p:cNvSpPr txBox="1"/>
          <p:nvPr/>
        </p:nvSpPr>
        <p:spPr>
          <a:xfrm>
            <a:off x="2243994" y="3300581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schemeClr val="tx2"/>
                </a:solidFill>
              </a:rPr>
              <a:t>Medianos</a:t>
            </a:r>
            <a:endParaRPr lang="es-CO" sz="1200" u="sng" dirty="0">
              <a:solidFill>
                <a:schemeClr val="tx2"/>
              </a:solidFill>
            </a:endParaRPr>
          </a:p>
        </p:txBody>
      </p:sp>
      <p:sp>
        <p:nvSpPr>
          <p:cNvPr id="55" name="54 CuadroTexto"/>
          <p:cNvSpPr txBox="1"/>
          <p:nvPr/>
        </p:nvSpPr>
        <p:spPr>
          <a:xfrm>
            <a:off x="2252801" y="4440834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schemeClr val="tx2"/>
                </a:solidFill>
              </a:rPr>
              <a:t>Grandes</a:t>
            </a:r>
            <a:endParaRPr lang="es-CO" sz="1200" u="sng" dirty="0">
              <a:solidFill>
                <a:schemeClr val="tx2"/>
              </a:solidFill>
            </a:endParaRP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26" r="5785" b="79983"/>
          <a:stretch/>
        </p:blipFill>
        <p:spPr bwMode="auto">
          <a:xfrm>
            <a:off x="3416238" y="1271589"/>
            <a:ext cx="4727637" cy="481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39 Retraso">
            <a:hlinkClick r:id="rId12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1" name="40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3" name="42 Retraso">
            <a:hlinkClick r:id="rId13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4" name="43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5" name="44 Retraso">
            <a:hlinkClick r:id="rId14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6" name="45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7" name="46 Rectángulo redondeado">
            <a:hlinkClick r:id="rId15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48" name="47 Rectángulo redondeado">
            <a:hlinkClick r:id="rId16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49" name="48 Rectángulo redondeado">
            <a:hlinkClick r:id="rId17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50" name="49 Rectángulo redondeado">
            <a:hlinkClick r:id="rId18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" name="52 Rectángulo redondeado">
            <a:hlinkClick r:id="rId19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1" name="Flecha izquierda 30">
            <a:hlinkClick r:id="rId13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2" name="Flecha izquierda 31">
            <a:hlinkClick r:id="rId20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5953237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72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Medio a través del cual espera respuesta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68" name="67 Cheurón">
            <a:hlinkClick r:id="rId8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graphicFrame>
        <p:nvGraphicFramePr>
          <p:cNvPr id="12" name="11 Gráfico"/>
          <p:cNvGraphicFramePr/>
          <p:nvPr>
            <p:extLst>
              <p:ext uri="{D42A27DB-BD31-4B8C-83A1-F6EECF244321}">
                <p14:modId xmlns="" xmlns:p14="http://schemas.microsoft.com/office/powerpoint/2010/main" val="321686293"/>
              </p:ext>
            </p:extLst>
          </p:nvPr>
        </p:nvGraphicFramePr>
        <p:xfrm>
          <a:off x="3071802" y="1500178"/>
          <a:ext cx="4608512" cy="34276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66" name="65 Rectángulo"/>
          <p:cNvSpPr/>
          <p:nvPr/>
        </p:nvSpPr>
        <p:spPr>
          <a:xfrm>
            <a:off x="6084168" y="5328567"/>
            <a:ext cx="144016" cy="128029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80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7" name="66 Rectángulo"/>
          <p:cNvSpPr/>
          <p:nvPr/>
        </p:nvSpPr>
        <p:spPr>
          <a:xfrm>
            <a:off x="7191584" y="5328567"/>
            <a:ext cx="144016" cy="128029"/>
          </a:xfrm>
          <a:prstGeom prst="rect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80000">
                <a:schemeClr val="accent4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90" name="89 CuadroTexto"/>
          <p:cNvSpPr txBox="1"/>
          <p:nvPr/>
        </p:nvSpPr>
        <p:spPr>
          <a:xfrm>
            <a:off x="6187240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2013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1" name="90 CuadroTexto"/>
          <p:cNvSpPr txBox="1"/>
          <p:nvPr/>
        </p:nvSpPr>
        <p:spPr>
          <a:xfrm>
            <a:off x="7313505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2014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2" name="91 CuadroTexto"/>
          <p:cNvSpPr txBox="1"/>
          <p:nvPr/>
        </p:nvSpPr>
        <p:spPr>
          <a:xfrm>
            <a:off x="5517984" y="5447173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Base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3" name="92 CuadroTexto"/>
          <p:cNvSpPr txBox="1"/>
          <p:nvPr/>
        </p:nvSpPr>
        <p:spPr>
          <a:xfrm>
            <a:off x="5940152" y="5460821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4.749.496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7059977" y="5450941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4.655.151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35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29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¿A través de qué medio espera que le respondan? </a:t>
            </a:r>
          </a:p>
        </p:txBody>
      </p:sp>
      <p:sp>
        <p:nvSpPr>
          <p:cNvPr id="39" name="38 Retraso">
            <a:hlinkClick r:id="rId11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1" name="40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4" name="43 Retraso">
            <a:hlinkClick r:id="rId12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5" name="44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6" name="45 Retraso">
            <a:hlinkClick r:id="rId13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8" name="47 Rectángulo redondeado">
            <a:hlinkClick r:id="rId14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49" name="48 Rectángulo redondeado">
            <a:hlinkClick r:id="rId15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50" name="49 Rectángulo redondeado">
            <a:hlinkClick r:id="rId16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51" name="50 Rectángulo redondeado">
            <a:hlinkClick r:id="rId17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51 Rectángulo redondeado">
            <a:hlinkClick r:id="rId18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2" name="Flecha izquierda 31">
            <a:hlinkClick r:id="rId19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Flecha izquierda 32">
            <a:hlinkClick r:id="rId12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6017882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" name="135 Gráfico"/>
          <p:cNvGraphicFramePr/>
          <p:nvPr>
            <p:extLst>
              <p:ext uri="{D42A27DB-BD31-4B8C-83A1-F6EECF244321}">
                <p14:modId xmlns="" xmlns:p14="http://schemas.microsoft.com/office/powerpoint/2010/main" val="860823002"/>
              </p:ext>
            </p:extLst>
          </p:nvPr>
        </p:nvGraphicFramePr>
        <p:xfrm>
          <a:off x="6192000" y="1500178"/>
          <a:ext cx="2952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9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5868145" y="1536848"/>
            <a:ext cx="1512167" cy="3599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5" name="134 Gráfico"/>
          <p:cNvGraphicFramePr/>
          <p:nvPr>
            <p:extLst>
              <p:ext uri="{D42A27DB-BD31-4B8C-83A1-F6EECF244321}">
                <p14:modId xmlns="" xmlns:p14="http://schemas.microsoft.com/office/powerpoint/2010/main" val="3108767674"/>
              </p:ext>
            </p:extLst>
          </p:nvPr>
        </p:nvGraphicFramePr>
        <p:xfrm>
          <a:off x="4572328" y="1505421"/>
          <a:ext cx="2952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37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4064218" y="1536848"/>
            <a:ext cx="1512167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73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6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7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8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44 Cheurón">
            <a:hlinkClick r:id="rId11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86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3" name="132 Gráfico"/>
          <p:cNvGraphicFramePr/>
          <p:nvPr>
            <p:extLst>
              <p:ext uri="{D42A27DB-BD31-4B8C-83A1-F6EECF244321}">
                <p14:modId xmlns="" xmlns:p14="http://schemas.microsoft.com/office/powerpoint/2010/main" val="1350587693"/>
              </p:ext>
            </p:extLst>
          </p:nvPr>
        </p:nvGraphicFramePr>
        <p:xfrm>
          <a:off x="2928926" y="1500178"/>
          <a:ext cx="2952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140" name="139 CuadroTexto"/>
          <p:cNvSpPr txBox="1"/>
          <p:nvPr/>
        </p:nvSpPr>
        <p:spPr>
          <a:xfrm>
            <a:off x="7715272" y="1357302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Altos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141" name="140 CuadroTexto"/>
          <p:cNvSpPr txBox="1"/>
          <p:nvPr/>
        </p:nvSpPr>
        <p:spPr>
          <a:xfrm>
            <a:off x="4429124" y="1357302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142" name="141 CuadroTexto"/>
          <p:cNvSpPr txBox="1"/>
          <p:nvPr/>
        </p:nvSpPr>
        <p:spPr>
          <a:xfrm>
            <a:off x="5735929" y="1358047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143" name="142 Rectángulo"/>
          <p:cNvSpPr/>
          <p:nvPr/>
        </p:nvSpPr>
        <p:spPr>
          <a:xfrm>
            <a:off x="6798547" y="1132387"/>
            <a:ext cx="144016" cy="128029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80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44" name="143 Rectángulo"/>
          <p:cNvSpPr/>
          <p:nvPr/>
        </p:nvSpPr>
        <p:spPr>
          <a:xfrm>
            <a:off x="7905963" y="1132387"/>
            <a:ext cx="144016" cy="128029"/>
          </a:xfrm>
          <a:prstGeom prst="rect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80000">
                <a:schemeClr val="accent4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45" name="144 CuadroTexto"/>
          <p:cNvSpPr txBox="1"/>
          <p:nvPr/>
        </p:nvSpPr>
        <p:spPr>
          <a:xfrm>
            <a:off x="6901619" y="107155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2013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46" name="145 CuadroTexto"/>
          <p:cNvSpPr txBox="1"/>
          <p:nvPr/>
        </p:nvSpPr>
        <p:spPr>
          <a:xfrm>
            <a:off x="8027884" y="107155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2014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8" name="47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29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¿A través de qué medio espera que le respondan? </a:t>
            </a:r>
          </a:p>
        </p:txBody>
      </p:sp>
      <p:sp>
        <p:nvSpPr>
          <p:cNvPr id="49" name="48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Medio a través del cual espera respuesta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50" name="49 Retraso">
            <a:hlinkClick r:id="rId14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1" name="50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52" name="51 Retraso">
            <a:hlinkClick r:id="rId15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3" name="52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4" name="53 Retraso">
            <a:hlinkClick r:id="rId16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5" name="54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6" name="55 Rectángulo redondeado">
            <a:hlinkClick r:id="rId17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57" name="56 Rectángulo redondeado">
            <a:hlinkClick r:id="rId18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58" name="57 Rectángulo redondeado">
            <a:hlinkClick r:id="rId19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59" name="58 Rectángulo redondeado">
            <a:hlinkClick r:id="rId20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0" name="59 Rectángulo redondeado">
            <a:hlinkClick r:id="rId21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" name="Flecha izquierda 35">
            <a:hlinkClick r:id="rId14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7" name="Flecha izquierda 36">
            <a:hlinkClick r:id="rId16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138809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" name="135 Gráfico"/>
          <p:cNvGraphicFramePr/>
          <p:nvPr>
            <p:extLst>
              <p:ext uri="{D42A27DB-BD31-4B8C-83A1-F6EECF244321}">
                <p14:modId xmlns="" xmlns:p14="http://schemas.microsoft.com/office/powerpoint/2010/main" val="141340408"/>
              </p:ext>
            </p:extLst>
          </p:nvPr>
        </p:nvGraphicFramePr>
        <p:xfrm>
          <a:off x="6372200" y="1505288"/>
          <a:ext cx="2952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9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5868145" y="1536848"/>
            <a:ext cx="1512167" cy="3599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5" name="134 Gráfico"/>
          <p:cNvGraphicFramePr/>
          <p:nvPr>
            <p:extLst>
              <p:ext uri="{D42A27DB-BD31-4B8C-83A1-F6EECF244321}">
                <p14:modId xmlns="" xmlns:p14="http://schemas.microsoft.com/office/powerpoint/2010/main" val="1106690407"/>
              </p:ext>
            </p:extLst>
          </p:nvPr>
        </p:nvGraphicFramePr>
        <p:xfrm>
          <a:off x="4572328" y="1505421"/>
          <a:ext cx="2952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37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4064218" y="1536848"/>
            <a:ext cx="1512167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74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6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7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8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44 Cheurón">
            <a:hlinkClick r:id="rId11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86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3" name="132 Gráfico"/>
          <p:cNvGraphicFramePr/>
          <p:nvPr>
            <p:extLst>
              <p:ext uri="{D42A27DB-BD31-4B8C-83A1-F6EECF244321}">
                <p14:modId xmlns="" xmlns:p14="http://schemas.microsoft.com/office/powerpoint/2010/main" val="3445656432"/>
              </p:ext>
            </p:extLst>
          </p:nvPr>
        </p:nvGraphicFramePr>
        <p:xfrm>
          <a:off x="2500298" y="1501223"/>
          <a:ext cx="3151494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140" name="139 CuadroTexto"/>
          <p:cNvSpPr txBox="1"/>
          <p:nvPr/>
        </p:nvSpPr>
        <p:spPr>
          <a:xfrm>
            <a:off x="7752153" y="1358889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Grandes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141" name="140 CuadroTexto"/>
          <p:cNvSpPr txBox="1"/>
          <p:nvPr/>
        </p:nvSpPr>
        <p:spPr>
          <a:xfrm>
            <a:off x="3852955" y="1357207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Pequeños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142" name="141 CuadroTexto"/>
          <p:cNvSpPr txBox="1"/>
          <p:nvPr/>
        </p:nvSpPr>
        <p:spPr>
          <a:xfrm>
            <a:off x="5735929" y="1358047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Medianos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29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¿A través de qué medio espera que le respondan? </a:t>
            </a:r>
          </a:p>
        </p:txBody>
      </p:sp>
      <p:sp>
        <p:nvSpPr>
          <p:cNvPr id="48" name="47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Medio a través del cual espera respuesta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46" name="45 Rectángulo"/>
          <p:cNvSpPr/>
          <p:nvPr/>
        </p:nvSpPr>
        <p:spPr>
          <a:xfrm>
            <a:off x="6727109" y="1156529"/>
            <a:ext cx="144016" cy="128029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80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9" name="48 Rectángulo"/>
          <p:cNvSpPr/>
          <p:nvPr/>
        </p:nvSpPr>
        <p:spPr>
          <a:xfrm>
            <a:off x="7834525" y="1156529"/>
            <a:ext cx="144016" cy="128029"/>
          </a:xfrm>
          <a:prstGeom prst="rect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80000">
                <a:schemeClr val="accent4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6830181" y="1095692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2013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1" name="50 CuadroTexto"/>
          <p:cNvSpPr txBox="1"/>
          <p:nvPr/>
        </p:nvSpPr>
        <p:spPr>
          <a:xfrm>
            <a:off x="7956446" y="1095692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2014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2" name="51 Retraso">
            <a:hlinkClick r:id="rId14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3" name="52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54" name="53 Retraso">
            <a:hlinkClick r:id="rId15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5" name="54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6" name="55 Retraso">
            <a:hlinkClick r:id="rId16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7" name="56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8" name="57 Rectángulo redondeado">
            <a:hlinkClick r:id="rId17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59" name="58 Rectángulo redondeado">
            <a:hlinkClick r:id="rId18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60" name="59 Rectángulo redondeado">
            <a:hlinkClick r:id="rId19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61" name="60 Rectángulo redondeado">
            <a:hlinkClick r:id="rId20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2" name="61 Rectángulo redondeado">
            <a:hlinkClick r:id="rId21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" name="Flecha izquierda 35">
            <a:hlinkClick r:id="rId15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7" name="Flecha izquierda 36">
            <a:hlinkClick r:id="rId22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2876368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75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Cosas que está haciendo bien la Urna de Cristal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68" name="67 Cheurón">
            <a:hlinkClick r:id="rId8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graphicFrame>
        <p:nvGraphicFramePr>
          <p:cNvPr id="12" name="11 Gráfico"/>
          <p:cNvGraphicFramePr/>
          <p:nvPr>
            <p:extLst>
              <p:ext uri="{D42A27DB-BD31-4B8C-83A1-F6EECF244321}">
                <p14:modId xmlns="" xmlns:p14="http://schemas.microsoft.com/office/powerpoint/2010/main" val="835466625"/>
              </p:ext>
            </p:extLst>
          </p:nvPr>
        </p:nvGraphicFramePr>
        <p:xfrm>
          <a:off x="3786182" y="1285864"/>
          <a:ext cx="4608512" cy="385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92" name="91 CuadroTexto"/>
          <p:cNvSpPr txBox="1"/>
          <p:nvPr/>
        </p:nvSpPr>
        <p:spPr>
          <a:xfrm>
            <a:off x="5517984" y="5447173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Base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3" name="92 CuadroTexto"/>
          <p:cNvSpPr txBox="1"/>
          <p:nvPr/>
        </p:nvSpPr>
        <p:spPr>
          <a:xfrm>
            <a:off x="5940152" y="5460821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5.221.663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7059977" y="5450941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7.139.694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35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30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¿Qué cosas cree que está haciendo bien la Urna de Cristal, y debe seguir haciendo? </a:t>
            </a:r>
          </a:p>
        </p:txBody>
      </p:sp>
      <p:sp>
        <p:nvSpPr>
          <p:cNvPr id="37" name="36 Rectángulo"/>
          <p:cNvSpPr/>
          <p:nvPr/>
        </p:nvSpPr>
        <p:spPr>
          <a:xfrm>
            <a:off x="6012160" y="5294601"/>
            <a:ext cx="144016" cy="128029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80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7119576" y="5294601"/>
            <a:ext cx="144016" cy="128029"/>
          </a:xfrm>
          <a:prstGeom prst="rect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80000">
                <a:schemeClr val="accent4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6115232" y="5233764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2013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7241497" y="5233764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2014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5" name="44 Retraso">
            <a:hlinkClick r:id="rId11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6" name="45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7" name="46 Retraso">
            <a:hlinkClick r:id="rId12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8" name="47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9" name="48 Retraso">
            <a:hlinkClick r:id="rId13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0" name="49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1" name="50 Rectángulo redondeado">
            <a:hlinkClick r:id="rId14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52" name="51 Rectángulo redondeado">
            <a:hlinkClick r:id="rId15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53" name="52 Rectángulo redondeado">
            <a:hlinkClick r:id="rId16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54" name="53 Rectángulo redondeado">
            <a:hlinkClick r:id="rId17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5" name="54 Rectángulo redondeado">
            <a:hlinkClick r:id="rId18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2" name="Flecha izquierda 31">
            <a:hlinkClick r:id="rId19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Flecha izquierda 32">
            <a:hlinkClick r:id="rId12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7554761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76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Cosas que está haciendo bien la Urna de Cristal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68" name="67 Cheurón">
            <a:hlinkClick r:id="rId8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35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30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¿Qué cosas cree que está haciendo bien la Urna de Cristal, y debe seguir haciendo? </a:t>
            </a:r>
          </a:p>
        </p:txBody>
      </p:sp>
      <p:graphicFrame>
        <p:nvGraphicFramePr>
          <p:cNvPr id="37" name="36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08203638"/>
              </p:ext>
            </p:extLst>
          </p:nvPr>
        </p:nvGraphicFramePr>
        <p:xfrm>
          <a:off x="2214546" y="1428740"/>
          <a:ext cx="6768752" cy="299084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6344"/>
                <a:gridCol w="612068"/>
                <a:gridCol w="612068"/>
                <a:gridCol w="612068"/>
                <a:gridCol w="612068"/>
                <a:gridCol w="612068"/>
                <a:gridCol w="612068"/>
              </a:tblGrid>
              <a:tr h="203378">
                <a:tc rowSpan="2">
                  <a:txBody>
                    <a:bodyPr/>
                    <a:lstStyle/>
                    <a:p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Bajos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Medios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Altos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</a:tr>
              <a:tr h="203378">
                <a:tc v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 marT="10800" marB="1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Informa de manera amplia y clara a la ciudadanía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Permitir la participación/opinión de la ciudadanía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Tener en cuenta la opinión de los ciudadanos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la utiliza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Resuelve dudas e inquietudes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Crear proyectos, programas o trámites que beneficien al país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Informar a través de medios como Internet y Televisión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Todo esta bien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Interacción entre el gobierno y los ciudadanos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Otro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Ninguno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Sabe/No Responde/No informa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s-CO" sz="10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" name="25 Retraso">
            <a:hlinkClick r:id="rId10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2" name="31 Retraso">
            <a:hlinkClick r:id="rId11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3" name="32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4" name="33 Retraso">
            <a:hlinkClick r:id="rId12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39" name="38 Rectángulo redondeado">
            <a:hlinkClick r:id="rId13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41" name="40 Rectángulo redondeado">
            <a:hlinkClick r:id="rId14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43" name="42 Rectángulo redondeado">
            <a:hlinkClick r:id="rId15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44" name="43 Rectángulo redondeado">
            <a:hlinkClick r:id="rId16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" name="44 Rectángulo redondeado">
            <a:hlinkClick r:id="rId17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Flecha izquierda 24">
            <a:hlinkClick r:id="rId10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7" name="Flecha izquierda 26">
            <a:hlinkClick r:id="rId12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3431758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77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Cosas que está haciendo bien la Urna de Cristal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68" name="67 Cheurón">
            <a:hlinkClick r:id="rId8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35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30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¿Qué cosas cree que está haciendo bien la Urna de Cristal, y debe seguir haciendo? </a:t>
            </a:r>
          </a:p>
        </p:txBody>
      </p:sp>
      <p:sp>
        <p:nvSpPr>
          <p:cNvPr id="26" name="25 Retraso">
            <a:hlinkClick r:id="rId10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2" name="31 Retraso">
            <a:hlinkClick r:id="rId11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3" name="32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4" name="33 Retraso">
            <a:hlinkClick r:id="rId12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39" name="38 Rectángulo redondeado">
            <a:hlinkClick r:id="rId13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41" name="40 Rectángulo redondeado">
            <a:hlinkClick r:id="rId14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43" name="42 Rectángulo redondeado">
            <a:hlinkClick r:id="rId15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44" name="43 Rectángulo redondeado">
            <a:hlinkClick r:id="rId16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" name="44 Rectángulo redondeado">
            <a:hlinkClick r:id="rId17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5" name="24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8522222"/>
              </p:ext>
            </p:extLst>
          </p:nvPr>
        </p:nvGraphicFramePr>
        <p:xfrm>
          <a:off x="2214546" y="1428740"/>
          <a:ext cx="6768752" cy="299084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6344"/>
                <a:gridCol w="612068"/>
                <a:gridCol w="612068"/>
                <a:gridCol w="612068"/>
                <a:gridCol w="612068"/>
                <a:gridCol w="612068"/>
                <a:gridCol w="612068"/>
              </a:tblGrid>
              <a:tr h="203378">
                <a:tc rowSpan="2">
                  <a:txBody>
                    <a:bodyPr/>
                    <a:lstStyle/>
                    <a:p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Pequeños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Medianos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Grandes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</a:tr>
              <a:tr h="203378">
                <a:tc v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 marT="10800" marB="1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Informa de manera amplia y clara a la ciudadanía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48%</a:t>
                      </a:r>
                      <a:endParaRPr lang="es-CO" sz="10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41%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44%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39%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42%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30%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Permitir la participación/opinión de la ciudadanía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25%</a:t>
                      </a:r>
                      <a:endParaRPr lang="es-CO" sz="10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36%</a:t>
                      </a:r>
                      <a:endParaRPr lang="es-CO" sz="10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30%</a:t>
                      </a:r>
                      <a:endParaRPr lang="es-CO" sz="10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Tener en cuenta la opinión de los ciudadanos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la utiliza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Resuelve dudas e inquietudes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22%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  <a:endParaRPr lang="es-CO" sz="10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Crear proyectos, programas o trámites que beneficien al país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  <a:endParaRPr lang="es-CO" sz="10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Informar a través de medios como Internet y Televisión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Todo esta bien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Interacción entre el gobierno y los ciudadanos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Otro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Ninguno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Sabe/No Responde/No informa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16%</a:t>
                      </a:r>
                      <a:endParaRPr lang="es-MX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" name="Flecha izquierda 28">
            <a:hlinkClick r:id="rId11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7" name="Flecha izquierda 36">
            <a:hlinkClick r:id="rId18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6708736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78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Cosas que NO está haciendo bien la Urna de Cristal y debe mejorar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68" name="67 Cheurón">
            <a:hlinkClick r:id="rId8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graphicFrame>
        <p:nvGraphicFramePr>
          <p:cNvPr id="12" name="11 Gráfico"/>
          <p:cNvGraphicFramePr/>
          <p:nvPr>
            <p:extLst>
              <p:ext uri="{D42A27DB-BD31-4B8C-83A1-F6EECF244321}">
                <p14:modId xmlns="" xmlns:p14="http://schemas.microsoft.com/office/powerpoint/2010/main" val="734941745"/>
              </p:ext>
            </p:extLst>
          </p:nvPr>
        </p:nvGraphicFramePr>
        <p:xfrm>
          <a:off x="2786050" y="1285864"/>
          <a:ext cx="4875454" cy="370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92" name="91 CuadroTexto"/>
          <p:cNvSpPr txBox="1"/>
          <p:nvPr/>
        </p:nvSpPr>
        <p:spPr>
          <a:xfrm>
            <a:off x="5517984" y="5447173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Base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3" name="92 CuadroTexto"/>
          <p:cNvSpPr txBox="1"/>
          <p:nvPr/>
        </p:nvSpPr>
        <p:spPr>
          <a:xfrm>
            <a:off x="5940152" y="5460821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5.221.663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7059977" y="5450941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7.139.694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35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31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¿Qué cosas cree que NO está haciendo bien la Urna de Cristal, y debe empezar a hacer? </a:t>
            </a:r>
          </a:p>
        </p:txBody>
      </p:sp>
      <p:sp>
        <p:nvSpPr>
          <p:cNvPr id="37" name="36 Rectángulo"/>
          <p:cNvSpPr/>
          <p:nvPr/>
        </p:nvSpPr>
        <p:spPr>
          <a:xfrm>
            <a:off x="6037809" y="5321023"/>
            <a:ext cx="144016" cy="128029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80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7145225" y="5321023"/>
            <a:ext cx="144016" cy="128029"/>
          </a:xfrm>
          <a:prstGeom prst="rect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80000">
                <a:schemeClr val="accent4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6140881" y="5260186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2013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7267146" y="5260186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2014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5" name="44 Retraso">
            <a:hlinkClick r:id="rId11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6" name="45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7" name="46 Retraso">
            <a:hlinkClick r:id="rId12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8" name="47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9" name="48 Retraso">
            <a:hlinkClick r:id="rId13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0" name="49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1" name="50 Rectángulo redondeado">
            <a:hlinkClick r:id="rId14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52" name="51 Rectángulo redondeado">
            <a:hlinkClick r:id="rId15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53" name="52 Rectángulo redondeado">
            <a:hlinkClick r:id="rId16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54" name="53 Rectángulo redondeado">
            <a:hlinkClick r:id="rId17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5" name="54 Rectángulo redondeado">
            <a:hlinkClick r:id="rId18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2" name="Flecha izquierda 31">
            <a:hlinkClick r:id="rId19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Flecha izquierda 32">
            <a:hlinkClick r:id="rId12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6988943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79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8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7" name="36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65377962"/>
              </p:ext>
            </p:extLst>
          </p:nvPr>
        </p:nvGraphicFramePr>
        <p:xfrm>
          <a:off x="2375248" y="1500178"/>
          <a:ext cx="6574759" cy="35018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6344"/>
                <a:gridCol w="612068"/>
                <a:gridCol w="612068"/>
                <a:gridCol w="418075"/>
                <a:gridCol w="612068"/>
                <a:gridCol w="612068"/>
                <a:gridCol w="612068"/>
              </a:tblGrid>
              <a:tr h="203378">
                <a:tc rowSpan="2">
                  <a:txBody>
                    <a:bodyPr/>
                    <a:lstStyle/>
                    <a:p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Bajos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Medios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Altos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</a:tr>
              <a:tr h="203378">
                <a:tc v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 marT="10800" marB="1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Falta publicidad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hay aspectos negativos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Demora en las respuestas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Falta información de como usar la herramienta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la ha utilizado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Falta de transparencia/claridad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Falta de información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Ser accesible para todos los ciudadanos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Dar respuesta a las inquietudes planteadas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toman en cuenta la opinion del ciudadano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Contacto presencial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Cumplir con las propuestas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Falta de asesoria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Otros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Sabe/No Responde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" name="25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Cosas que NO está haciendo bien la Urna de Cristal y debe mejorar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31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¿Qué cosas cree que NO está haciendo bien la Urna de Cristal, y debe empezar a hacer? </a:t>
            </a:r>
          </a:p>
        </p:txBody>
      </p:sp>
      <p:sp>
        <p:nvSpPr>
          <p:cNvPr id="32" name="31 Retraso">
            <a:hlinkClick r:id="rId10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3" name="32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4" name="33 Retraso">
            <a:hlinkClick r:id="rId11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6" name="35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8" name="37 Retraso">
            <a:hlinkClick r:id="rId12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9" name="38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1" name="40 Rectángulo redondeado">
            <a:hlinkClick r:id="rId13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42" name="41 Rectángulo redondeado">
            <a:hlinkClick r:id="rId14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43" name="42 Rectángulo redondeado">
            <a:hlinkClick r:id="rId15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44" name="43 Rectángulo redondeado">
            <a:hlinkClick r:id="rId16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" name="44 Rectángulo redondeado">
            <a:hlinkClick r:id="rId17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Flecha izquierda 24">
            <a:hlinkClick r:id="rId10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7" name="Flecha izquierda 26">
            <a:hlinkClick r:id="rId12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8550860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/>
              <a:pPr/>
              <a:t>8</a:t>
            </a:fld>
            <a:endParaRPr lang="es-CO" dirty="0"/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49 Rectángulo"/>
          <p:cNvSpPr/>
          <p:nvPr/>
        </p:nvSpPr>
        <p:spPr>
          <a:xfrm>
            <a:off x="2871103" y="1497766"/>
            <a:ext cx="18002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Estrato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" name="50 Rectángulo"/>
          <p:cNvSpPr/>
          <p:nvPr/>
        </p:nvSpPr>
        <p:spPr>
          <a:xfrm>
            <a:off x="6543512" y="1500381"/>
            <a:ext cx="18002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Ocupación principal</a:t>
            </a:r>
            <a:endParaRPr lang="es-CO" sz="12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" name="20 Rectángulo"/>
          <p:cNvSpPr/>
          <p:nvPr/>
        </p:nvSpPr>
        <p:spPr>
          <a:xfrm>
            <a:off x="6084168" y="5328567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54" name="53 Rectángulo"/>
          <p:cNvSpPr/>
          <p:nvPr/>
        </p:nvSpPr>
        <p:spPr>
          <a:xfrm>
            <a:off x="7191584" y="5328567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5" name="54 CuadroTexto"/>
          <p:cNvSpPr txBox="1"/>
          <p:nvPr/>
        </p:nvSpPr>
        <p:spPr>
          <a:xfrm>
            <a:off x="6187240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" name="55 CuadroTexto"/>
          <p:cNvSpPr txBox="1"/>
          <p:nvPr/>
        </p:nvSpPr>
        <p:spPr>
          <a:xfrm>
            <a:off x="7313505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" name="56 CuadroTexto"/>
          <p:cNvSpPr txBox="1"/>
          <p:nvPr/>
        </p:nvSpPr>
        <p:spPr>
          <a:xfrm>
            <a:off x="5517984" y="5447173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Base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5940152" y="5460821"/>
            <a:ext cx="8322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24.535.913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" name="58 CuadroTexto"/>
          <p:cNvSpPr txBox="1"/>
          <p:nvPr/>
        </p:nvSpPr>
        <p:spPr>
          <a:xfrm>
            <a:off x="7059977" y="5450941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24.752.791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36" name="35 Gráfico"/>
          <p:cNvGraphicFramePr/>
          <p:nvPr>
            <p:extLst>
              <p:ext uri="{D42A27DB-BD31-4B8C-83A1-F6EECF244321}">
                <p14:modId xmlns="" xmlns:p14="http://schemas.microsoft.com/office/powerpoint/2010/main" val="4280231078"/>
              </p:ext>
            </p:extLst>
          </p:nvPr>
        </p:nvGraphicFramePr>
        <p:xfrm>
          <a:off x="2524657" y="1705372"/>
          <a:ext cx="3199471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7" name="36 Gráfico"/>
          <p:cNvGraphicFramePr/>
          <p:nvPr>
            <p:extLst>
              <p:ext uri="{D42A27DB-BD31-4B8C-83A1-F6EECF244321}">
                <p14:modId xmlns="" xmlns:p14="http://schemas.microsoft.com/office/powerpoint/2010/main" val="2145429541"/>
              </p:ext>
            </p:extLst>
          </p:nvPr>
        </p:nvGraphicFramePr>
        <p:xfrm>
          <a:off x="5580112" y="1705372"/>
          <a:ext cx="3199471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26 Rectángulo redondeado">
            <a:hlinkClick r:id="rId6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27 Rectángulo redondeado">
            <a:hlinkClick r:id="rId7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1" name="30 Rectángulo redondeado">
            <a:hlinkClick r:id="rId8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2" name="31 Rectángulo redondeado">
            <a:hlinkClick r:id="rId9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0" name="39 Rectángulo redondeado">
            <a:hlinkClick r:id="rId10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4" name="6 Cheurón">
            <a:hlinkClick r:id="rId11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35" name="7 Cheurón">
            <a:hlinkClick r:id="rId12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38" name="9 Cheurón">
            <a:hlinkClick r:id="rId13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39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67 Cheurón">
            <a:hlinkClick r:id="rId15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33" name="Flecha izquierda 30">
            <a:hlinkClick r:id="rId6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2" name="Flecha izquierda 31">
            <a:hlinkClick r:id="rId7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473358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80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8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25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Cosas que NO está haciendo bien la Urna de Cristal y debe mejorar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31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¿Qué cosas cree que NO está haciendo bien la Urna de Cristal, y debe empezar a hacer? </a:t>
            </a:r>
          </a:p>
        </p:txBody>
      </p:sp>
      <p:sp>
        <p:nvSpPr>
          <p:cNvPr id="32" name="31 Retraso">
            <a:hlinkClick r:id="rId10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3" name="32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4" name="33 Retraso">
            <a:hlinkClick r:id="rId11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6" name="35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8" name="37 Retraso">
            <a:hlinkClick r:id="rId12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9" name="38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1" name="40 Rectángulo redondeado">
            <a:hlinkClick r:id="rId13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42" name="41 Rectángulo redondeado">
            <a:hlinkClick r:id="rId14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43" name="42 Rectángulo redondeado">
            <a:hlinkClick r:id="rId15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44" name="43 Rectángulo redondeado">
            <a:hlinkClick r:id="rId16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" name="44 Rectángulo redondeado">
            <a:hlinkClick r:id="rId17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5" name="24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2475050"/>
              </p:ext>
            </p:extLst>
          </p:nvPr>
        </p:nvGraphicFramePr>
        <p:xfrm>
          <a:off x="2375248" y="1500178"/>
          <a:ext cx="6768752" cy="35018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6344"/>
                <a:gridCol w="612068"/>
                <a:gridCol w="612068"/>
                <a:gridCol w="612068"/>
                <a:gridCol w="612068"/>
                <a:gridCol w="612068"/>
                <a:gridCol w="612068"/>
              </a:tblGrid>
              <a:tr h="203378">
                <a:tc rowSpan="2">
                  <a:txBody>
                    <a:bodyPr/>
                    <a:lstStyle/>
                    <a:p>
                      <a:endParaRPr lang="es-CO" sz="1000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Pequeños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Medianos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Grandes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</a:tr>
              <a:tr h="203378">
                <a:tc v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 marT="10800" marB="1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2013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solidFill>
                            <a:schemeClr val="tx2"/>
                          </a:solidFill>
                          <a:latin typeface="+mj-lt"/>
                        </a:rPr>
                        <a:t>2014</a:t>
                      </a:r>
                      <a:endParaRPr lang="es-CO" sz="1200" b="1" dirty="0">
                        <a:solidFill>
                          <a:schemeClr val="tx2"/>
                        </a:solidFill>
                        <a:latin typeface="+mj-lt"/>
                      </a:endParaRPr>
                    </a:p>
                  </a:txBody>
                  <a:tcPr marL="36000" marR="360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Falta publicidad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hay aspectos negativos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Demora en las respuestas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Falta información de como usar la herramienta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la ha utilizado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Falta de transparencia/claridad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Falta de información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Ser accesible para todos los ciudadanos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Dar respuesta a las inquietudes planteadas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toman en cuenta la opinion del ciudadano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Contacto presencial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Cumplir con las propuestas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Falta de asesoria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Otros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endParaRPr lang="es-CO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42">
                <a:tc>
                  <a:txBody>
                    <a:bodyPr/>
                    <a:lstStyle/>
                    <a:p>
                      <a:pPr algn="l" fontAlgn="t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 Sabe/No Responde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" name="Flecha izquierda 26">
            <a:hlinkClick r:id="rId11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8" name="Flecha izquierda 27">
            <a:hlinkClick r:id="rId16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3804328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40 Gráfico"/>
          <p:cNvGraphicFramePr/>
          <p:nvPr>
            <p:extLst>
              <p:ext uri="{D42A27DB-BD31-4B8C-83A1-F6EECF244321}">
                <p14:modId xmlns="" xmlns:p14="http://schemas.microsoft.com/office/powerpoint/2010/main" val="2769097437"/>
              </p:ext>
            </p:extLst>
          </p:nvPr>
        </p:nvGraphicFramePr>
        <p:xfrm>
          <a:off x="5102607" y="3103953"/>
          <a:ext cx="3379922" cy="2273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81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4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5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6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2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¿Conocimiento de la herramienta del Gobierno llamada Urna de Cristal?</a:t>
            </a:r>
          </a:p>
        </p:txBody>
      </p:sp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P6.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¿Usted ha visto, leído o escuchado sobre la herramienta del Gobierno Nacional llamada Urna de Cristal?</a:t>
            </a:r>
          </a:p>
        </p:txBody>
      </p:sp>
      <p:sp>
        <p:nvSpPr>
          <p:cNvPr id="90" name="89 CuadroTexto"/>
          <p:cNvSpPr txBox="1"/>
          <p:nvPr/>
        </p:nvSpPr>
        <p:spPr>
          <a:xfrm>
            <a:off x="3512210" y="1908520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prstClr val="white">
                    <a:lumMod val="50000"/>
                  </a:prstClr>
                </a:solidFill>
              </a:rPr>
              <a:t>2013</a:t>
            </a:r>
          </a:p>
        </p:txBody>
      </p:sp>
      <p:sp>
        <p:nvSpPr>
          <p:cNvPr id="92" name="91 CuadroTexto"/>
          <p:cNvSpPr txBox="1"/>
          <p:nvPr/>
        </p:nvSpPr>
        <p:spPr>
          <a:xfrm>
            <a:off x="3000611" y="2297430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93" name="92 CuadroTexto"/>
          <p:cNvSpPr txBox="1"/>
          <p:nvPr/>
        </p:nvSpPr>
        <p:spPr>
          <a:xfrm>
            <a:off x="3488386" y="2301277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24.535.913</a:t>
            </a:r>
          </a:p>
        </p:txBody>
      </p:sp>
      <p:graphicFrame>
        <p:nvGraphicFramePr>
          <p:cNvPr id="2" name="1 Gráfico"/>
          <p:cNvGraphicFramePr/>
          <p:nvPr>
            <p:extLst>
              <p:ext uri="{D42A27DB-BD31-4B8C-83A1-F6EECF244321}">
                <p14:modId xmlns="" xmlns:p14="http://schemas.microsoft.com/office/powerpoint/2010/main" val="3128376203"/>
              </p:ext>
            </p:extLst>
          </p:nvPr>
        </p:nvGraphicFramePr>
        <p:xfrm>
          <a:off x="5080510" y="1110316"/>
          <a:ext cx="3379922" cy="2273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4" name="43 CuadroTexto"/>
          <p:cNvSpPr txBox="1"/>
          <p:nvPr/>
        </p:nvSpPr>
        <p:spPr>
          <a:xfrm>
            <a:off x="3512209" y="4081638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prstClr val="white">
                    <a:lumMod val="50000"/>
                  </a:prstClr>
                </a:solidFill>
              </a:rPr>
              <a:t>2014</a:t>
            </a:r>
          </a:p>
        </p:txBody>
      </p:sp>
      <p:sp>
        <p:nvSpPr>
          <p:cNvPr id="45" name="44 CuadroTexto"/>
          <p:cNvSpPr txBox="1"/>
          <p:nvPr/>
        </p:nvSpPr>
        <p:spPr>
          <a:xfrm>
            <a:off x="2999699" y="4369668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46" name="45 CuadroTexto"/>
          <p:cNvSpPr txBox="1"/>
          <p:nvPr/>
        </p:nvSpPr>
        <p:spPr>
          <a:xfrm>
            <a:off x="3419876" y="4373515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17.613.097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8" name="37 Conector recto"/>
          <p:cNvCxnSpPr/>
          <p:nvPr/>
        </p:nvCxnSpPr>
        <p:spPr>
          <a:xfrm>
            <a:off x="3008932" y="3217540"/>
            <a:ext cx="5588722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 13"/>
          <p:cNvSpPr>
            <a:spLocks/>
          </p:cNvSpPr>
          <p:nvPr/>
        </p:nvSpPr>
        <p:spPr bwMode="auto">
          <a:xfrm>
            <a:off x="4545268" y="1796643"/>
            <a:ext cx="746811" cy="835930"/>
          </a:xfrm>
          <a:custGeom>
            <a:avLst/>
            <a:gdLst/>
            <a:ahLst/>
            <a:cxnLst>
              <a:cxn ang="0">
                <a:pos x="1306" y="164"/>
              </a:cxn>
              <a:cxn ang="0">
                <a:pos x="1124" y="64"/>
              </a:cxn>
              <a:cxn ang="0">
                <a:pos x="843" y="5"/>
              </a:cxn>
              <a:cxn ang="0">
                <a:pos x="648" y="29"/>
              </a:cxn>
              <a:cxn ang="0">
                <a:pos x="336" y="168"/>
              </a:cxn>
              <a:cxn ang="0">
                <a:pos x="165" y="447"/>
              </a:cxn>
              <a:cxn ang="0">
                <a:pos x="239" y="370"/>
              </a:cxn>
              <a:cxn ang="0">
                <a:pos x="146" y="571"/>
              </a:cxn>
              <a:cxn ang="0">
                <a:pos x="157" y="720"/>
              </a:cxn>
              <a:cxn ang="0">
                <a:pos x="122" y="852"/>
              </a:cxn>
              <a:cxn ang="0">
                <a:pos x="73" y="920"/>
              </a:cxn>
              <a:cxn ang="0">
                <a:pos x="1" y="1025"/>
              </a:cxn>
              <a:cxn ang="0">
                <a:pos x="77" y="1081"/>
              </a:cxn>
              <a:cxn ang="0">
                <a:pos x="112" y="1126"/>
              </a:cxn>
              <a:cxn ang="0">
                <a:pos x="123" y="1197"/>
              </a:cxn>
              <a:cxn ang="0">
                <a:pos x="141" y="1222"/>
              </a:cxn>
              <a:cxn ang="0">
                <a:pos x="153" y="1296"/>
              </a:cxn>
              <a:cxn ang="0">
                <a:pos x="188" y="1347"/>
              </a:cxn>
              <a:cxn ang="0">
                <a:pos x="173" y="1455"/>
              </a:cxn>
              <a:cxn ang="0">
                <a:pos x="265" y="1546"/>
              </a:cxn>
              <a:cxn ang="0">
                <a:pos x="433" y="1564"/>
              </a:cxn>
              <a:cxn ang="0">
                <a:pos x="604" y="1639"/>
              </a:cxn>
              <a:cxn ang="0">
                <a:pos x="643" y="1783"/>
              </a:cxn>
              <a:cxn ang="0">
                <a:pos x="1277" y="1856"/>
              </a:cxn>
              <a:cxn ang="0">
                <a:pos x="1272" y="1375"/>
              </a:cxn>
              <a:cxn ang="0">
                <a:pos x="1295" y="1331"/>
              </a:cxn>
              <a:cxn ang="0">
                <a:pos x="1384" y="1214"/>
              </a:cxn>
              <a:cxn ang="0">
                <a:pos x="1515" y="990"/>
              </a:cxn>
              <a:cxn ang="0">
                <a:pos x="1561" y="800"/>
              </a:cxn>
              <a:cxn ang="0">
                <a:pos x="1570" y="698"/>
              </a:cxn>
              <a:cxn ang="0">
                <a:pos x="1587" y="732"/>
              </a:cxn>
              <a:cxn ang="0">
                <a:pos x="1469" y="383"/>
              </a:cxn>
              <a:cxn ang="0">
                <a:pos x="1377" y="319"/>
              </a:cxn>
              <a:cxn ang="0">
                <a:pos x="1383" y="210"/>
              </a:cxn>
              <a:cxn ang="0">
                <a:pos x="1347" y="126"/>
              </a:cxn>
              <a:cxn ang="0">
                <a:pos x="1335" y="191"/>
              </a:cxn>
            </a:cxnLst>
            <a:rect l="0" t="0" r="r" b="b"/>
            <a:pathLst>
              <a:path w="1590" h="1856">
                <a:moveTo>
                  <a:pt x="1335" y="191"/>
                </a:moveTo>
                <a:cubicBezTo>
                  <a:pt x="1325" y="182"/>
                  <a:pt x="1317" y="172"/>
                  <a:pt x="1306" y="164"/>
                </a:cubicBezTo>
                <a:cubicBezTo>
                  <a:pt x="1275" y="138"/>
                  <a:pt x="1240" y="118"/>
                  <a:pt x="1203" y="98"/>
                </a:cubicBezTo>
                <a:cubicBezTo>
                  <a:pt x="1179" y="85"/>
                  <a:pt x="1152" y="74"/>
                  <a:pt x="1124" y="64"/>
                </a:cubicBezTo>
                <a:cubicBezTo>
                  <a:pt x="1096" y="53"/>
                  <a:pt x="1067" y="45"/>
                  <a:pt x="1036" y="38"/>
                </a:cubicBezTo>
                <a:cubicBezTo>
                  <a:pt x="977" y="25"/>
                  <a:pt x="913" y="11"/>
                  <a:pt x="843" y="5"/>
                </a:cubicBezTo>
                <a:cubicBezTo>
                  <a:pt x="772" y="0"/>
                  <a:pt x="698" y="5"/>
                  <a:pt x="625" y="9"/>
                </a:cubicBezTo>
                <a:cubicBezTo>
                  <a:pt x="635" y="13"/>
                  <a:pt x="644" y="18"/>
                  <a:pt x="648" y="29"/>
                </a:cubicBezTo>
                <a:cubicBezTo>
                  <a:pt x="582" y="38"/>
                  <a:pt x="524" y="56"/>
                  <a:pt x="472" y="78"/>
                </a:cubicBezTo>
                <a:cubicBezTo>
                  <a:pt x="419" y="100"/>
                  <a:pt x="375" y="131"/>
                  <a:pt x="336" y="168"/>
                </a:cubicBezTo>
                <a:cubicBezTo>
                  <a:pt x="298" y="203"/>
                  <a:pt x="264" y="246"/>
                  <a:pt x="235" y="292"/>
                </a:cubicBezTo>
                <a:cubicBezTo>
                  <a:pt x="207" y="339"/>
                  <a:pt x="179" y="389"/>
                  <a:pt x="165" y="447"/>
                </a:cubicBezTo>
                <a:cubicBezTo>
                  <a:pt x="181" y="427"/>
                  <a:pt x="198" y="404"/>
                  <a:pt x="217" y="386"/>
                </a:cubicBezTo>
                <a:cubicBezTo>
                  <a:pt x="223" y="380"/>
                  <a:pt x="230" y="373"/>
                  <a:pt x="239" y="370"/>
                </a:cubicBezTo>
                <a:cubicBezTo>
                  <a:pt x="225" y="397"/>
                  <a:pt x="209" y="420"/>
                  <a:pt x="195" y="445"/>
                </a:cubicBezTo>
                <a:cubicBezTo>
                  <a:pt x="175" y="482"/>
                  <a:pt x="157" y="525"/>
                  <a:pt x="146" y="571"/>
                </a:cubicBezTo>
                <a:cubicBezTo>
                  <a:pt x="142" y="586"/>
                  <a:pt x="139" y="603"/>
                  <a:pt x="138" y="622"/>
                </a:cubicBezTo>
                <a:cubicBezTo>
                  <a:pt x="136" y="658"/>
                  <a:pt x="150" y="687"/>
                  <a:pt x="157" y="720"/>
                </a:cubicBezTo>
                <a:cubicBezTo>
                  <a:pt x="161" y="736"/>
                  <a:pt x="163" y="758"/>
                  <a:pt x="161" y="773"/>
                </a:cubicBezTo>
                <a:cubicBezTo>
                  <a:pt x="156" y="807"/>
                  <a:pt x="138" y="829"/>
                  <a:pt x="122" y="852"/>
                </a:cubicBezTo>
                <a:cubicBezTo>
                  <a:pt x="118" y="858"/>
                  <a:pt x="115" y="864"/>
                  <a:pt x="110" y="870"/>
                </a:cubicBezTo>
                <a:cubicBezTo>
                  <a:pt x="98" y="887"/>
                  <a:pt x="86" y="903"/>
                  <a:pt x="73" y="920"/>
                </a:cubicBezTo>
                <a:cubicBezTo>
                  <a:pt x="56" y="942"/>
                  <a:pt x="38" y="963"/>
                  <a:pt x="21" y="987"/>
                </a:cubicBezTo>
                <a:cubicBezTo>
                  <a:pt x="14" y="996"/>
                  <a:pt x="0" y="1011"/>
                  <a:pt x="1" y="1025"/>
                </a:cubicBezTo>
                <a:cubicBezTo>
                  <a:pt x="2" y="1034"/>
                  <a:pt x="15" y="1046"/>
                  <a:pt x="20" y="1050"/>
                </a:cubicBezTo>
                <a:cubicBezTo>
                  <a:pt x="37" y="1065"/>
                  <a:pt x="56" y="1072"/>
                  <a:pt x="77" y="1081"/>
                </a:cubicBezTo>
                <a:cubicBezTo>
                  <a:pt x="88" y="1085"/>
                  <a:pt x="100" y="1089"/>
                  <a:pt x="106" y="1096"/>
                </a:cubicBezTo>
                <a:cubicBezTo>
                  <a:pt x="113" y="1104"/>
                  <a:pt x="115" y="1117"/>
                  <a:pt x="112" y="1126"/>
                </a:cubicBezTo>
                <a:cubicBezTo>
                  <a:pt x="110" y="1131"/>
                  <a:pt x="106" y="1134"/>
                  <a:pt x="103" y="1140"/>
                </a:cubicBezTo>
                <a:cubicBezTo>
                  <a:pt x="95" y="1164"/>
                  <a:pt x="109" y="1186"/>
                  <a:pt x="123" y="1197"/>
                </a:cubicBezTo>
                <a:cubicBezTo>
                  <a:pt x="128" y="1201"/>
                  <a:pt x="144" y="1209"/>
                  <a:pt x="145" y="1216"/>
                </a:cubicBezTo>
                <a:cubicBezTo>
                  <a:pt x="145" y="1219"/>
                  <a:pt x="142" y="1221"/>
                  <a:pt x="141" y="1222"/>
                </a:cubicBezTo>
                <a:cubicBezTo>
                  <a:pt x="140" y="1224"/>
                  <a:pt x="139" y="1227"/>
                  <a:pt x="139" y="1229"/>
                </a:cubicBezTo>
                <a:cubicBezTo>
                  <a:pt x="132" y="1258"/>
                  <a:pt x="143" y="1280"/>
                  <a:pt x="153" y="1296"/>
                </a:cubicBezTo>
                <a:cubicBezTo>
                  <a:pt x="159" y="1304"/>
                  <a:pt x="164" y="1312"/>
                  <a:pt x="172" y="1320"/>
                </a:cubicBezTo>
                <a:cubicBezTo>
                  <a:pt x="179" y="1327"/>
                  <a:pt x="186" y="1337"/>
                  <a:pt x="188" y="1347"/>
                </a:cubicBezTo>
                <a:cubicBezTo>
                  <a:pt x="191" y="1366"/>
                  <a:pt x="183" y="1385"/>
                  <a:pt x="179" y="1399"/>
                </a:cubicBezTo>
                <a:cubicBezTo>
                  <a:pt x="174" y="1415"/>
                  <a:pt x="172" y="1434"/>
                  <a:pt x="173" y="1455"/>
                </a:cubicBezTo>
                <a:cubicBezTo>
                  <a:pt x="174" y="1473"/>
                  <a:pt x="180" y="1488"/>
                  <a:pt x="189" y="1500"/>
                </a:cubicBezTo>
                <a:cubicBezTo>
                  <a:pt x="211" y="1529"/>
                  <a:pt x="214" y="1530"/>
                  <a:pt x="265" y="1546"/>
                </a:cubicBezTo>
                <a:cubicBezTo>
                  <a:pt x="298" y="1557"/>
                  <a:pt x="333" y="1561"/>
                  <a:pt x="373" y="1562"/>
                </a:cubicBezTo>
                <a:cubicBezTo>
                  <a:pt x="393" y="1563"/>
                  <a:pt x="413" y="1562"/>
                  <a:pt x="433" y="1564"/>
                </a:cubicBezTo>
                <a:cubicBezTo>
                  <a:pt x="472" y="1567"/>
                  <a:pt x="504" y="1573"/>
                  <a:pt x="533" y="1586"/>
                </a:cubicBezTo>
                <a:cubicBezTo>
                  <a:pt x="562" y="1599"/>
                  <a:pt x="586" y="1615"/>
                  <a:pt x="604" y="1639"/>
                </a:cubicBezTo>
                <a:cubicBezTo>
                  <a:pt x="621" y="1661"/>
                  <a:pt x="637" y="1690"/>
                  <a:pt x="642" y="1724"/>
                </a:cubicBezTo>
                <a:cubicBezTo>
                  <a:pt x="644" y="1742"/>
                  <a:pt x="643" y="1763"/>
                  <a:pt x="643" y="1783"/>
                </a:cubicBezTo>
                <a:cubicBezTo>
                  <a:pt x="643" y="1802"/>
                  <a:pt x="634" y="1837"/>
                  <a:pt x="630" y="1856"/>
                </a:cubicBezTo>
                <a:cubicBezTo>
                  <a:pt x="717" y="1856"/>
                  <a:pt x="1206" y="1856"/>
                  <a:pt x="1277" y="1856"/>
                </a:cubicBezTo>
                <a:cubicBezTo>
                  <a:pt x="1237" y="1758"/>
                  <a:pt x="1225" y="1587"/>
                  <a:pt x="1252" y="1465"/>
                </a:cubicBezTo>
                <a:cubicBezTo>
                  <a:pt x="1258" y="1436"/>
                  <a:pt x="1266" y="1405"/>
                  <a:pt x="1272" y="1375"/>
                </a:cubicBezTo>
                <a:cubicBezTo>
                  <a:pt x="1274" y="1365"/>
                  <a:pt x="1277" y="1355"/>
                  <a:pt x="1280" y="1347"/>
                </a:cubicBezTo>
                <a:cubicBezTo>
                  <a:pt x="1283" y="1341"/>
                  <a:pt x="1289" y="1337"/>
                  <a:pt x="1295" y="1331"/>
                </a:cubicBezTo>
                <a:cubicBezTo>
                  <a:pt x="1300" y="1326"/>
                  <a:pt x="1304" y="1319"/>
                  <a:pt x="1308" y="1314"/>
                </a:cubicBezTo>
                <a:cubicBezTo>
                  <a:pt x="1334" y="1281"/>
                  <a:pt x="1360" y="1247"/>
                  <a:pt x="1384" y="1214"/>
                </a:cubicBezTo>
                <a:cubicBezTo>
                  <a:pt x="1401" y="1191"/>
                  <a:pt x="1418" y="1169"/>
                  <a:pt x="1433" y="1144"/>
                </a:cubicBezTo>
                <a:cubicBezTo>
                  <a:pt x="1462" y="1095"/>
                  <a:pt x="1492" y="1046"/>
                  <a:pt x="1515" y="990"/>
                </a:cubicBezTo>
                <a:cubicBezTo>
                  <a:pt x="1527" y="962"/>
                  <a:pt x="1536" y="932"/>
                  <a:pt x="1544" y="901"/>
                </a:cubicBezTo>
                <a:cubicBezTo>
                  <a:pt x="1552" y="870"/>
                  <a:pt x="1558" y="835"/>
                  <a:pt x="1561" y="800"/>
                </a:cubicBezTo>
                <a:cubicBezTo>
                  <a:pt x="1564" y="765"/>
                  <a:pt x="1569" y="725"/>
                  <a:pt x="1561" y="690"/>
                </a:cubicBezTo>
                <a:cubicBezTo>
                  <a:pt x="1567" y="689"/>
                  <a:pt x="1568" y="695"/>
                  <a:pt x="1570" y="698"/>
                </a:cubicBezTo>
                <a:cubicBezTo>
                  <a:pt x="1572" y="702"/>
                  <a:pt x="1575" y="705"/>
                  <a:pt x="1577" y="708"/>
                </a:cubicBezTo>
                <a:cubicBezTo>
                  <a:pt x="1581" y="716"/>
                  <a:pt x="1583" y="725"/>
                  <a:pt x="1587" y="732"/>
                </a:cubicBezTo>
                <a:cubicBezTo>
                  <a:pt x="1590" y="623"/>
                  <a:pt x="1569" y="543"/>
                  <a:pt x="1534" y="474"/>
                </a:cubicBezTo>
                <a:cubicBezTo>
                  <a:pt x="1516" y="441"/>
                  <a:pt x="1496" y="408"/>
                  <a:pt x="1469" y="383"/>
                </a:cubicBezTo>
                <a:cubicBezTo>
                  <a:pt x="1450" y="365"/>
                  <a:pt x="1426" y="348"/>
                  <a:pt x="1402" y="334"/>
                </a:cubicBezTo>
                <a:cubicBezTo>
                  <a:pt x="1393" y="329"/>
                  <a:pt x="1379" y="326"/>
                  <a:pt x="1377" y="319"/>
                </a:cubicBezTo>
                <a:cubicBezTo>
                  <a:pt x="1376" y="313"/>
                  <a:pt x="1380" y="301"/>
                  <a:pt x="1382" y="294"/>
                </a:cubicBezTo>
                <a:cubicBezTo>
                  <a:pt x="1386" y="268"/>
                  <a:pt x="1389" y="236"/>
                  <a:pt x="1383" y="210"/>
                </a:cubicBezTo>
                <a:cubicBezTo>
                  <a:pt x="1379" y="194"/>
                  <a:pt x="1373" y="180"/>
                  <a:pt x="1368" y="166"/>
                </a:cubicBezTo>
                <a:cubicBezTo>
                  <a:pt x="1362" y="152"/>
                  <a:pt x="1355" y="139"/>
                  <a:pt x="1347" y="126"/>
                </a:cubicBezTo>
                <a:cubicBezTo>
                  <a:pt x="1347" y="126"/>
                  <a:pt x="1347" y="125"/>
                  <a:pt x="1346" y="126"/>
                </a:cubicBezTo>
                <a:cubicBezTo>
                  <a:pt x="1350" y="149"/>
                  <a:pt x="1347" y="179"/>
                  <a:pt x="1335" y="191"/>
                </a:cubicBezTo>
                <a:close/>
              </a:path>
            </a:pathLst>
          </a:custGeom>
          <a:solidFill>
            <a:srgbClr val="1F497D"/>
          </a:solidFill>
          <a:ln w="12700" cap="flat">
            <a:solidFill>
              <a:srgbClr val="1F497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7800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 smtClean="0">
              <a:solidFill>
                <a:prstClr val="black"/>
              </a:solidFill>
              <a:latin typeface="Arial Rounded MT Bold" panose="020F0704030504030204" pitchFamily="34" charset="0"/>
              <a:ea typeface="+mn-ea"/>
            </a:endParaRPr>
          </a:p>
        </p:txBody>
      </p:sp>
      <p:sp>
        <p:nvSpPr>
          <p:cNvPr id="40" name="Freeform 13"/>
          <p:cNvSpPr>
            <a:spLocks/>
          </p:cNvSpPr>
          <p:nvPr/>
        </p:nvSpPr>
        <p:spPr bwMode="auto">
          <a:xfrm>
            <a:off x="4549809" y="3830548"/>
            <a:ext cx="746811" cy="835930"/>
          </a:xfrm>
          <a:custGeom>
            <a:avLst/>
            <a:gdLst/>
            <a:ahLst/>
            <a:cxnLst>
              <a:cxn ang="0">
                <a:pos x="1306" y="164"/>
              </a:cxn>
              <a:cxn ang="0">
                <a:pos x="1124" y="64"/>
              </a:cxn>
              <a:cxn ang="0">
                <a:pos x="843" y="5"/>
              </a:cxn>
              <a:cxn ang="0">
                <a:pos x="648" y="29"/>
              </a:cxn>
              <a:cxn ang="0">
                <a:pos x="336" y="168"/>
              </a:cxn>
              <a:cxn ang="0">
                <a:pos x="165" y="447"/>
              </a:cxn>
              <a:cxn ang="0">
                <a:pos x="239" y="370"/>
              </a:cxn>
              <a:cxn ang="0">
                <a:pos x="146" y="571"/>
              </a:cxn>
              <a:cxn ang="0">
                <a:pos x="157" y="720"/>
              </a:cxn>
              <a:cxn ang="0">
                <a:pos x="122" y="852"/>
              </a:cxn>
              <a:cxn ang="0">
                <a:pos x="73" y="920"/>
              </a:cxn>
              <a:cxn ang="0">
                <a:pos x="1" y="1025"/>
              </a:cxn>
              <a:cxn ang="0">
                <a:pos x="77" y="1081"/>
              </a:cxn>
              <a:cxn ang="0">
                <a:pos x="112" y="1126"/>
              </a:cxn>
              <a:cxn ang="0">
                <a:pos x="123" y="1197"/>
              </a:cxn>
              <a:cxn ang="0">
                <a:pos x="141" y="1222"/>
              </a:cxn>
              <a:cxn ang="0">
                <a:pos x="153" y="1296"/>
              </a:cxn>
              <a:cxn ang="0">
                <a:pos x="188" y="1347"/>
              </a:cxn>
              <a:cxn ang="0">
                <a:pos x="173" y="1455"/>
              </a:cxn>
              <a:cxn ang="0">
                <a:pos x="265" y="1546"/>
              </a:cxn>
              <a:cxn ang="0">
                <a:pos x="433" y="1564"/>
              </a:cxn>
              <a:cxn ang="0">
                <a:pos x="604" y="1639"/>
              </a:cxn>
              <a:cxn ang="0">
                <a:pos x="643" y="1783"/>
              </a:cxn>
              <a:cxn ang="0">
                <a:pos x="1277" y="1856"/>
              </a:cxn>
              <a:cxn ang="0">
                <a:pos x="1272" y="1375"/>
              </a:cxn>
              <a:cxn ang="0">
                <a:pos x="1295" y="1331"/>
              </a:cxn>
              <a:cxn ang="0">
                <a:pos x="1384" y="1214"/>
              </a:cxn>
              <a:cxn ang="0">
                <a:pos x="1515" y="990"/>
              </a:cxn>
              <a:cxn ang="0">
                <a:pos x="1561" y="800"/>
              </a:cxn>
              <a:cxn ang="0">
                <a:pos x="1570" y="698"/>
              </a:cxn>
              <a:cxn ang="0">
                <a:pos x="1587" y="732"/>
              </a:cxn>
              <a:cxn ang="0">
                <a:pos x="1469" y="383"/>
              </a:cxn>
              <a:cxn ang="0">
                <a:pos x="1377" y="319"/>
              </a:cxn>
              <a:cxn ang="0">
                <a:pos x="1383" y="210"/>
              </a:cxn>
              <a:cxn ang="0">
                <a:pos x="1347" y="126"/>
              </a:cxn>
              <a:cxn ang="0">
                <a:pos x="1335" y="191"/>
              </a:cxn>
            </a:cxnLst>
            <a:rect l="0" t="0" r="r" b="b"/>
            <a:pathLst>
              <a:path w="1590" h="1856">
                <a:moveTo>
                  <a:pt x="1335" y="191"/>
                </a:moveTo>
                <a:cubicBezTo>
                  <a:pt x="1325" y="182"/>
                  <a:pt x="1317" y="172"/>
                  <a:pt x="1306" y="164"/>
                </a:cubicBezTo>
                <a:cubicBezTo>
                  <a:pt x="1275" y="138"/>
                  <a:pt x="1240" y="118"/>
                  <a:pt x="1203" y="98"/>
                </a:cubicBezTo>
                <a:cubicBezTo>
                  <a:pt x="1179" y="85"/>
                  <a:pt x="1152" y="74"/>
                  <a:pt x="1124" y="64"/>
                </a:cubicBezTo>
                <a:cubicBezTo>
                  <a:pt x="1096" y="53"/>
                  <a:pt x="1067" y="45"/>
                  <a:pt x="1036" y="38"/>
                </a:cubicBezTo>
                <a:cubicBezTo>
                  <a:pt x="977" y="25"/>
                  <a:pt x="913" y="11"/>
                  <a:pt x="843" y="5"/>
                </a:cubicBezTo>
                <a:cubicBezTo>
                  <a:pt x="772" y="0"/>
                  <a:pt x="698" y="5"/>
                  <a:pt x="625" y="9"/>
                </a:cubicBezTo>
                <a:cubicBezTo>
                  <a:pt x="635" y="13"/>
                  <a:pt x="644" y="18"/>
                  <a:pt x="648" y="29"/>
                </a:cubicBezTo>
                <a:cubicBezTo>
                  <a:pt x="582" y="38"/>
                  <a:pt x="524" y="56"/>
                  <a:pt x="472" y="78"/>
                </a:cubicBezTo>
                <a:cubicBezTo>
                  <a:pt x="419" y="100"/>
                  <a:pt x="375" y="131"/>
                  <a:pt x="336" y="168"/>
                </a:cubicBezTo>
                <a:cubicBezTo>
                  <a:pt x="298" y="203"/>
                  <a:pt x="264" y="246"/>
                  <a:pt x="235" y="292"/>
                </a:cubicBezTo>
                <a:cubicBezTo>
                  <a:pt x="207" y="339"/>
                  <a:pt x="179" y="389"/>
                  <a:pt x="165" y="447"/>
                </a:cubicBezTo>
                <a:cubicBezTo>
                  <a:pt x="181" y="427"/>
                  <a:pt x="198" y="404"/>
                  <a:pt x="217" y="386"/>
                </a:cubicBezTo>
                <a:cubicBezTo>
                  <a:pt x="223" y="380"/>
                  <a:pt x="230" y="373"/>
                  <a:pt x="239" y="370"/>
                </a:cubicBezTo>
                <a:cubicBezTo>
                  <a:pt x="225" y="397"/>
                  <a:pt x="209" y="420"/>
                  <a:pt x="195" y="445"/>
                </a:cubicBezTo>
                <a:cubicBezTo>
                  <a:pt x="175" y="482"/>
                  <a:pt x="157" y="525"/>
                  <a:pt x="146" y="571"/>
                </a:cubicBezTo>
                <a:cubicBezTo>
                  <a:pt x="142" y="586"/>
                  <a:pt x="139" y="603"/>
                  <a:pt x="138" y="622"/>
                </a:cubicBezTo>
                <a:cubicBezTo>
                  <a:pt x="136" y="658"/>
                  <a:pt x="150" y="687"/>
                  <a:pt x="157" y="720"/>
                </a:cubicBezTo>
                <a:cubicBezTo>
                  <a:pt x="161" y="736"/>
                  <a:pt x="163" y="758"/>
                  <a:pt x="161" y="773"/>
                </a:cubicBezTo>
                <a:cubicBezTo>
                  <a:pt x="156" y="807"/>
                  <a:pt x="138" y="829"/>
                  <a:pt x="122" y="852"/>
                </a:cubicBezTo>
                <a:cubicBezTo>
                  <a:pt x="118" y="858"/>
                  <a:pt x="115" y="864"/>
                  <a:pt x="110" y="870"/>
                </a:cubicBezTo>
                <a:cubicBezTo>
                  <a:pt x="98" y="887"/>
                  <a:pt x="86" y="903"/>
                  <a:pt x="73" y="920"/>
                </a:cubicBezTo>
                <a:cubicBezTo>
                  <a:pt x="56" y="942"/>
                  <a:pt x="38" y="963"/>
                  <a:pt x="21" y="987"/>
                </a:cubicBezTo>
                <a:cubicBezTo>
                  <a:pt x="14" y="996"/>
                  <a:pt x="0" y="1011"/>
                  <a:pt x="1" y="1025"/>
                </a:cubicBezTo>
                <a:cubicBezTo>
                  <a:pt x="2" y="1034"/>
                  <a:pt x="15" y="1046"/>
                  <a:pt x="20" y="1050"/>
                </a:cubicBezTo>
                <a:cubicBezTo>
                  <a:pt x="37" y="1065"/>
                  <a:pt x="56" y="1072"/>
                  <a:pt x="77" y="1081"/>
                </a:cubicBezTo>
                <a:cubicBezTo>
                  <a:pt x="88" y="1085"/>
                  <a:pt x="100" y="1089"/>
                  <a:pt x="106" y="1096"/>
                </a:cubicBezTo>
                <a:cubicBezTo>
                  <a:pt x="113" y="1104"/>
                  <a:pt x="115" y="1117"/>
                  <a:pt x="112" y="1126"/>
                </a:cubicBezTo>
                <a:cubicBezTo>
                  <a:pt x="110" y="1131"/>
                  <a:pt x="106" y="1134"/>
                  <a:pt x="103" y="1140"/>
                </a:cubicBezTo>
                <a:cubicBezTo>
                  <a:pt x="95" y="1164"/>
                  <a:pt x="109" y="1186"/>
                  <a:pt x="123" y="1197"/>
                </a:cubicBezTo>
                <a:cubicBezTo>
                  <a:pt x="128" y="1201"/>
                  <a:pt x="144" y="1209"/>
                  <a:pt x="145" y="1216"/>
                </a:cubicBezTo>
                <a:cubicBezTo>
                  <a:pt x="145" y="1219"/>
                  <a:pt x="142" y="1221"/>
                  <a:pt x="141" y="1222"/>
                </a:cubicBezTo>
                <a:cubicBezTo>
                  <a:pt x="140" y="1224"/>
                  <a:pt x="139" y="1227"/>
                  <a:pt x="139" y="1229"/>
                </a:cubicBezTo>
                <a:cubicBezTo>
                  <a:pt x="132" y="1258"/>
                  <a:pt x="143" y="1280"/>
                  <a:pt x="153" y="1296"/>
                </a:cubicBezTo>
                <a:cubicBezTo>
                  <a:pt x="159" y="1304"/>
                  <a:pt x="164" y="1312"/>
                  <a:pt x="172" y="1320"/>
                </a:cubicBezTo>
                <a:cubicBezTo>
                  <a:pt x="179" y="1327"/>
                  <a:pt x="186" y="1337"/>
                  <a:pt x="188" y="1347"/>
                </a:cubicBezTo>
                <a:cubicBezTo>
                  <a:pt x="191" y="1366"/>
                  <a:pt x="183" y="1385"/>
                  <a:pt x="179" y="1399"/>
                </a:cubicBezTo>
                <a:cubicBezTo>
                  <a:pt x="174" y="1415"/>
                  <a:pt x="172" y="1434"/>
                  <a:pt x="173" y="1455"/>
                </a:cubicBezTo>
                <a:cubicBezTo>
                  <a:pt x="174" y="1473"/>
                  <a:pt x="180" y="1488"/>
                  <a:pt x="189" y="1500"/>
                </a:cubicBezTo>
                <a:cubicBezTo>
                  <a:pt x="211" y="1529"/>
                  <a:pt x="214" y="1530"/>
                  <a:pt x="265" y="1546"/>
                </a:cubicBezTo>
                <a:cubicBezTo>
                  <a:pt x="298" y="1557"/>
                  <a:pt x="333" y="1561"/>
                  <a:pt x="373" y="1562"/>
                </a:cubicBezTo>
                <a:cubicBezTo>
                  <a:pt x="393" y="1563"/>
                  <a:pt x="413" y="1562"/>
                  <a:pt x="433" y="1564"/>
                </a:cubicBezTo>
                <a:cubicBezTo>
                  <a:pt x="472" y="1567"/>
                  <a:pt x="504" y="1573"/>
                  <a:pt x="533" y="1586"/>
                </a:cubicBezTo>
                <a:cubicBezTo>
                  <a:pt x="562" y="1599"/>
                  <a:pt x="586" y="1615"/>
                  <a:pt x="604" y="1639"/>
                </a:cubicBezTo>
                <a:cubicBezTo>
                  <a:pt x="621" y="1661"/>
                  <a:pt x="637" y="1690"/>
                  <a:pt x="642" y="1724"/>
                </a:cubicBezTo>
                <a:cubicBezTo>
                  <a:pt x="644" y="1742"/>
                  <a:pt x="643" y="1763"/>
                  <a:pt x="643" y="1783"/>
                </a:cubicBezTo>
                <a:cubicBezTo>
                  <a:pt x="643" y="1802"/>
                  <a:pt x="634" y="1837"/>
                  <a:pt x="630" y="1856"/>
                </a:cubicBezTo>
                <a:cubicBezTo>
                  <a:pt x="717" y="1856"/>
                  <a:pt x="1206" y="1856"/>
                  <a:pt x="1277" y="1856"/>
                </a:cubicBezTo>
                <a:cubicBezTo>
                  <a:pt x="1237" y="1758"/>
                  <a:pt x="1225" y="1587"/>
                  <a:pt x="1252" y="1465"/>
                </a:cubicBezTo>
                <a:cubicBezTo>
                  <a:pt x="1258" y="1436"/>
                  <a:pt x="1266" y="1405"/>
                  <a:pt x="1272" y="1375"/>
                </a:cubicBezTo>
                <a:cubicBezTo>
                  <a:pt x="1274" y="1365"/>
                  <a:pt x="1277" y="1355"/>
                  <a:pt x="1280" y="1347"/>
                </a:cubicBezTo>
                <a:cubicBezTo>
                  <a:pt x="1283" y="1341"/>
                  <a:pt x="1289" y="1337"/>
                  <a:pt x="1295" y="1331"/>
                </a:cubicBezTo>
                <a:cubicBezTo>
                  <a:pt x="1300" y="1326"/>
                  <a:pt x="1304" y="1319"/>
                  <a:pt x="1308" y="1314"/>
                </a:cubicBezTo>
                <a:cubicBezTo>
                  <a:pt x="1334" y="1281"/>
                  <a:pt x="1360" y="1247"/>
                  <a:pt x="1384" y="1214"/>
                </a:cubicBezTo>
                <a:cubicBezTo>
                  <a:pt x="1401" y="1191"/>
                  <a:pt x="1418" y="1169"/>
                  <a:pt x="1433" y="1144"/>
                </a:cubicBezTo>
                <a:cubicBezTo>
                  <a:pt x="1462" y="1095"/>
                  <a:pt x="1492" y="1046"/>
                  <a:pt x="1515" y="990"/>
                </a:cubicBezTo>
                <a:cubicBezTo>
                  <a:pt x="1527" y="962"/>
                  <a:pt x="1536" y="932"/>
                  <a:pt x="1544" y="901"/>
                </a:cubicBezTo>
                <a:cubicBezTo>
                  <a:pt x="1552" y="870"/>
                  <a:pt x="1558" y="835"/>
                  <a:pt x="1561" y="800"/>
                </a:cubicBezTo>
                <a:cubicBezTo>
                  <a:pt x="1564" y="765"/>
                  <a:pt x="1569" y="725"/>
                  <a:pt x="1561" y="690"/>
                </a:cubicBezTo>
                <a:cubicBezTo>
                  <a:pt x="1567" y="689"/>
                  <a:pt x="1568" y="695"/>
                  <a:pt x="1570" y="698"/>
                </a:cubicBezTo>
                <a:cubicBezTo>
                  <a:pt x="1572" y="702"/>
                  <a:pt x="1575" y="705"/>
                  <a:pt x="1577" y="708"/>
                </a:cubicBezTo>
                <a:cubicBezTo>
                  <a:pt x="1581" y="716"/>
                  <a:pt x="1583" y="725"/>
                  <a:pt x="1587" y="732"/>
                </a:cubicBezTo>
                <a:cubicBezTo>
                  <a:pt x="1590" y="623"/>
                  <a:pt x="1569" y="543"/>
                  <a:pt x="1534" y="474"/>
                </a:cubicBezTo>
                <a:cubicBezTo>
                  <a:pt x="1516" y="441"/>
                  <a:pt x="1496" y="408"/>
                  <a:pt x="1469" y="383"/>
                </a:cubicBezTo>
                <a:cubicBezTo>
                  <a:pt x="1450" y="365"/>
                  <a:pt x="1426" y="348"/>
                  <a:pt x="1402" y="334"/>
                </a:cubicBezTo>
                <a:cubicBezTo>
                  <a:pt x="1393" y="329"/>
                  <a:pt x="1379" y="326"/>
                  <a:pt x="1377" y="319"/>
                </a:cubicBezTo>
                <a:cubicBezTo>
                  <a:pt x="1376" y="313"/>
                  <a:pt x="1380" y="301"/>
                  <a:pt x="1382" y="294"/>
                </a:cubicBezTo>
                <a:cubicBezTo>
                  <a:pt x="1386" y="268"/>
                  <a:pt x="1389" y="236"/>
                  <a:pt x="1383" y="210"/>
                </a:cubicBezTo>
                <a:cubicBezTo>
                  <a:pt x="1379" y="194"/>
                  <a:pt x="1373" y="180"/>
                  <a:pt x="1368" y="166"/>
                </a:cubicBezTo>
                <a:cubicBezTo>
                  <a:pt x="1362" y="152"/>
                  <a:pt x="1355" y="139"/>
                  <a:pt x="1347" y="126"/>
                </a:cubicBezTo>
                <a:cubicBezTo>
                  <a:pt x="1347" y="126"/>
                  <a:pt x="1347" y="125"/>
                  <a:pt x="1346" y="126"/>
                </a:cubicBezTo>
                <a:cubicBezTo>
                  <a:pt x="1350" y="149"/>
                  <a:pt x="1347" y="179"/>
                  <a:pt x="1335" y="191"/>
                </a:cubicBezTo>
                <a:close/>
              </a:path>
            </a:pathLst>
          </a:custGeom>
          <a:solidFill>
            <a:srgbClr val="1F497D"/>
          </a:solidFill>
          <a:ln w="12700" cap="flat">
            <a:solidFill>
              <a:srgbClr val="1F497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7800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 smtClean="0">
              <a:solidFill>
                <a:prstClr val="black"/>
              </a:solidFill>
              <a:latin typeface="Arial Rounded MT Bold" panose="020F0704030504030204" pitchFamily="34" charset="0"/>
              <a:ea typeface="+mn-ea"/>
            </a:endParaRPr>
          </a:p>
        </p:txBody>
      </p:sp>
      <p:sp>
        <p:nvSpPr>
          <p:cNvPr id="43" name="Freeform 25"/>
          <p:cNvSpPr>
            <a:spLocks noChangeAspect="1" noEditPoints="1"/>
          </p:cNvSpPr>
          <p:nvPr/>
        </p:nvSpPr>
        <p:spPr bwMode="auto">
          <a:xfrm>
            <a:off x="8172400" y="2203845"/>
            <a:ext cx="409952" cy="395125"/>
          </a:xfrm>
          <a:custGeom>
            <a:avLst/>
            <a:gdLst/>
            <a:ahLst/>
            <a:cxnLst>
              <a:cxn ang="0">
                <a:pos x="206" y="139"/>
              </a:cxn>
              <a:cxn ang="0">
                <a:pos x="261" y="69"/>
              </a:cxn>
              <a:cxn ang="0">
                <a:pos x="304" y="0"/>
              </a:cxn>
              <a:cxn ang="0">
                <a:pos x="290" y="159"/>
              </a:cxn>
              <a:cxn ang="0">
                <a:pos x="420" y="159"/>
              </a:cxn>
              <a:cxn ang="0">
                <a:pos x="452" y="193"/>
              </a:cxn>
              <a:cxn ang="0">
                <a:pos x="433" y="228"/>
              </a:cxn>
              <a:cxn ang="0">
                <a:pos x="457" y="262"/>
              </a:cxn>
              <a:cxn ang="0">
                <a:pos x="431" y="296"/>
              </a:cxn>
              <a:cxn ang="0">
                <a:pos x="453" y="330"/>
              </a:cxn>
              <a:cxn ang="0">
                <a:pos x="420" y="364"/>
              </a:cxn>
              <a:cxn ang="0">
                <a:pos x="439" y="388"/>
              </a:cxn>
              <a:cxn ang="0">
                <a:pos x="389" y="434"/>
              </a:cxn>
              <a:cxn ang="0">
                <a:pos x="294" y="438"/>
              </a:cxn>
              <a:cxn ang="0">
                <a:pos x="138" y="409"/>
              </a:cxn>
              <a:cxn ang="0">
                <a:pos x="138" y="218"/>
              </a:cxn>
              <a:cxn ang="0">
                <a:pos x="206" y="139"/>
              </a:cxn>
              <a:cxn ang="0">
                <a:pos x="0" y="430"/>
              </a:cxn>
              <a:cxn ang="0">
                <a:pos x="9" y="440"/>
              </a:cxn>
              <a:cxn ang="0">
                <a:pos x="108" y="440"/>
              </a:cxn>
              <a:cxn ang="0">
                <a:pos x="118" y="430"/>
              </a:cxn>
              <a:cxn ang="0">
                <a:pos x="118" y="198"/>
              </a:cxn>
              <a:cxn ang="0">
                <a:pos x="108" y="188"/>
              </a:cxn>
              <a:cxn ang="0">
                <a:pos x="9" y="188"/>
              </a:cxn>
              <a:cxn ang="0">
                <a:pos x="0" y="198"/>
              </a:cxn>
              <a:cxn ang="0">
                <a:pos x="0" y="430"/>
              </a:cxn>
            </a:cxnLst>
            <a:rect l="0" t="0" r="r" b="b"/>
            <a:pathLst>
              <a:path w="457" h="441">
                <a:moveTo>
                  <a:pt x="206" y="139"/>
                </a:moveTo>
                <a:cubicBezTo>
                  <a:pt x="214" y="121"/>
                  <a:pt x="253" y="83"/>
                  <a:pt x="261" y="69"/>
                </a:cubicBezTo>
                <a:cubicBezTo>
                  <a:pt x="277" y="40"/>
                  <a:pt x="264" y="0"/>
                  <a:pt x="304" y="0"/>
                </a:cubicBezTo>
                <a:cubicBezTo>
                  <a:pt x="321" y="0"/>
                  <a:pt x="375" y="44"/>
                  <a:pt x="290" y="159"/>
                </a:cubicBezTo>
                <a:cubicBezTo>
                  <a:pt x="340" y="153"/>
                  <a:pt x="397" y="154"/>
                  <a:pt x="420" y="159"/>
                </a:cubicBezTo>
                <a:cubicBezTo>
                  <a:pt x="434" y="162"/>
                  <a:pt x="452" y="176"/>
                  <a:pt x="452" y="193"/>
                </a:cubicBezTo>
                <a:cubicBezTo>
                  <a:pt x="452" y="211"/>
                  <a:pt x="444" y="221"/>
                  <a:pt x="433" y="228"/>
                </a:cubicBezTo>
                <a:cubicBezTo>
                  <a:pt x="448" y="232"/>
                  <a:pt x="457" y="245"/>
                  <a:pt x="457" y="262"/>
                </a:cubicBezTo>
                <a:cubicBezTo>
                  <a:pt x="457" y="280"/>
                  <a:pt x="446" y="290"/>
                  <a:pt x="431" y="296"/>
                </a:cubicBezTo>
                <a:cubicBezTo>
                  <a:pt x="442" y="301"/>
                  <a:pt x="453" y="313"/>
                  <a:pt x="453" y="330"/>
                </a:cubicBezTo>
                <a:cubicBezTo>
                  <a:pt x="453" y="347"/>
                  <a:pt x="439" y="361"/>
                  <a:pt x="420" y="364"/>
                </a:cubicBezTo>
                <a:cubicBezTo>
                  <a:pt x="433" y="370"/>
                  <a:pt x="439" y="378"/>
                  <a:pt x="439" y="388"/>
                </a:cubicBezTo>
                <a:cubicBezTo>
                  <a:pt x="439" y="420"/>
                  <a:pt x="412" y="428"/>
                  <a:pt x="389" y="434"/>
                </a:cubicBezTo>
                <a:cubicBezTo>
                  <a:pt x="367" y="440"/>
                  <a:pt x="336" y="441"/>
                  <a:pt x="294" y="438"/>
                </a:cubicBezTo>
                <a:cubicBezTo>
                  <a:pt x="252" y="435"/>
                  <a:pt x="198" y="416"/>
                  <a:pt x="138" y="409"/>
                </a:cubicBezTo>
                <a:cubicBezTo>
                  <a:pt x="138" y="357"/>
                  <a:pt x="138" y="218"/>
                  <a:pt x="138" y="218"/>
                </a:cubicBezTo>
                <a:cubicBezTo>
                  <a:pt x="138" y="218"/>
                  <a:pt x="181" y="193"/>
                  <a:pt x="206" y="139"/>
                </a:cubicBezTo>
                <a:close/>
                <a:moveTo>
                  <a:pt x="0" y="430"/>
                </a:moveTo>
                <a:cubicBezTo>
                  <a:pt x="0" y="435"/>
                  <a:pt x="4" y="440"/>
                  <a:pt x="9" y="440"/>
                </a:cubicBezTo>
                <a:cubicBezTo>
                  <a:pt x="108" y="440"/>
                  <a:pt x="108" y="440"/>
                  <a:pt x="108" y="440"/>
                </a:cubicBezTo>
                <a:cubicBezTo>
                  <a:pt x="113" y="440"/>
                  <a:pt x="118" y="435"/>
                  <a:pt x="118" y="430"/>
                </a:cubicBezTo>
                <a:cubicBezTo>
                  <a:pt x="118" y="198"/>
                  <a:pt x="118" y="198"/>
                  <a:pt x="118" y="198"/>
                </a:cubicBezTo>
                <a:cubicBezTo>
                  <a:pt x="118" y="193"/>
                  <a:pt x="113" y="188"/>
                  <a:pt x="108" y="188"/>
                </a:cubicBezTo>
                <a:cubicBezTo>
                  <a:pt x="9" y="188"/>
                  <a:pt x="9" y="188"/>
                  <a:pt x="9" y="188"/>
                </a:cubicBezTo>
                <a:cubicBezTo>
                  <a:pt x="4" y="188"/>
                  <a:pt x="0" y="193"/>
                  <a:pt x="0" y="198"/>
                </a:cubicBezTo>
                <a:lnTo>
                  <a:pt x="0" y="43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1F497D"/>
              </a:solidFill>
              <a:latin typeface="Calibri"/>
              <a:ea typeface="+mn-ea"/>
            </a:endParaRPr>
          </a:p>
        </p:txBody>
      </p:sp>
      <p:sp>
        <p:nvSpPr>
          <p:cNvPr id="54" name="Freeform 25"/>
          <p:cNvSpPr>
            <a:spLocks noChangeAspect="1" noEditPoints="1"/>
          </p:cNvSpPr>
          <p:nvPr/>
        </p:nvSpPr>
        <p:spPr bwMode="auto">
          <a:xfrm>
            <a:off x="8188536" y="4406591"/>
            <a:ext cx="409952" cy="395125"/>
          </a:xfrm>
          <a:custGeom>
            <a:avLst/>
            <a:gdLst/>
            <a:ahLst/>
            <a:cxnLst>
              <a:cxn ang="0">
                <a:pos x="206" y="139"/>
              </a:cxn>
              <a:cxn ang="0">
                <a:pos x="261" y="69"/>
              </a:cxn>
              <a:cxn ang="0">
                <a:pos x="304" y="0"/>
              </a:cxn>
              <a:cxn ang="0">
                <a:pos x="290" y="159"/>
              </a:cxn>
              <a:cxn ang="0">
                <a:pos x="420" y="159"/>
              </a:cxn>
              <a:cxn ang="0">
                <a:pos x="452" y="193"/>
              </a:cxn>
              <a:cxn ang="0">
                <a:pos x="433" y="228"/>
              </a:cxn>
              <a:cxn ang="0">
                <a:pos x="457" y="262"/>
              </a:cxn>
              <a:cxn ang="0">
                <a:pos x="431" y="296"/>
              </a:cxn>
              <a:cxn ang="0">
                <a:pos x="453" y="330"/>
              </a:cxn>
              <a:cxn ang="0">
                <a:pos x="420" y="364"/>
              </a:cxn>
              <a:cxn ang="0">
                <a:pos x="439" y="388"/>
              </a:cxn>
              <a:cxn ang="0">
                <a:pos x="389" y="434"/>
              </a:cxn>
              <a:cxn ang="0">
                <a:pos x="294" y="438"/>
              </a:cxn>
              <a:cxn ang="0">
                <a:pos x="138" y="409"/>
              </a:cxn>
              <a:cxn ang="0">
                <a:pos x="138" y="218"/>
              </a:cxn>
              <a:cxn ang="0">
                <a:pos x="206" y="139"/>
              </a:cxn>
              <a:cxn ang="0">
                <a:pos x="0" y="430"/>
              </a:cxn>
              <a:cxn ang="0">
                <a:pos x="9" y="440"/>
              </a:cxn>
              <a:cxn ang="0">
                <a:pos x="108" y="440"/>
              </a:cxn>
              <a:cxn ang="0">
                <a:pos x="118" y="430"/>
              </a:cxn>
              <a:cxn ang="0">
                <a:pos x="118" y="198"/>
              </a:cxn>
              <a:cxn ang="0">
                <a:pos x="108" y="188"/>
              </a:cxn>
              <a:cxn ang="0">
                <a:pos x="9" y="188"/>
              </a:cxn>
              <a:cxn ang="0">
                <a:pos x="0" y="198"/>
              </a:cxn>
              <a:cxn ang="0">
                <a:pos x="0" y="430"/>
              </a:cxn>
            </a:cxnLst>
            <a:rect l="0" t="0" r="r" b="b"/>
            <a:pathLst>
              <a:path w="457" h="441">
                <a:moveTo>
                  <a:pt x="206" y="139"/>
                </a:moveTo>
                <a:cubicBezTo>
                  <a:pt x="214" y="121"/>
                  <a:pt x="253" y="83"/>
                  <a:pt x="261" y="69"/>
                </a:cubicBezTo>
                <a:cubicBezTo>
                  <a:pt x="277" y="40"/>
                  <a:pt x="264" y="0"/>
                  <a:pt x="304" y="0"/>
                </a:cubicBezTo>
                <a:cubicBezTo>
                  <a:pt x="321" y="0"/>
                  <a:pt x="375" y="44"/>
                  <a:pt x="290" y="159"/>
                </a:cubicBezTo>
                <a:cubicBezTo>
                  <a:pt x="340" y="153"/>
                  <a:pt x="397" y="154"/>
                  <a:pt x="420" y="159"/>
                </a:cubicBezTo>
                <a:cubicBezTo>
                  <a:pt x="434" y="162"/>
                  <a:pt x="452" y="176"/>
                  <a:pt x="452" y="193"/>
                </a:cubicBezTo>
                <a:cubicBezTo>
                  <a:pt x="452" y="211"/>
                  <a:pt x="444" y="221"/>
                  <a:pt x="433" y="228"/>
                </a:cubicBezTo>
                <a:cubicBezTo>
                  <a:pt x="448" y="232"/>
                  <a:pt x="457" y="245"/>
                  <a:pt x="457" y="262"/>
                </a:cubicBezTo>
                <a:cubicBezTo>
                  <a:pt x="457" y="280"/>
                  <a:pt x="446" y="290"/>
                  <a:pt x="431" y="296"/>
                </a:cubicBezTo>
                <a:cubicBezTo>
                  <a:pt x="442" y="301"/>
                  <a:pt x="453" y="313"/>
                  <a:pt x="453" y="330"/>
                </a:cubicBezTo>
                <a:cubicBezTo>
                  <a:pt x="453" y="347"/>
                  <a:pt x="439" y="361"/>
                  <a:pt x="420" y="364"/>
                </a:cubicBezTo>
                <a:cubicBezTo>
                  <a:pt x="433" y="370"/>
                  <a:pt x="439" y="378"/>
                  <a:pt x="439" y="388"/>
                </a:cubicBezTo>
                <a:cubicBezTo>
                  <a:pt x="439" y="420"/>
                  <a:pt x="412" y="428"/>
                  <a:pt x="389" y="434"/>
                </a:cubicBezTo>
                <a:cubicBezTo>
                  <a:pt x="367" y="440"/>
                  <a:pt x="336" y="441"/>
                  <a:pt x="294" y="438"/>
                </a:cubicBezTo>
                <a:cubicBezTo>
                  <a:pt x="252" y="435"/>
                  <a:pt x="198" y="416"/>
                  <a:pt x="138" y="409"/>
                </a:cubicBezTo>
                <a:cubicBezTo>
                  <a:pt x="138" y="357"/>
                  <a:pt x="138" y="218"/>
                  <a:pt x="138" y="218"/>
                </a:cubicBezTo>
                <a:cubicBezTo>
                  <a:pt x="138" y="218"/>
                  <a:pt x="181" y="193"/>
                  <a:pt x="206" y="139"/>
                </a:cubicBezTo>
                <a:close/>
                <a:moveTo>
                  <a:pt x="0" y="430"/>
                </a:moveTo>
                <a:cubicBezTo>
                  <a:pt x="0" y="435"/>
                  <a:pt x="4" y="440"/>
                  <a:pt x="9" y="440"/>
                </a:cubicBezTo>
                <a:cubicBezTo>
                  <a:pt x="108" y="440"/>
                  <a:pt x="108" y="440"/>
                  <a:pt x="108" y="440"/>
                </a:cubicBezTo>
                <a:cubicBezTo>
                  <a:pt x="113" y="440"/>
                  <a:pt x="118" y="435"/>
                  <a:pt x="118" y="430"/>
                </a:cubicBezTo>
                <a:cubicBezTo>
                  <a:pt x="118" y="198"/>
                  <a:pt x="118" y="198"/>
                  <a:pt x="118" y="198"/>
                </a:cubicBezTo>
                <a:cubicBezTo>
                  <a:pt x="118" y="193"/>
                  <a:pt x="113" y="188"/>
                  <a:pt x="108" y="188"/>
                </a:cubicBezTo>
                <a:cubicBezTo>
                  <a:pt x="9" y="188"/>
                  <a:pt x="9" y="188"/>
                  <a:pt x="9" y="188"/>
                </a:cubicBezTo>
                <a:cubicBezTo>
                  <a:pt x="4" y="188"/>
                  <a:pt x="0" y="193"/>
                  <a:pt x="0" y="198"/>
                </a:cubicBezTo>
                <a:lnTo>
                  <a:pt x="0" y="43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1F497D"/>
              </a:solidFill>
              <a:latin typeface="Calibri"/>
              <a:ea typeface="+mn-ea"/>
            </a:endParaRPr>
          </a:p>
        </p:txBody>
      </p:sp>
      <p:sp>
        <p:nvSpPr>
          <p:cNvPr id="55" name="54 Rectángulo"/>
          <p:cNvSpPr/>
          <p:nvPr/>
        </p:nvSpPr>
        <p:spPr>
          <a:xfrm>
            <a:off x="3346735" y="1396983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56" name="55 Rectángulo"/>
          <p:cNvSpPr/>
          <p:nvPr/>
        </p:nvSpPr>
        <p:spPr>
          <a:xfrm>
            <a:off x="3851920" y="1396983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7" name="56 CuadroTexto"/>
          <p:cNvSpPr txBox="1"/>
          <p:nvPr/>
        </p:nvSpPr>
        <p:spPr>
          <a:xfrm>
            <a:off x="3449807" y="1336146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Si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3973841" y="1336146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No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46 Retraso">
            <a:hlinkClick r:id="rId11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48" name="47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49" name="48 Retraso">
            <a:hlinkClick r:id="rId12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0" name="49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9" name="58 Retraso">
            <a:hlinkClick r:id="rId13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60" name="59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61" name="60 Rectángulo redondeado">
            <a:hlinkClick r:id="rId14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62" name="61 Rectángulo redondeado">
            <a:hlinkClick r:id="rId15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63" name="62 Rectángulo redondeado">
            <a:hlinkClick r:id="rId16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64" name="63 Rectángulo redondeado">
            <a:hlinkClick r:id="rId11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65" name="64 Rectángulo redondeado">
            <a:hlinkClick r:id="rId17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" name="Flecha izquierda 50">
            <a:hlinkClick r:id="rId18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2" name="Flecha izquierda 51">
            <a:hlinkClick r:id="rId12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741229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/>
          <p:nvPr>
            <p:extLst>
              <p:ext uri="{D42A27DB-BD31-4B8C-83A1-F6EECF244321}">
                <p14:modId xmlns="" xmlns:p14="http://schemas.microsoft.com/office/powerpoint/2010/main" val="3829180309"/>
              </p:ext>
            </p:extLst>
          </p:nvPr>
        </p:nvGraphicFramePr>
        <p:xfrm>
          <a:off x="2771800" y="1350090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7" name="56 Gráfico"/>
          <p:cNvGraphicFramePr/>
          <p:nvPr>
            <p:extLst>
              <p:ext uri="{D42A27DB-BD31-4B8C-83A1-F6EECF244321}">
                <p14:modId xmlns="" xmlns:p14="http://schemas.microsoft.com/office/powerpoint/2010/main" val="1319741038"/>
              </p:ext>
            </p:extLst>
          </p:nvPr>
        </p:nvGraphicFramePr>
        <p:xfrm>
          <a:off x="4932042" y="1345332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2" name="61 Gráfico"/>
          <p:cNvGraphicFramePr/>
          <p:nvPr>
            <p:extLst>
              <p:ext uri="{D42A27DB-BD31-4B8C-83A1-F6EECF244321}">
                <p14:modId xmlns="" xmlns:p14="http://schemas.microsoft.com/office/powerpoint/2010/main" val="127278688"/>
              </p:ext>
            </p:extLst>
          </p:nvPr>
        </p:nvGraphicFramePr>
        <p:xfrm>
          <a:off x="7037032" y="1406278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2" name="81 Gráfico"/>
          <p:cNvGraphicFramePr/>
          <p:nvPr>
            <p:extLst>
              <p:ext uri="{D42A27DB-BD31-4B8C-83A1-F6EECF244321}">
                <p14:modId xmlns="" xmlns:p14="http://schemas.microsoft.com/office/powerpoint/2010/main" val="971780387"/>
              </p:ext>
            </p:extLst>
          </p:nvPr>
        </p:nvGraphicFramePr>
        <p:xfrm>
          <a:off x="2771800" y="3264567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98" name="97 Gráfico"/>
          <p:cNvGraphicFramePr/>
          <p:nvPr>
            <p:extLst>
              <p:ext uri="{D42A27DB-BD31-4B8C-83A1-F6EECF244321}">
                <p14:modId xmlns="" xmlns:p14="http://schemas.microsoft.com/office/powerpoint/2010/main" val="3851887054"/>
              </p:ext>
            </p:extLst>
          </p:nvPr>
        </p:nvGraphicFramePr>
        <p:xfrm>
          <a:off x="4980298" y="3259809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03" name="102 Gráfico"/>
          <p:cNvGraphicFramePr/>
          <p:nvPr>
            <p:extLst>
              <p:ext uri="{D42A27DB-BD31-4B8C-83A1-F6EECF244321}">
                <p14:modId xmlns="" xmlns:p14="http://schemas.microsoft.com/office/powerpoint/2010/main" val="401161331"/>
              </p:ext>
            </p:extLst>
          </p:nvPr>
        </p:nvGraphicFramePr>
        <p:xfrm>
          <a:off x="7079960" y="3259809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82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9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10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11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2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¿Conocimiento de la herramienta del Gobierno llamada Urna de Cristal?</a:t>
            </a:r>
          </a:p>
        </p:txBody>
      </p:sp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P6.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¿Usted ha visto, leído o escuchado sobre la herramienta del Gobierno Nacional llamada Urna de Cristal?</a:t>
            </a:r>
          </a:p>
        </p:txBody>
      </p:sp>
      <p:sp>
        <p:nvSpPr>
          <p:cNvPr id="44" name="43 CuadroTexto"/>
          <p:cNvSpPr txBox="1"/>
          <p:nvPr/>
        </p:nvSpPr>
        <p:spPr>
          <a:xfrm>
            <a:off x="2915819" y="1345334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2013</a:t>
            </a: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38 CuadroTexto"/>
          <p:cNvSpPr txBox="1"/>
          <p:nvPr/>
        </p:nvSpPr>
        <p:spPr>
          <a:xfrm>
            <a:off x="3563892" y="1357209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58" name="57 CuadroTexto"/>
          <p:cNvSpPr txBox="1"/>
          <p:nvPr/>
        </p:nvSpPr>
        <p:spPr>
          <a:xfrm>
            <a:off x="5652566" y="1352449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7812364" y="1352449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Altos</a:t>
            </a:r>
          </a:p>
        </p:txBody>
      </p:sp>
      <p:sp>
        <p:nvSpPr>
          <p:cNvPr id="89" name="88 CuadroTexto"/>
          <p:cNvSpPr txBox="1"/>
          <p:nvPr/>
        </p:nvSpPr>
        <p:spPr>
          <a:xfrm>
            <a:off x="2915701" y="325638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2014</a:t>
            </a:r>
          </a:p>
        </p:txBody>
      </p:sp>
      <p:sp>
        <p:nvSpPr>
          <p:cNvPr id="94" name="93 CuadroTexto"/>
          <p:cNvSpPr txBox="1"/>
          <p:nvPr/>
        </p:nvSpPr>
        <p:spPr>
          <a:xfrm>
            <a:off x="3563773" y="3268258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99" name="98 CuadroTexto"/>
          <p:cNvSpPr txBox="1"/>
          <p:nvPr/>
        </p:nvSpPr>
        <p:spPr>
          <a:xfrm>
            <a:off x="5652447" y="3263499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104" name="103 CuadroTexto"/>
          <p:cNvSpPr txBox="1"/>
          <p:nvPr/>
        </p:nvSpPr>
        <p:spPr>
          <a:xfrm>
            <a:off x="7812241" y="3263499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Altos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2115023" y="1533193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70" name="69 Rectángulo"/>
          <p:cNvSpPr/>
          <p:nvPr/>
        </p:nvSpPr>
        <p:spPr>
          <a:xfrm>
            <a:off x="2105097" y="1800325"/>
            <a:ext cx="158418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1" name="70 CuadroTexto"/>
          <p:cNvSpPr txBox="1"/>
          <p:nvPr/>
        </p:nvSpPr>
        <p:spPr>
          <a:xfrm>
            <a:off x="2218095" y="1472356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Si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2" name="71 CuadroTexto"/>
          <p:cNvSpPr txBox="1"/>
          <p:nvPr/>
        </p:nvSpPr>
        <p:spPr>
          <a:xfrm>
            <a:off x="2211359" y="1750918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No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3" name="Freeform 13"/>
          <p:cNvSpPr>
            <a:spLocks/>
          </p:cNvSpPr>
          <p:nvPr/>
        </p:nvSpPr>
        <p:spPr bwMode="auto">
          <a:xfrm>
            <a:off x="2429377" y="2097355"/>
            <a:ext cx="368864" cy="417965"/>
          </a:xfrm>
          <a:custGeom>
            <a:avLst/>
            <a:gdLst/>
            <a:ahLst/>
            <a:cxnLst>
              <a:cxn ang="0">
                <a:pos x="1306" y="164"/>
              </a:cxn>
              <a:cxn ang="0">
                <a:pos x="1124" y="64"/>
              </a:cxn>
              <a:cxn ang="0">
                <a:pos x="843" y="5"/>
              </a:cxn>
              <a:cxn ang="0">
                <a:pos x="648" y="29"/>
              </a:cxn>
              <a:cxn ang="0">
                <a:pos x="336" y="168"/>
              </a:cxn>
              <a:cxn ang="0">
                <a:pos x="165" y="447"/>
              </a:cxn>
              <a:cxn ang="0">
                <a:pos x="239" y="370"/>
              </a:cxn>
              <a:cxn ang="0">
                <a:pos x="146" y="571"/>
              </a:cxn>
              <a:cxn ang="0">
                <a:pos x="157" y="720"/>
              </a:cxn>
              <a:cxn ang="0">
                <a:pos x="122" y="852"/>
              </a:cxn>
              <a:cxn ang="0">
                <a:pos x="73" y="920"/>
              </a:cxn>
              <a:cxn ang="0">
                <a:pos x="1" y="1025"/>
              </a:cxn>
              <a:cxn ang="0">
                <a:pos x="77" y="1081"/>
              </a:cxn>
              <a:cxn ang="0">
                <a:pos x="112" y="1126"/>
              </a:cxn>
              <a:cxn ang="0">
                <a:pos x="123" y="1197"/>
              </a:cxn>
              <a:cxn ang="0">
                <a:pos x="141" y="1222"/>
              </a:cxn>
              <a:cxn ang="0">
                <a:pos x="153" y="1296"/>
              </a:cxn>
              <a:cxn ang="0">
                <a:pos x="188" y="1347"/>
              </a:cxn>
              <a:cxn ang="0">
                <a:pos x="173" y="1455"/>
              </a:cxn>
              <a:cxn ang="0">
                <a:pos x="265" y="1546"/>
              </a:cxn>
              <a:cxn ang="0">
                <a:pos x="433" y="1564"/>
              </a:cxn>
              <a:cxn ang="0">
                <a:pos x="604" y="1639"/>
              </a:cxn>
              <a:cxn ang="0">
                <a:pos x="643" y="1783"/>
              </a:cxn>
              <a:cxn ang="0">
                <a:pos x="1277" y="1856"/>
              </a:cxn>
              <a:cxn ang="0">
                <a:pos x="1272" y="1375"/>
              </a:cxn>
              <a:cxn ang="0">
                <a:pos x="1295" y="1331"/>
              </a:cxn>
              <a:cxn ang="0">
                <a:pos x="1384" y="1214"/>
              </a:cxn>
              <a:cxn ang="0">
                <a:pos x="1515" y="990"/>
              </a:cxn>
              <a:cxn ang="0">
                <a:pos x="1561" y="800"/>
              </a:cxn>
              <a:cxn ang="0">
                <a:pos x="1570" y="698"/>
              </a:cxn>
              <a:cxn ang="0">
                <a:pos x="1587" y="732"/>
              </a:cxn>
              <a:cxn ang="0">
                <a:pos x="1469" y="383"/>
              </a:cxn>
              <a:cxn ang="0">
                <a:pos x="1377" y="319"/>
              </a:cxn>
              <a:cxn ang="0">
                <a:pos x="1383" y="210"/>
              </a:cxn>
              <a:cxn ang="0">
                <a:pos x="1347" y="126"/>
              </a:cxn>
              <a:cxn ang="0">
                <a:pos x="1335" y="191"/>
              </a:cxn>
            </a:cxnLst>
            <a:rect l="0" t="0" r="r" b="b"/>
            <a:pathLst>
              <a:path w="1590" h="1856">
                <a:moveTo>
                  <a:pt x="1335" y="191"/>
                </a:moveTo>
                <a:cubicBezTo>
                  <a:pt x="1325" y="182"/>
                  <a:pt x="1317" y="172"/>
                  <a:pt x="1306" y="164"/>
                </a:cubicBezTo>
                <a:cubicBezTo>
                  <a:pt x="1275" y="138"/>
                  <a:pt x="1240" y="118"/>
                  <a:pt x="1203" y="98"/>
                </a:cubicBezTo>
                <a:cubicBezTo>
                  <a:pt x="1179" y="85"/>
                  <a:pt x="1152" y="74"/>
                  <a:pt x="1124" y="64"/>
                </a:cubicBezTo>
                <a:cubicBezTo>
                  <a:pt x="1096" y="53"/>
                  <a:pt x="1067" y="45"/>
                  <a:pt x="1036" y="38"/>
                </a:cubicBezTo>
                <a:cubicBezTo>
                  <a:pt x="977" y="25"/>
                  <a:pt x="913" y="11"/>
                  <a:pt x="843" y="5"/>
                </a:cubicBezTo>
                <a:cubicBezTo>
                  <a:pt x="772" y="0"/>
                  <a:pt x="698" y="5"/>
                  <a:pt x="625" y="9"/>
                </a:cubicBezTo>
                <a:cubicBezTo>
                  <a:pt x="635" y="13"/>
                  <a:pt x="644" y="18"/>
                  <a:pt x="648" y="29"/>
                </a:cubicBezTo>
                <a:cubicBezTo>
                  <a:pt x="582" y="38"/>
                  <a:pt x="524" y="56"/>
                  <a:pt x="472" y="78"/>
                </a:cubicBezTo>
                <a:cubicBezTo>
                  <a:pt x="419" y="100"/>
                  <a:pt x="375" y="131"/>
                  <a:pt x="336" y="168"/>
                </a:cubicBezTo>
                <a:cubicBezTo>
                  <a:pt x="298" y="203"/>
                  <a:pt x="264" y="246"/>
                  <a:pt x="235" y="292"/>
                </a:cubicBezTo>
                <a:cubicBezTo>
                  <a:pt x="207" y="339"/>
                  <a:pt x="179" y="389"/>
                  <a:pt x="165" y="447"/>
                </a:cubicBezTo>
                <a:cubicBezTo>
                  <a:pt x="181" y="427"/>
                  <a:pt x="198" y="404"/>
                  <a:pt x="217" y="386"/>
                </a:cubicBezTo>
                <a:cubicBezTo>
                  <a:pt x="223" y="380"/>
                  <a:pt x="230" y="373"/>
                  <a:pt x="239" y="370"/>
                </a:cubicBezTo>
                <a:cubicBezTo>
                  <a:pt x="225" y="397"/>
                  <a:pt x="209" y="420"/>
                  <a:pt x="195" y="445"/>
                </a:cubicBezTo>
                <a:cubicBezTo>
                  <a:pt x="175" y="482"/>
                  <a:pt x="157" y="525"/>
                  <a:pt x="146" y="571"/>
                </a:cubicBezTo>
                <a:cubicBezTo>
                  <a:pt x="142" y="586"/>
                  <a:pt x="139" y="603"/>
                  <a:pt x="138" y="622"/>
                </a:cubicBezTo>
                <a:cubicBezTo>
                  <a:pt x="136" y="658"/>
                  <a:pt x="150" y="687"/>
                  <a:pt x="157" y="720"/>
                </a:cubicBezTo>
                <a:cubicBezTo>
                  <a:pt x="161" y="736"/>
                  <a:pt x="163" y="758"/>
                  <a:pt x="161" y="773"/>
                </a:cubicBezTo>
                <a:cubicBezTo>
                  <a:pt x="156" y="807"/>
                  <a:pt x="138" y="829"/>
                  <a:pt x="122" y="852"/>
                </a:cubicBezTo>
                <a:cubicBezTo>
                  <a:pt x="118" y="858"/>
                  <a:pt x="115" y="864"/>
                  <a:pt x="110" y="870"/>
                </a:cubicBezTo>
                <a:cubicBezTo>
                  <a:pt x="98" y="887"/>
                  <a:pt x="86" y="903"/>
                  <a:pt x="73" y="920"/>
                </a:cubicBezTo>
                <a:cubicBezTo>
                  <a:pt x="56" y="942"/>
                  <a:pt x="38" y="963"/>
                  <a:pt x="21" y="987"/>
                </a:cubicBezTo>
                <a:cubicBezTo>
                  <a:pt x="14" y="996"/>
                  <a:pt x="0" y="1011"/>
                  <a:pt x="1" y="1025"/>
                </a:cubicBezTo>
                <a:cubicBezTo>
                  <a:pt x="2" y="1034"/>
                  <a:pt x="15" y="1046"/>
                  <a:pt x="20" y="1050"/>
                </a:cubicBezTo>
                <a:cubicBezTo>
                  <a:pt x="37" y="1065"/>
                  <a:pt x="56" y="1072"/>
                  <a:pt x="77" y="1081"/>
                </a:cubicBezTo>
                <a:cubicBezTo>
                  <a:pt x="88" y="1085"/>
                  <a:pt x="100" y="1089"/>
                  <a:pt x="106" y="1096"/>
                </a:cubicBezTo>
                <a:cubicBezTo>
                  <a:pt x="113" y="1104"/>
                  <a:pt x="115" y="1117"/>
                  <a:pt x="112" y="1126"/>
                </a:cubicBezTo>
                <a:cubicBezTo>
                  <a:pt x="110" y="1131"/>
                  <a:pt x="106" y="1134"/>
                  <a:pt x="103" y="1140"/>
                </a:cubicBezTo>
                <a:cubicBezTo>
                  <a:pt x="95" y="1164"/>
                  <a:pt x="109" y="1186"/>
                  <a:pt x="123" y="1197"/>
                </a:cubicBezTo>
                <a:cubicBezTo>
                  <a:pt x="128" y="1201"/>
                  <a:pt x="144" y="1209"/>
                  <a:pt x="145" y="1216"/>
                </a:cubicBezTo>
                <a:cubicBezTo>
                  <a:pt x="145" y="1219"/>
                  <a:pt x="142" y="1221"/>
                  <a:pt x="141" y="1222"/>
                </a:cubicBezTo>
                <a:cubicBezTo>
                  <a:pt x="140" y="1224"/>
                  <a:pt x="139" y="1227"/>
                  <a:pt x="139" y="1229"/>
                </a:cubicBezTo>
                <a:cubicBezTo>
                  <a:pt x="132" y="1258"/>
                  <a:pt x="143" y="1280"/>
                  <a:pt x="153" y="1296"/>
                </a:cubicBezTo>
                <a:cubicBezTo>
                  <a:pt x="159" y="1304"/>
                  <a:pt x="164" y="1312"/>
                  <a:pt x="172" y="1320"/>
                </a:cubicBezTo>
                <a:cubicBezTo>
                  <a:pt x="179" y="1327"/>
                  <a:pt x="186" y="1337"/>
                  <a:pt x="188" y="1347"/>
                </a:cubicBezTo>
                <a:cubicBezTo>
                  <a:pt x="191" y="1366"/>
                  <a:pt x="183" y="1385"/>
                  <a:pt x="179" y="1399"/>
                </a:cubicBezTo>
                <a:cubicBezTo>
                  <a:pt x="174" y="1415"/>
                  <a:pt x="172" y="1434"/>
                  <a:pt x="173" y="1455"/>
                </a:cubicBezTo>
                <a:cubicBezTo>
                  <a:pt x="174" y="1473"/>
                  <a:pt x="180" y="1488"/>
                  <a:pt x="189" y="1500"/>
                </a:cubicBezTo>
                <a:cubicBezTo>
                  <a:pt x="211" y="1529"/>
                  <a:pt x="214" y="1530"/>
                  <a:pt x="265" y="1546"/>
                </a:cubicBezTo>
                <a:cubicBezTo>
                  <a:pt x="298" y="1557"/>
                  <a:pt x="333" y="1561"/>
                  <a:pt x="373" y="1562"/>
                </a:cubicBezTo>
                <a:cubicBezTo>
                  <a:pt x="393" y="1563"/>
                  <a:pt x="413" y="1562"/>
                  <a:pt x="433" y="1564"/>
                </a:cubicBezTo>
                <a:cubicBezTo>
                  <a:pt x="472" y="1567"/>
                  <a:pt x="504" y="1573"/>
                  <a:pt x="533" y="1586"/>
                </a:cubicBezTo>
                <a:cubicBezTo>
                  <a:pt x="562" y="1599"/>
                  <a:pt x="586" y="1615"/>
                  <a:pt x="604" y="1639"/>
                </a:cubicBezTo>
                <a:cubicBezTo>
                  <a:pt x="621" y="1661"/>
                  <a:pt x="637" y="1690"/>
                  <a:pt x="642" y="1724"/>
                </a:cubicBezTo>
                <a:cubicBezTo>
                  <a:pt x="644" y="1742"/>
                  <a:pt x="643" y="1763"/>
                  <a:pt x="643" y="1783"/>
                </a:cubicBezTo>
                <a:cubicBezTo>
                  <a:pt x="643" y="1802"/>
                  <a:pt x="634" y="1837"/>
                  <a:pt x="630" y="1856"/>
                </a:cubicBezTo>
                <a:cubicBezTo>
                  <a:pt x="717" y="1856"/>
                  <a:pt x="1206" y="1856"/>
                  <a:pt x="1277" y="1856"/>
                </a:cubicBezTo>
                <a:cubicBezTo>
                  <a:pt x="1237" y="1758"/>
                  <a:pt x="1225" y="1587"/>
                  <a:pt x="1252" y="1465"/>
                </a:cubicBezTo>
                <a:cubicBezTo>
                  <a:pt x="1258" y="1436"/>
                  <a:pt x="1266" y="1405"/>
                  <a:pt x="1272" y="1375"/>
                </a:cubicBezTo>
                <a:cubicBezTo>
                  <a:pt x="1274" y="1365"/>
                  <a:pt x="1277" y="1355"/>
                  <a:pt x="1280" y="1347"/>
                </a:cubicBezTo>
                <a:cubicBezTo>
                  <a:pt x="1283" y="1341"/>
                  <a:pt x="1289" y="1337"/>
                  <a:pt x="1295" y="1331"/>
                </a:cubicBezTo>
                <a:cubicBezTo>
                  <a:pt x="1300" y="1326"/>
                  <a:pt x="1304" y="1319"/>
                  <a:pt x="1308" y="1314"/>
                </a:cubicBezTo>
                <a:cubicBezTo>
                  <a:pt x="1334" y="1281"/>
                  <a:pt x="1360" y="1247"/>
                  <a:pt x="1384" y="1214"/>
                </a:cubicBezTo>
                <a:cubicBezTo>
                  <a:pt x="1401" y="1191"/>
                  <a:pt x="1418" y="1169"/>
                  <a:pt x="1433" y="1144"/>
                </a:cubicBezTo>
                <a:cubicBezTo>
                  <a:pt x="1462" y="1095"/>
                  <a:pt x="1492" y="1046"/>
                  <a:pt x="1515" y="990"/>
                </a:cubicBezTo>
                <a:cubicBezTo>
                  <a:pt x="1527" y="962"/>
                  <a:pt x="1536" y="932"/>
                  <a:pt x="1544" y="901"/>
                </a:cubicBezTo>
                <a:cubicBezTo>
                  <a:pt x="1552" y="870"/>
                  <a:pt x="1558" y="835"/>
                  <a:pt x="1561" y="800"/>
                </a:cubicBezTo>
                <a:cubicBezTo>
                  <a:pt x="1564" y="765"/>
                  <a:pt x="1569" y="725"/>
                  <a:pt x="1561" y="690"/>
                </a:cubicBezTo>
                <a:cubicBezTo>
                  <a:pt x="1567" y="689"/>
                  <a:pt x="1568" y="695"/>
                  <a:pt x="1570" y="698"/>
                </a:cubicBezTo>
                <a:cubicBezTo>
                  <a:pt x="1572" y="702"/>
                  <a:pt x="1575" y="705"/>
                  <a:pt x="1577" y="708"/>
                </a:cubicBezTo>
                <a:cubicBezTo>
                  <a:pt x="1581" y="716"/>
                  <a:pt x="1583" y="725"/>
                  <a:pt x="1587" y="732"/>
                </a:cubicBezTo>
                <a:cubicBezTo>
                  <a:pt x="1590" y="623"/>
                  <a:pt x="1569" y="543"/>
                  <a:pt x="1534" y="474"/>
                </a:cubicBezTo>
                <a:cubicBezTo>
                  <a:pt x="1516" y="441"/>
                  <a:pt x="1496" y="408"/>
                  <a:pt x="1469" y="383"/>
                </a:cubicBezTo>
                <a:cubicBezTo>
                  <a:pt x="1450" y="365"/>
                  <a:pt x="1426" y="348"/>
                  <a:pt x="1402" y="334"/>
                </a:cubicBezTo>
                <a:cubicBezTo>
                  <a:pt x="1393" y="329"/>
                  <a:pt x="1379" y="326"/>
                  <a:pt x="1377" y="319"/>
                </a:cubicBezTo>
                <a:cubicBezTo>
                  <a:pt x="1376" y="313"/>
                  <a:pt x="1380" y="301"/>
                  <a:pt x="1382" y="294"/>
                </a:cubicBezTo>
                <a:cubicBezTo>
                  <a:pt x="1386" y="268"/>
                  <a:pt x="1389" y="236"/>
                  <a:pt x="1383" y="210"/>
                </a:cubicBezTo>
                <a:cubicBezTo>
                  <a:pt x="1379" y="194"/>
                  <a:pt x="1373" y="180"/>
                  <a:pt x="1368" y="166"/>
                </a:cubicBezTo>
                <a:cubicBezTo>
                  <a:pt x="1362" y="152"/>
                  <a:pt x="1355" y="139"/>
                  <a:pt x="1347" y="126"/>
                </a:cubicBezTo>
                <a:cubicBezTo>
                  <a:pt x="1347" y="126"/>
                  <a:pt x="1347" y="125"/>
                  <a:pt x="1346" y="126"/>
                </a:cubicBezTo>
                <a:cubicBezTo>
                  <a:pt x="1350" y="149"/>
                  <a:pt x="1347" y="179"/>
                  <a:pt x="1335" y="191"/>
                </a:cubicBezTo>
                <a:close/>
              </a:path>
            </a:pathLst>
          </a:custGeom>
          <a:solidFill>
            <a:srgbClr val="1F497D"/>
          </a:solidFill>
          <a:ln w="12700" cap="flat">
            <a:solidFill>
              <a:srgbClr val="1F497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7800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 smtClean="0">
              <a:solidFill>
                <a:prstClr val="black"/>
              </a:solidFill>
              <a:latin typeface="Arial Rounded MT Bold" panose="020F0704030504030204" pitchFamily="34" charset="0"/>
              <a:ea typeface="+mn-ea"/>
            </a:endParaRPr>
          </a:p>
        </p:txBody>
      </p:sp>
      <p:sp>
        <p:nvSpPr>
          <p:cNvPr id="74" name="Freeform 13"/>
          <p:cNvSpPr>
            <a:spLocks/>
          </p:cNvSpPr>
          <p:nvPr/>
        </p:nvSpPr>
        <p:spPr bwMode="auto">
          <a:xfrm>
            <a:off x="2429377" y="3944663"/>
            <a:ext cx="368864" cy="417965"/>
          </a:xfrm>
          <a:custGeom>
            <a:avLst/>
            <a:gdLst/>
            <a:ahLst/>
            <a:cxnLst>
              <a:cxn ang="0">
                <a:pos x="1306" y="164"/>
              </a:cxn>
              <a:cxn ang="0">
                <a:pos x="1124" y="64"/>
              </a:cxn>
              <a:cxn ang="0">
                <a:pos x="843" y="5"/>
              </a:cxn>
              <a:cxn ang="0">
                <a:pos x="648" y="29"/>
              </a:cxn>
              <a:cxn ang="0">
                <a:pos x="336" y="168"/>
              </a:cxn>
              <a:cxn ang="0">
                <a:pos x="165" y="447"/>
              </a:cxn>
              <a:cxn ang="0">
                <a:pos x="239" y="370"/>
              </a:cxn>
              <a:cxn ang="0">
                <a:pos x="146" y="571"/>
              </a:cxn>
              <a:cxn ang="0">
                <a:pos x="157" y="720"/>
              </a:cxn>
              <a:cxn ang="0">
                <a:pos x="122" y="852"/>
              </a:cxn>
              <a:cxn ang="0">
                <a:pos x="73" y="920"/>
              </a:cxn>
              <a:cxn ang="0">
                <a:pos x="1" y="1025"/>
              </a:cxn>
              <a:cxn ang="0">
                <a:pos x="77" y="1081"/>
              </a:cxn>
              <a:cxn ang="0">
                <a:pos x="112" y="1126"/>
              </a:cxn>
              <a:cxn ang="0">
                <a:pos x="123" y="1197"/>
              </a:cxn>
              <a:cxn ang="0">
                <a:pos x="141" y="1222"/>
              </a:cxn>
              <a:cxn ang="0">
                <a:pos x="153" y="1296"/>
              </a:cxn>
              <a:cxn ang="0">
                <a:pos x="188" y="1347"/>
              </a:cxn>
              <a:cxn ang="0">
                <a:pos x="173" y="1455"/>
              </a:cxn>
              <a:cxn ang="0">
                <a:pos x="265" y="1546"/>
              </a:cxn>
              <a:cxn ang="0">
                <a:pos x="433" y="1564"/>
              </a:cxn>
              <a:cxn ang="0">
                <a:pos x="604" y="1639"/>
              </a:cxn>
              <a:cxn ang="0">
                <a:pos x="643" y="1783"/>
              </a:cxn>
              <a:cxn ang="0">
                <a:pos x="1277" y="1856"/>
              </a:cxn>
              <a:cxn ang="0">
                <a:pos x="1272" y="1375"/>
              </a:cxn>
              <a:cxn ang="0">
                <a:pos x="1295" y="1331"/>
              </a:cxn>
              <a:cxn ang="0">
                <a:pos x="1384" y="1214"/>
              </a:cxn>
              <a:cxn ang="0">
                <a:pos x="1515" y="990"/>
              </a:cxn>
              <a:cxn ang="0">
                <a:pos x="1561" y="800"/>
              </a:cxn>
              <a:cxn ang="0">
                <a:pos x="1570" y="698"/>
              </a:cxn>
              <a:cxn ang="0">
                <a:pos x="1587" y="732"/>
              </a:cxn>
              <a:cxn ang="0">
                <a:pos x="1469" y="383"/>
              </a:cxn>
              <a:cxn ang="0">
                <a:pos x="1377" y="319"/>
              </a:cxn>
              <a:cxn ang="0">
                <a:pos x="1383" y="210"/>
              </a:cxn>
              <a:cxn ang="0">
                <a:pos x="1347" y="126"/>
              </a:cxn>
              <a:cxn ang="0">
                <a:pos x="1335" y="191"/>
              </a:cxn>
            </a:cxnLst>
            <a:rect l="0" t="0" r="r" b="b"/>
            <a:pathLst>
              <a:path w="1590" h="1856">
                <a:moveTo>
                  <a:pt x="1335" y="191"/>
                </a:moveTo>
                <a:cubicBezTo>
                  <a:pt x="1325" y="182"/>
                  <a:pt x="1317" y="172"/>
                  <a:pt x="1306" y="164"/>
                </a:cubicBezTo>
                <a:cubicBezTo>
                  <a:pt x="1275" y="138"/>
                  <a:pt x="1240" y="118"/>
                  <a:pt x="1203" y="98"/>
                </a:cubicBezTo>
                <a:cubicBezTo>
                  <a:pt x="1179" y="85"/>
                  <a:pt x="1152" y="74"/>
                  <a:pt x="1124" y="64"/>
                </a:cubicBezTo>
                <a:cubicBezTo>
                  <a:pt x="1096" y="53"/>
                  <a:pt x="1067" y="45"/>
                  <a:pt x="1036" y="38"/>
                </a:cubicBezTo>
                <a:cubicBezTo>
                  <a:pt x="977" y="25"/>
                  <a:pt x="913" y="11"/>
                  <a:pt x="843" y="5"/>
                </a:cubicBezTo>
                <a:cubicBezTo>
                  <a:pt x="772" y="0"/>
                  <a:pt x="698" y="5"/>
                  <a:pt x="625" y="9"/>
                </a:cubicBezTo>
                <a:cubicBezTo>
                  <a:pt x="635" y="13"/>
                  <a:pt x="644" y="18"/>
                  <a:pt x="648" y="29"/>
                </a:cubicBezTo>
                <a:cubicBezTo>
                  <a:pt x="582" y="38"/>
                  <a:pt x="524" y="56"/>
                  <a:pt x="472" y="78"/>
                </a:cubicBezTo>
                <a:cubicBezTo>
                  <a:pt x="419" y="100"/>
                  <a:pt x="375" y="131"/>
                  <a:pt x="336" y="168"/>
                </a:cubicBezTo>
                <a:cubicBezTo>
                  <a:pt x="298" y="203"/>
                  <a:pt x="264" y="246"/>
                  <a:pt x="235" y="292"/>
                </a:cubicBezTo>
                <a:cubicBezTo>
                  <a:pt x="207" y="339"/>
                  <a:pt x="179" y="389"/>
                  <a:pt x="165" y="447"/>
                </a:cubicBezTo>
                <a:cubicBezTo>
                  <a:pt x="181" y="427"/>
                  <a:pt x="198" y="404"/>
                  <a:pt x="217" y="386"/>
                </a:cubicBezTo>
                <a:cubicBezTo>
                  <a:pt x="223" y="380"/>
                  <a:pt x="230" y="373"/>
                  <a:pt x="239" y="370"/>
                </a:cubicBezTo>
                <a:cubicBezTo>
                  <a:pt x="225" y="397"/>
                  <a:pt x="209" y="420"/>
                  <a:pt x="195" y="445"/>
                </a:cubicBezTo>
                <a:cubicBezTo>
                  <a:pt x="175" y="482"/>
                  <a:pt x="157" y="525"/>
                  <a:pt x="146" y="571"/>
                </a:cubicBezTo>
                <a:cubicBezTo>
                  <a:pt x="142" y="586"/>
                  <a:pt x="139" y="603"/>
                  <a:pt x="138" y="622"/>
                </a:cubicBezTo>
                <a:cubicBezTo>
                  <a:pt x="136" y="658"/>
                  <a:pt x="150" y="687"/>
                  <a:pt x="157" y="720"/>
                </a:cubicBezTo>
                <a:cubicBezTo>
                  <a:pt x="161" y="736"/>
                  <a:pt x="163" y="758"/>
                  <a:pt x="161" y="773"/>
                </a:cubicBezTo>
                <a:cubicBezTo>
                  <a:pt x="156" y="807"/>
                  <a:pt x="138" y="829"/>
                  <a:pt x="122" y="852"/>
                </a:cubicBezTo>
                <a:cubicBezTo>
                  <a:pt x="118" y="858"/>
                  <a:pt x="115" y="864"/>
                  <a:pt x="110" y="870"/>
                </a:cubicBezTo>
                <a:cubicBezTo>
                  <a:pt x="98" y="887"/>
                  <a:pt x="86" y="903"/>
                  <a:pt x="73" y="920"/>
                </a:cubicBezTo>
                <a:cubicBezTo>
                  <a:pt x="56" y="942"/>
                  <a:pt x="38" y="963"/>
                  <a:pt x="21" y="987"/>
                </a:cubicBezTo>
                <a:cubicBezTo>
                  <a:pt x="14" y="996"/>
                  <a:pt x="0" y="1011"/>
                  <a:pt x="1" y="1025"/>
                </a:cubicBezTo>
                <a:cubicBezTo>
                  <a:pt x="2" y="1034"/>
                  <a:pt x="15" y="1046"/>
                  <a:pt x="20" y="1050"/>
                </a:cubicBezTo>
                <a:cubicBezTo>
                  <a:pt x="37" y="1065"/>
                  <a:pt x="56" y="1072"/>
                  <a:pt x="77" y="1081"/>
                </a:cubicBezTo>
                <a:cubicBezTo>
                  <a:pt x="88" y="1085"/>
                  <a:pt x="100" y="1089"/>
                  <a:pt x="106" y="1096"/>
                </a:cubicBezTo>
                <a:cubicBezTo>
                  <a:pt x="113" y="1104"/>
                  <a:pt x="115" y="1117"/>
                  <a:pt x="112" y="1126"/>
                </a:cubicBezTo>
                <a:cubicBezTo>
                  <a:pt x="110" y="1131"/>
                  <a:pt x="106" y="1134"/>
                  <a:pt x="103" y="1140"/>
                </a:cubicBezTo>
                <a:cubicBezTo>
                  <a:pt x="95" y="1164"/>
                  <a:pt x="109" y="1186"/>
                  <a:pt x="123" y="1197"/>
                </a:cubicBezTo>
                <a:cubicBezTo>
                  <a:pt x="128" y="1201"/>
                  <a:pt x="144" y="1209"/>
                  <a:pt x="145" y="1216"/>
                </a:cubicBezTo>
                <a:cubicBezTo>
                  <a:pt x="145" y="1219"/>
                  <a:pt x="142" y="1221"/>
                  <a:pt x="141" y="1222"/>
                </a:cubicBezTo>
                <a:cubicBezTo>
                  <a:pt x="140" y="1224"/>
                  <a:pt x="139" y="1227"/>
                  <a:pt x="139" y="1229"/>
                </a:cubicBezTo>
                <a:cubicBezTo>
                  <a:pt x="132" y="1258"/>
                  <a:pt x="143" y="1280"/>
                  <a:pt x="153" y="1296"/>
                </a:cubicBezTo>
                <a:cubicBezTo>
                  <a:pt x="159" y="1304"/>
                  <a:pt x="164" y="1312"/>
                  <a:pt x="172" y="1320"/>
                </a:cubicBezTo>
                <a:cubicBezTo>
                  <a:pt x="179" y="1327"/>
                  <a:pt x="186" y="1337"/>
                  <a:pt x="188" y="1347"/>
                </a:cubicBezTo>
                <a:cubicBezTo>
                  <a:pt x="191" y="1366"/>
                  <a:pt x="183" y="1385"/>
                  <a:pt x="179" y="1399"/>
                </a:cubicBezTo>
                <a:cubicBezTo>
                  <a:pt x="174" y="1415"/>
                  <a:pt x="172" y="1434"/>
                  <a:pt x="173" y="1455"/>
                </a:cubicBezTo>
                <a:cubicBezTo>
                  <a:pt x="174" y="1473"/>
                  <a:pt x="180" y="1488"/>
                  <a:pt x="189" y="1500"/>
                </a:cubicBezTo>
                <a:cubicBezTo>
                  <a:pt x="211" y="1529"/>
                  <a:pt x="214" y="1530"/>
                  <a:pt x="265" y="1546"/>
                </a:cubicBezTo>
                <a:cubicBezTo>
                  <a:pt x="298" y="1557"/>
                  <a:pt x="333" y="1561"/>
                  <a:pt x="373" y="1562"/>
                </a:cubicBezTo>
                <a:cubicBezTo>
                  <a:pt x="393" y="1563"/>
                  <a:pt x="413" y="1562"/>
                  <a:pt x="433" y="1564"/>
                </a:cubicBezTo>
                <a:cubicBezTo>
                  <a:pt x="472" y="1567"/>
                  <a:pt x="504" y="1573"/>
                  <a:pt x="533" y="1586"/>
                </a:cubicBezTo>
                <a:cubicBezTo>
                  <a:pt x="562" y="1599"/>
                  <a:pt x="586" y="1615"/>
                  <a:pt x="604" y="1639"/>
                </a:cubicBezTo>
                <a:cubicBezTo>
                  <a:pt x="621" y="1661"/>
                  <a:pt x="637" y="1690"/>
                  <a:pt x="642" y="1724"/>
                </a:cubicBezTo>
                <a:cubicBezTo>
                  <a:pt x="644" y="1742"/>
                  <a:pt x="643" y="1763"/>
                  <a:pt x="643" y="1783"/>
                </a:cubicBezTo>
                <a:cubicBezTo>
                  <a:pt x="643" y="1802"/>
                  <a:pt x="634" y="1837"/>
                  <a:pt x="630" y="1856"/>
                </a:cubicBezTo>
                <a:cubicBezTo>
                  <a:pt x="717" y="1856"/>
                  <a:pt x="1206" y="1856"/>
                  <a:pt x="1277" y="1856"/>
                </a:cubicBezTo>
                <a:cubicBezTo>
                  <a:pt x="1237" y="1758"/>
                  <a:pt x="1225" y="1587"/>
                  <a:pt x="1252" y="1465"/>
                </a:cubicBezTo>
                <a:cubicBezTo>
                  <a:pt x="1258" y="1436"/>
                  <a:pt x="1266" y="1405"/>
                  <a:pt x="1272" y="1375"/>
                </a:cubicBezTo>
                <a:cubicBezTo>
                  <a:pt x="1274" y="1365"/>
                  <a:pt x="1277" y="1355"/>
                  <a:pt x="1280" y="1347"/>
                </a:cubicBezTo>
                <a:cubicBezTo>
                  <a:pt x="1283" y="1341"/>
                  <a:pt x="1289" y="1337"/>
                  <a:pt x="1295" y="1331"/>
                </a:cubicBezTo>
                <a:cubicBezTo>
                  <a:pt x="1300" y="1326"/>
                  <a:pt x="1304" y="1319"/>
                  <a:pt x="1308" y="1314"/>
                </a:cubicBezTo>
                <a:cubicBezTo>
                  <a:pt x="1334" y="1281"/>
                  <a:pt x="1360" y="1247"/>
                  <a:pt x="1384" y="1214"/>
                </a:cubicBezTo>
                <a:cubicBezTo>
                  <a:pt x="1401" y="1191"/>
                  <a:pt x="1418" y="1169"/>
                  <a:pt x="1433" y="1144"/>
                </a:cubicBezTo>
                <a:cubicBezTo>
                  <a:pt x="1462" y="1095"/>
                  <a:pt x="1492" y="1046"/>
                  <a:pt x="1515" y="990"/>
                </a:cubicBezTo>
                <a:cubicBezTo>
                  <a:pt x="1527" y="962"/>
                  <a:pt x="1536" y="932"/>
                  <a:pt x="1544" y="901"/>
                </a:cubicBezTo>
                <a:cubicBezTo>
                  <a:pt x="1552" y="870"/>
                  <a:pt x="1558" y="835"/>
                  <a:pt x="1561" y="800"/>
                </a:cubicBezTo>
                <a:cubicBezTo>
                  <a:pt x="1564" y="765"/>
                  <a:pt x="1569" y="725"/>
                  <a:pt x="1561" y="690"/>
                </a:cubicBezTo>
                <a:cubicBezTo>
                  <a:pt x="1567" y="689"/>
                  <a:pt x="1568" y="695"/>
                  <a:pt x="1570" y="698"/>
                </a:cubicBezTo>
                <a:cubicBezTo>
                  <a:pt x="1572" y="702"/>
                  <a:pt x="1575" y="705"/>
                  <a:pt x="1577" y="708"/>
                </a:cubicBezTo>
                <a:cubicBezTo>
                  <a:pt x="1581" y="716"/>
                  <a:pt x="1583" y="725"/>
                  <a:pt x="1587" y="732"/>
                </a:cubicBezTo>
                <a:cubicBezTo>
                  <a:pt x="1590" y="623"/>
                  <a:pt x="1569" y="543"/>
                  <a:pt x="1534" y="474"/>
                </a:cubicBezTo>
                <a:cubicBezTo>
                  <a:pt x="1516" y="441"/>
                  <a:pt x="1496" y="408"/>
                  <a:pt x="1469" y="383"/>
                </a:cubicBezTo>
                <a:cubicBezTo>
                  <a:pt x="1450" y="365"/>
                  <a:pt x="1426" y="348"/>
                  <a:pt x="1402" y="334"/>
                </a:cubicBezTo>
                <a:cubicBezTo>
                  <a:pt x="1393" y="329"/>
                  <a:pt x="1379" y="326"/>
                  <a:pt x="1377" y="319"/>
                </a:cubicBezTo>
                <a:cubicBezTo>
                  <a:pt x="1376" y="313"/>
                  <a:pt x="1380" y="301"/>
                  <a:pt x="1382" y="294"/>
                </a:cubicBezTo>
                <a:cubicBezTo>
                  <a:pt x="1386" y="268"/>
                  <a:pt x="1389" y="236"/>
                  <a:pt x="1383" y="210"/>
                </a:cubicBezTo>
                <a:cubicBezTo>
                  <a:pt x="1379" y="194"/>
                  <a:pt x="1373" y="180"/>
                  <a:pt x="1368" y="166"/>
                </a:cubicBezTo>
                <a:cubicBezTo>
                  <a:pt x="1362" y="152"/>
                  <a:pt x="1355" y="139"/>
                  <a:pt x="1347" y="126"/>
                </a:cubicBezTo>
                <a:cubicBezTo>
                  <a:pt x="1347" y="126"/>
                  <a:pt x="1347" y="125"/>
                  <a:pt x="1346" y="126"/>
                </a:cubicBezTo>
                <a:cubicBezTo>
                  <a:pt x="1350" y="149"/>
                  <a:pt x="1347" y="179"/>
                  <a:pt x="1335" y="191"/>
                </a:cubicBezTo>
                <a:close/>
              </a:path>
            </a:pathLst>
          </a:custGeom>
          <a:solidFill>
            <a:srgbClr val="1F497D"/>
          </a:solidFill>
          <a:ln w="12700" cap="flat">
            <a:solidFill>
              <a:srgbClr val="1F497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7800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 smtClean="0">
              <a:solidFill>
                <a:prstClr val="black"/>
              </a:solidFill>
              <a:latin typeface="Arial Rounded MT Bold" panose="020F0704030504030204" pitchFamily="34" charset="0"/>
              <a:ea typeface="+mn-ea"/>
            </a:endParaRPr>
          </a:p>
        </p:txBody>
      </p:sp>
      <p:sp>
        <p:nvSpPr>
          <p:cNvPr id="95" name="94 Retraso">
            <a:hlinkClick r:id="rId15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00" name="99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105" name="104 Retraso">
            <a:hlinkClick r:id="rId16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106" name="105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107" name="106 Retraso">
            <a:hlinkClick r:id="rId17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08" name="107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109" name="108 Rectángulo redondeado">
            <a:hlinkClick r:id="rId18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110" name="109 Rectángulo redondeado">
            <a:hlinkClick r:id="rId19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111" name="110 Rectángulo redondeado">
            <a:hlinkClick r:id="rId20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112" name="111 Rectángulo redondeado">
            <a:hlinkClick r:id="rId15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113" name="112 Rectángulo redondeado">
            <a:hlinkClick r:id="rId21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9" name="Flecha izquierda 58">
            <a:hlinkClick r:id="rId15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4" name="Flecha izquierda 63">
            <a:hlinkClick r:id="rId17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3661246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83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"/>
          <p:cNvSpPr/>
          <p:nvPr/>
        </p:nvSpPr>
        <p:spPr>
          <a:xfrm>
            <a:off x="3227596" y="1057302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¿Conocimiento de la herramienta del Gobierno llamada Urna de Cristal?</a:t>
            </a:r>
          </a:p>
        </p:txBody>
      </p:sp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13346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P6.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¿Usted ha visto, leído o escuchado sobre la herramienta del Gobierno Nacional llamada Urna de Cristal?</a:t>
            </a:r>
          </a:p>
        </p:txBody>
      </p:sp>
      <p:sp>
        <p:nvSpPr>
          <p:cNvPr id="44" name="43 CuadroTexto"/>
          <p:cNvSpPr txBox="1"/>
          <p:nvPr/>
        </p:nvSpPr>
        <p:spPr>
          <a:xfrm>
            <a:off x="2915819" y="1345334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2013</a:t>
            </a: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38 CuadroTexto"/>
          <p:cNvSpPr txBox="1"/>
          <p:nvPr/>
        </p:nvSpPr>
        <p:spPr>
          <a:xfrm>
            <a:off x="3563892" y="1357209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Pequeños</a:t>
            </a:r>
          </a:p>
        </p:txBody>
      </p:sp>
      <p:sp>
        <p:nvSpPr>
          <p:cNvPr id="58" name="57 CuadroTexto"/>
          <p:cNvSpPr txBox="1"/>
          <p:nvPr/>
        </p:nvSpPr>
        <p:spPr>
          <a:xfrm>
            <a:off x="5580114" y="1352449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Medianos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7812360" y="1352449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Grandes</a:t>
            </a:r>
          </a:p>
        </p:txBody>
      </p:sp>
      <p:sp>
        <p:nvSpPr>
          <p:cNvPr id="89" name="88 CuadroTexto"/>
          <p:cNvSpPr txBox="1"/>
          <p:nvPr/>
        </p:nvSpPr>
        <p:spPr>
          <a:xfrm>
            <a:off x="2915701" y="325638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2014</a:t>
            </a:r>
          </a:p>
        </p:txBody>
      </p:sp>
      <p:graphicFrame>
        <p:nvGraphicFramePr>
          <p:cNvPr id="59" name="1 Gráfico"/>
          <p:cNvGraphicFramePr/>
          <p:nvPr>
            <p:extLst>
              <p:ext uri="{D42A27DB-BD31-4B8C-83A1-F6EECF244321}">
                <p14:modId xmlns="" xmlns:p14="http://schemas.microsoft.com/office/powerpoint/2010/main" val="1551426016"/>
              </p:ext>
            </p:extLst>
          </p:nvPr>
        </p:nvGraphicFramePr>
        <p:xfrm>
          <a:off x="2904386" y="1353892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64" name="56 Gráfico"/>
          <p:cNvGraphicFramePr/>
          <p:nvPr>
            <p:extLst>
              <p:ext uri="{D42A27DB-BD31-4B8C-83A1-F6EECF244321}">
                <p14:modId xmlns="" xmlns:p14="http://schemas.microsoft.com/office/powerpoint/2010/main" val="734262601"/>
              </p:ext>
            </p:extLst>
          </p:nvPr>
        </p:nvGraphicFramePr>
        <p:xfrm>
          <a:off x="4932040" y="1349134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65" name="61 Gráfico"/>
          <p:cNvGraphicFramePr/>
          <p:nvPr>
            <p:extLst>
              <p:ext uri="{D42A27DB-BD31-4B8C-83A1-F6EECF244321}">
                <p14:modId xmlns="" xmlns:p14="http://schemas.microsoft.com/office/powerpoint/2010/main" val="4129290925"/>
              </p:ext>
            </p:extLst>
          </p:nvPr>
        </p:nvGraphicFramePr>
        <p:xfrm>
          <a:off x="7164288" y="1349134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77" name="76 Rectángulo"/>
          <p:cNvSpPr/>
          <p:nvPr/>
        </p:nvSpPr>
        <p:spPr>
          <a:xfrm>
            <a:off x="2115023" y="1533193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78" name="77 Rectángulo"/>
          <p:cNvSpPr/>
          <p:nvPr/>
        </p:nvSpPr>
        <p:spPr>
          <a:xfrm>
            <a:off x="2105097" y="1800325"/>
            <a:ext cx="158418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9" name="78 CuadroTexto"/>
          <p:cNvSpPr txBox="1"/>
          <p:nvPr/>
        </p:nvSpPr>
        <p:spPr>
          <a:xfrm>
            <a:off x="2218095" y="1472356"/>
            <a:ext cx="2776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Si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0" name="89 CuadroTexto"/>
          <p:cNvSpPr txBox="1"/>
          <p:nvPr/>
        </p:nvSpPr>
        <p:spPr>
          <a:xfrm>
            <a:off x="2211359" y="1750918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No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" name="56 Retraso">
            <a:hlinkClick r:id="rId12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62" name="61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71" name="70 Retraso">
            <a:hlinkClick r:id="rId13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72" name="71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73" name="72 Retraso">
            <a:hlinkClick r:id="rId14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74" name="73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75" name="74 Rectángulo redondeado">
            <a:hlinkClick r:id="rId15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76" name="75 Rectángulo redondeado">
            <a:hlinkClick r:id="rId16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82" name="81 Rectángulo redondeado">
            <a:hlinkClick r:id="rId17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91" name="90 Rectángulo redondeado">
            <a:hlinkClick r:id="rId12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95" name="94 Rectángulo redondeado">
            <a:hlinkClick r:id="rId18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83" name="81 Gráfico"/>
          <p:cNvGraphicFramePr/>
          <p:nvPr>
            <p:extLst>
              <p:ext uri="{D42A27DB-BD31-4B8C-83A1-F6EECF244321}">
                <p14:modId xmlns="" xmlns:p14="http://schemas.microsoft.com/office/powerpoint/2010/main" val="4070644834"/>
              </p:ext>
            </p:extLst>
          </p:nvPr>
        </p:nvGraphicFramePr>
        <p:xfrm>
          <a:off x="2904386" y="3268369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  <p:sp>
        <p:nvSpPr>
          <p:cNvPr id="86" name="85 CuadroTexto"/>
          <p:cNvSpPr txBox="1"/>
          <p:nvPr/>
        </p:nvSpPr>
        <p:spPr>
          <a:xfrm>
            <a:off x="2915701" y="325638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400" b="1" dirty="0">
                <a:solidFill>
                  <a:srgbClr val="1F497D"/>
                </a:solidFill>
              </a:rPr>
              <a:t>2014</a:t>
            </a:r>
          </a:p>
        </p:txBody>
      </p:sp>
      <p:sp>
        <p:nvSpPr>
          <p:cNvPr id="87" name="86 CuadroTexto"/>
          <p:cNvSpPr txBox="1"/>
          <p:nvPr/>
        </p:nvSpPr>
        <p:spPr>
          <a:xfrm>
            <a:off x="3563773" y="3268258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Pequeños</a:t>
            </a:r>
          </a:p>
        </p:txBody>
      </p:sp>
      <p:sp>
        <p:nvSpPr>
          <p:cNvPr id="100" name="99 CuadroTexto"/>
          <p:cNvSpPr txBox="1"/>
          <p:nvPr/>
        </p:nvSpPr>
        <p:spPr>
          <a:xfrm>
            <a:off x="5579991" y="3263499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Medianos</a:t>
            </a:r>
          </a:p>
        </p:txBody>
      </p:sp>
      <p:sp>
        <p:nvSpPr>
          <p:cNvPr id="106" name="105 CuadroTexto"/>
          <p:cNvSpPr txBox="1"/>
          <p:nvPr/>
        </p:nvSpPr>
        <p:spPr>
          <a:xfrm>
            <a:off x="7812241" y="3263499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Grandes</a:t>
            </a:r>
          </a:p>
        </p:txBody>
      </p:sp>
      <p:graphicFrame>
        <p:nvGraphicFramePr>
          <p:cNvPr id="107" name="97 Gráfico"/>
          <p:cNvGraphicFramePr/>
          <p:nvPr>
            <p:extLst>
              <p:ext uri="{D42A27DB-BD31-4B8C-83A1-F6EECF244321}">
                <p14:modId xmlns="" xmlns:p14="http://schemas.microsoft.com/office/powerpoint/2010/main" val="1343356214"/>
              </p:ext>
            </p:extLst>
          </p:nvPr>
        </p:nvGraphicFramePr>
        <p:xfrm>
          <a:off x="4929190" y="3286128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  <p:graphicFrame>
        <p:nvGraphicFramePr>
          <p:cNvPr id="108" name="102 Gráfico"/>
          <p:cNvGraphicFramePr/>
          <p:nvPr>
            <p:extLst>
              <p:ext uri="{D42A27DB-BD31-4B8C-83A1-F6EECF244321}">
                <p14:modId xmlns="" xmlns:p14="http://schemas.microsoft.com/office/powerpoint/2010/main" val="3499822665"/>
              </p:ext>
            </p:extLst>
          </p:nvPr>
        </p:nvGraphicFramePr>
        <p:xfrm>
          <a:off x="7043448" y="3286128"/>
          <a:ext cx="2100552" cy="1832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1"/>
          </a:graphicData>
        </a:graphic>
      </p:graphicFrame>
      <p:sp>
        <p:nvSpPr>
          <p:cNvPr id="66" name="Flecha izquierda 65">
            <a:hlinkClick r:id="rId13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7" name="Flecha izquierda 66">
            <a:hlinkClick r:id="rId22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9363578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84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6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7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/>
          <p:cNvSpPr/>
          <p:nvPr/>
        </p:nvSpPr>
        <p:spPr>
          <a:xfrm>
            <a:off x="3617053" y="5294087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5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8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rId7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graphicFrame>
        <p:nvGraphicFramePr>
          <p:cNvPr id="12" name="11 Gráfico"/>
          <p:cNvGraphicFramePr/>
          <p:nvPr>
            <p:extLst>
              <p:ext uri="{D42A27DB-BD31-4B8C-83A1-F6EECF244321}">
                <p14:modId xmlns="" xmlns:p14="http://schemas.microsoft.com/office/powerpoint/2010/main" val="2725432577"/>
              </p:ext>
            </p:extLst>
          </p:nvPr>
        </p:nvGraphicFramePr>
        <p:xfrm>
          <a:off x="2786050" y="1571616"/>
          <a:ext cx="5699462" cy="34276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66" name="65 Rectángulo"/>
          <p:cNvSpPr/>
          <p:nvPr/>
        </p:nvSpPr>
        <p:spPr>
          <a:xfrm>
            <a:off x="6084168" y="5328567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67" name="66 Rectángulo"/>
          <p:cNvSpPr/>
          <p:nvPr/>
        </p:nvSpPr>
        <p:spPr>
          <a:xfrm>
            <a:off x="7191584" y="5328567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0" name="89 CuadroTexto"/>
          <p:cNvSpPr txBox="1"/>
          <p:nvPr/>
        </p:nvSpPr>
        <p:spPr>
          <a:xfrm>
            <a:off x="6187240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2013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1" name="90 CuadroTexto"/>
          <p:cNvSpPr txBox="1"/>
          <p:nvPr/>
        </p:nvSpPr>
        <p:spPr>
          <a:xfrm>
            <a:off x="7313505" y="52677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2014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2" name="91 CuadroTexto"/>
          <p:cNvSpPr txBox="1"/>
          <p:nvPr/>
        </p:nvSpPr>
        <p:spPr>
          <a:xfrm>
            <a:off x="5517984" y="5447173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Base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3" name="92 CuadroTexto"/>
          <p:cNvSpPr txBox="1"/>
          <p:nvPr/>
        </p:nvSpPr>
        <p:spPr>
          <a:xfrm>
            <a:off x="5940152" y="5460821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2.153.045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4" name="93 CuadroTexto"/>
          <p:cNvSpPr txBox="1"/>
          <p:nvPr/>
        </p:nvSpPr>
        <p:spPr>
          <a:xfrm>
            <a:off x="7059977" y="5450941"/>
            <a:ext cx="734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1.739.105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35 Retraso">
            <a:hlinkClick r:id="rId10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7" name="36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8" name="37 Retraso">
            <a:hlinkClick r:id="rId11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9" name="38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41" name="40 Retraso">
            <a:hlinkClick r:id="rId12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4" name="43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5" name="44 Rectángulo redondeado">
            <a:hlinkClick r:id="rId13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46" name="45 Rectángulo redondeado">
            <a:hlinkClick r:id="rId14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47" name="46 Rectángulo redondeado">
            <a:hlinkClick r:id="rId15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48" name="47 Rectángulo redondeado">
            <a:hlinkClick r:id="rId16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9" name="48 Rectángulo redondeado">
            <a:hlinkClick r:id="rId17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2" name="31 Rectángulo"/>
          <p:cNvSpPr/>
          <p:nvPr/>
        </p:nvSpPr>
        <p:spPr>
          <a:xfrm>
            <a:off x="-12762" y="5103404"/>
            <a:ext cx="68580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P10.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¿A través de qué medio ha participado en la Urna de Cristal?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33" name="32 Rectángulo"/>
          <p:cNvSpPr/>
          <p:nvPr/>
        </p:nvSpPr>
        <p:spPr>
          <a:xfrm>
            <a:off x="-14740" y="4974196"/>
            <a:ext cx="68580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P9.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 Ha utilizado y/o tenido contacto con la Urna de Cristal alguna vez?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4" name="Picture 2" descr="https://encrypted-tbn0.gstatic.com/images?q=tbn:ANd9GcR5g4eFGnEuweJ7vJ5cPcWWayvERZ4FyTs5_vwOeb0LyDf6Fe11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963" y="3286128"/>
            <a:ext cx="1178727" cy="7858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39 Rectángulo redondeado"/>
          <p:cNvSpPr/>
          <p:nvPr/>
        </p:nvSpPr>
        <p:spPr>
          <a:xfrm>
            <a:off x="2452839" y="2500310"/>
            <a:ext cx="621388" cy="27241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b="1" dirty="0" smtClean="0">
                <a:solidFill>
                  <a:schemeClr val="tx2"/>
                </a:solidFill>
              </a:rPr>
              <a:t>24%</a:t>
            </a:r>
            <a:endParaRPr lang="es-CO" sz="1200" b="1" dirty="0">
              <a:solidFill>
                <a:schemeClr val="tx2"/>
              </a:solidFill>
            </a:endParaRPr>
          </a:p>
        </p:txBody>
      </p:sp>
      <p:sp>
        <p:nvSpPr>
          <p:cNvPr id="43" name="42 Rectángulo"/>
          <p:cNvSpPr/>
          <p:nvPr/>
        </p:nvSpPr>
        <p:spPr>
          <a:xfrm>
            <a:off x="2238525" y="2786062"/>
            <a:ext cx="1234966" cy="467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800" b="1" dirty="0" smtClean="0">
                <a:solidFill>
                  <a:schemeClr val="tx2"/>
                </a:solidFill>
                <a:ea typeface="Verdana" pitchFamily="34" charset="0"/>
                <a:cs typeface="Verdana" pitchFamily="34" charset="0"/>
              </a:rPr>
              <a:t>% de personas que han tenido contacto con Urna de Cristal</a:t>
            </a:r>
            <a:endParaRPr lang="es-CO" sz="800" b="1" dirty="0">
              <a:solidFill>
                <a:schemeClr val="tx2"/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50" name="49 Forma libre"/>
          <p:cNvSpPr/>
          <p:nvPr/>
        </p:nvSpPr>
        <p:spPr>
          <a:xfrm>
            <a:off x="2786050" y="1857368"/>
            <a:ext cx="1500198" cy="579749"/>
          </a:xfrm>
          <a:custGeom>
            <a:avLst/>
            <a:gdLst>
              <a:gd name="connsiteX0" fmla="*/ 33519 w 1165633"/>
              <a:gd name="connsiteY0" fmla="*/ 705903 h 705903"/>
              <a:gd name="connsiteX1" fmla="*/ 33519 w 1165633"/>
              <a:gd name="connsiteY1" fmla="*/ 499075 h 705903"/>
              <a:gd name="connsiteX2" fmla="*/ 381862 w 1165633"/>
              <a:gd name="connsiteY2" fmla="*/ 509960 h 705903"/>
              <a:gd name="connsiteX3" fmla="*/ 795519 w 1165633"/>
              <a:gd name="connsiteY3" fmla="*/ 9217 h 705903"/>
              <a:gd name="connsiteX4" fmla="*/ 1165633 w 1165633"/>
              <a:gd name="connsiteY4" fmla="*/ 172503 h 705903"/>
              <a:gd name="connsiteX5" fmla="*/ 1165633 w 1165633"/>
              <a:gd name="connsiteY5" fmla="*/ 172503 h 70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5633" h="705903">
                <a:moveTo>
                  <a:pt x="33519" y="705903"/>
                </a:moveTo>
                <a:cubicBezTo>
                  <a:pt x="4490" y="618817"/>
                  <a:pt x="-24538" y="531732"/>
                  <a:pt x="33519" y="499075"/>
                </a:cubicBezTo>
                <a:cubicBezTo>
                  <a:pt x="91576" y="466418"/>
                  <a:pt x="254862" y="591603"/>
                  <a:pt x="381862" y="509960"/>
                </a:cubicBezTo>
                <a:cubicBezTo>
                  <a:pt x="508862" y="428317"/>
                  <a:pt x="664891" y="65460"/>
                  <a:pt x="795519" y="9217"/>
                </a:cubicBezTo>
                <a:cubicBezTo>
                  <a:pt x="926147" y="-47026"/>
                  <a:pt x="1165633" y="172503"/>
                  <a:pt x="1165633" y="172503"/>
                </a:cubicBezTo>
                <a:lnTo>
                  <a:pt x="1165633" y="172503"/>
                </a:lnTo>
              </a:path>
            </a:pathLst>
          </a:custGeom>
          <a:noFill/>
          <a:ln>
            <a:solidFill>
              <a:schemeClr val="accent3">
                <a:lumMod val="75000"/>
              </a:schemeClr>
            </a:solidFill>
            <a:headEnd type="oval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1" name="50 Rectángulo"/>
          <p:cNvSpPr/>
          <p:nvPr/>
        </p:nvSpPr>
        <p:spPr>
          <a:xfrm>
            <a:off x="3286116" y="1000112"/>
            <a:ext cx="37147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10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Medios en los que ha participado en la Urna de Cristal</a:t>
            </a:r>
            <a:endParaRPr lang="es-CO" sz="10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42" name="Flecha izquierda 41">
            <a:hlinkClick r:id="rId19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2" name="Flecha izquierda 51">
            <a:hlinkClick r:id="rId11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2575490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" name="135 Gráfico"/>
          <p:cNvGraphicFramePr/>
          <p:nvPr>
            <p:extLst>
              <p:ext uri="{D42A27DB-BD31-4B8C-83A1-F6EECF244321}">
                <p14:modId xmlns="" xmlns:p14="http://schemas.microsoft.com/office/powerpoint/2010/main" val="1011653983"/>
              </p:ext>
            </p:extLst>
          </p:nvPr>
        </p:nvGraphicFramePr>
        <p:xfrm>
          <a:off x="6300192" y="1505288"/>
          <a:ext cx="2952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9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5868145" y="1536848"/>
            <a:ext cx="1512167" cy="3599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5" name="134 Gráfico"/>
          <p:cNvGraphicFramePr/>
          <p:nvPr>
            <p:extLst>
              <p:ext uri="{D42A27DB-BD31-4B8C-83A1-F6EECF244321}">
                <p14:modId xmlns="" xmlns:p14="http://schemas.microsoft.com/office/powerpoint/2010/main" val="3902838535"/>
              </p:ext>
            </p:extLst>
          </p:nvPr>
        </p:nvGraphicFramePr>
        <p:xfrm>
          <a:off x="4499992" y="1505421"/>
          <a:ext cx="2952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37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4064218" y="1536848"/>
            <a:ext cx="1512167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85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6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7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8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44 Cheurón">
            <a:hlinkClick r:id="rId11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86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3" name="132 Gráfico"/>
          <p:cNvGraphicFramePr/>
          <p:nvPr>
            <p:extLst>
              <p:ext uri="{D42A27DB-BD31-4B8C-83A1-F6EECF244321}">
                <p14:modId xmlns="" xmlns:p14="http://schemas.microsoft.com/office/powerpoint/2010/main" val="2473575089"/>
              </p:ext>
            </p:extLst>
          </p:nvPr>
        </p:nvGraphicFramePr>
        <p:xfrm>
          <a:off x="2571736" y="1500178"/>
          <a:ext cx="2952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140" name="139 CuadroTexto"/>
          <p:cNvSpPr txBox="1"/>
          <p:nvPr/>
        </p:nvSpPr>
        <p:spPr>
          <a:xfrm>
            <a:off x="7752153" y="1358889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Altos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141" name="140 CuadroTexto"/>
          <p:cNvSpPr txBox="1"/>
          <p:nvPr/>
        </p:nvSpPr>
        <p:spPr>
          <a:xfrm>
            <a:off x="3852955" y="1357207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142" name="141 CuadroTexto"/>
          <p:cNvSpPr txBox="1"/>
          <p:nvPr/>
        </p:nvSpPr>
        <p:spPr>
          <a:xfrm>
            <a:off x="5735929" y="1358047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143" name="142 Rectángulo"/>
          <p:cNvSpPr/>
          <p:nvPr/>
        </p:nvSpPr>
        <p:spPr>
          <a:xfrm>
            <a:off x="5796136" y="5393031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144" name="143 Rectángulo"/>
          <p:cNvSpPr/>
          <p:nvPr/>
        </p:nvSpPr>
        <p:spPr>
          <a:xfrm>
            <a:off x="6903552" y="5393031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5" name="144 CuadroTexto"/>
          <p:cNvSpPr txBox="1"/>
          <p:nvPr/>
        </p:nvSpPr>
        <p:spPr>
          <a:xfrm>
            <a:off x="5899208" y="5332194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6" name="145 CuadroTexto"/>
          <p:cNvSpPr txBox="1"/>
          <p:nvPr/>
        </p:nvSpPr>
        <p:spPr>
          <a:xfrm>
            <a:off x="7025473" y="5332194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45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Medio a través del cual ha participado en la Urna de Cristal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10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¿A través de qué medio ha participado en la Urna de Cristal? </a:t>
            </a:r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72288251"/>
              </p:ext>
            </p:extLst>
          </p:nvPr>
        </p:nvGraphicFramePr>
        <p:xfrm>
          <a:off x="2071670" y="1500178"/>
          <a:ext cx="1452449" cy="32548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2449"/>
              </a:tblGrid>
              <a:tr h="241118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A través de la página de Internet www.urnadecristal.gov.co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981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Televisión Nacional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7821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Facebook</a:t>
                      </a:r>
                      <a:endParaRPr lang="es-CO" sz="8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Teléfono Celular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981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Prensa / periódicos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981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Radio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0452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Teléfono Fijo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Correo físico / servicio postal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981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Mensaje de texto a través de Teléfono Celular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981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Youtube</a:t>
                      </a:r>
                      <a:endParaRPr lang="es-CO" sz="8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0452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Twitter</a:t>
                      </a:r>
                      <a:endParaRPr lang="es-CO" sz="8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Televisión por cable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Revistas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" name="47 Retraso">
            <a:hlinkClick r:id="rId14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9" name="48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50" name="49 Retraso">
            <a:hlinkClick r:id="rId15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1" name="50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2" name="51 Retraso">
            <a:hlinkClick r:id="rId16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3" name="52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4" name="53 Rectángulo redondeado">
            <a:hlinkClick r:id="rId17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55" name="54 Rectángulo redondeado">
            <a:hlinkClick r:id="rId18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56" name="55 Rectángulo redondeado">
            <a:hlinkClick r:id="rId19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57" name="56 Rectángulo redondeado">
            <a:hlinkClick r:id="rId20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8" name="57 Rectángulo redondeado">
            <a:hlinkClick r:id="rId21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7" name="Flecha izquierda 36">
            <a:hlinkClick r:id="rId14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8" name="Flecha izquierda 37">
            <a:hlinkClick r:id="rId16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9670860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" name="135 Gráfico"/>
          <p:cNvGraphicFramePr/>
          <p:nvPr>
            <p:extLst>
              <p:ext uri="{D42A27DB-BD31-4B8C-83A1-F6EECF244321}">
                <p14:modId xmlns="" xmlns:p14="http://schemas.microsoft.com/office/powerpoint/2010/main" val="2047657403"/>
              </p:ext>
            </p:extLst>
          </p:nvPr>
        </p:nvGraphicFramePr>
        <p:xfrm>
          <a:off x="6334100" y="1505288"/>
          <a:ext cx="2952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9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5868145" y="1536848"/>
            <a:ext cx="1512167" cy="3599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5" name="134 Gráfico"/>
          <p:cNvGraphicFramePr/>
          <p:nvPr>
            <p:extLst>
              <p:ext uri="{D42A27DB-BD31-4B8C-83A1-F6EECF244321}">
                <p14:modId xmlns="" xmlns:p14="http://schemas.microsoft.com/office/powerpoint/2010/main" val="2990243560"/>
              </p:ext>
            </p:extLst>
          </p:nvPr>
        </p:nvGraphicFramePr>
        <p:xfrm>
          <a:off x="4543753" y="1505421"/>
          <a:ext cx="2952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37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68" t="39062" r="18769" b="35065"/>
          <a:stretch/>
        </p:blipFill>
        <p:spPr bwMode="auto">
          <a:xfrm>
            <a:off x="4064218" y="1536848"/>
            <a:ext cx="1512167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86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6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7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8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44 Cheurón">
            <a:hlinkClick r:id="rId11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pic>
        <p:nvPicPr>
          <p:cNvPr id="86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3" name="132 Gráfico"/>
          <p:cNvGraphicFramePr/>
          <p:nvPr>
            <p:extLst>
              <p:ext uri="{D42A27DB-BD31-4B8C-83A1-F6EECF244321}">
                <p14:modId xmlns="" xmlns:p14="http://schemas.microsoft.com/office/powerpoint/2010/main" val="3744903142"/>
              </p:ext>
            </p:extLst>
          </p:nvPr>
        </p:nvGraphicFramePr>
        <p:xfrm>
          <a:off x="2502818" y="1501223"/>
          <a:ext cx="2952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140" name="139 CuadroTexto"/>
          <p:cNvSpPr txBox="1"/>
          <p:nvPr/>
        </p:nvSpPr>
        <p:spPr>
          <a:xfrm>
            <a:off x="7752153" y="1358889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Grandes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141" name="140 CuadroTexto"/>
          <p:cNvSpPr txBox="1"/>
          <p:nvPr/>
        </p:nvSpPr>
        <p:spPr>
          <a:xfrm>
            <a:off x="3707904" y="1357207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Pequeños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142" name="141 CuadroTexto"/>
          <p:cNvSpPr txBox="1"/>
          <p:nvPr/>
        </p:nvSpPr>
        <p:spPr>
          <a:xfrm>
            <a:off x="5735929" y="1358047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Medianos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46" name="45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 smtClean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Medio a través del cual ha participado en la Urna de Cristal</a:t>
            </a:r>
            <a:endParaRPr lang="es-CO" sz="1200" b="1" dirty="0">
              <a:solidFill>
                <a:srgbClr val="1F497D">
                  <a:lumMod val="50000"/>
                </a:srgb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-12762" y="501334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prstClr val="white">
                    <a:lumMod val="50000"/>
                  </a:prstClr>
                </a:solidFill>
              </a:rPr>
              <a:t>10</a:t>
            </a:r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¿A través de qué medio ha participado en la Urna de Cristal? </a:t>
            </a:r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35337806"/>
              </p:ext>
            </p:extLst>
          </p:nvPr>
        </p:nvGraphicFramePr>
        <p:xfrm>
          <a:off x="2064336" y="1640539"/>
          <a:ext cx="1452449" cy="32217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2449"/>
              </a:tblGrid>
              <a:tr h="241118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Página de Internet www.urnadecristal.gov.co 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8052" marR="805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981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Televisión Nacional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8052" marR="805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7821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Correo físico / servicio postal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8052" marR="805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Facebook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8052" marR="805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981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Teléfono Celular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8052" marR="805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981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Teléfono Fijo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8052" marR="805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0452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Revistas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8052" marR="805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Twitter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8052" marR="805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981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 err="1">
                          <a:solidFill>
                            <a:schemeClr val="tx2"/>
                          </a:solidFill>
                          <a:effectLst/>
                        </a:rPr>
                        <a:t>Youtube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8052" marR="805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981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Radio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8052" marR="805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0452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Prensa / periódicos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8052" marR="805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Mensaje de texto a través de Teléfono Celular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8052" marR="805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r" fontAlgn="t"/>
                      <a:r>
                        <a:rPr lang="es-CO" sz="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Televisión por cable</a:t>
                      </a:r>
                      <a:endParaRPr lang="es-CO" sz="8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marL="8052" marR="805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" name="47 Rectángulo"/>
          <p:cNvSpPr/>
          <p:nvPr/>
        </p:nvSpPr>
        <p:spPr>
          <a:xfrm>
            <a:off x="5652120" y="5393031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49" name="48 Rectángulo"/>
          <p:cNvSpPr/>
          <p:nvPr/>
        </p:nvSpPr>
        <p:spPr>
          <a:xfrm>
            <a:off x="6759536" y="5393031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0" name="49 CuadroTexto"/>
          <p:cNvSpPr txBox="1"/>
          <p:nvPr/>
        </p:nvSpPr>
        <p:spPr>
          <a:xfrm>
            <a:off x="5755192" y="5332194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" name="50 CuadroTexto"/>
          <p:cNvSpPr txBox="1"/>
          <p:nvPr/>
        </p:nvSpPr>
        <p:spPr>
          <a:xfrm>
            <a:off x="6881457" y="5332194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" name="51 Retraso">
            <a:hlinkClick r:id="rId14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3" name="52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54" name="53 Retraso">
            <a:hlinkClick r:id="rId15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5" name="54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6" name="55 Retraso">
            <a:hlinkClick r:id="rId16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7" name="56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8" name="57 Rectángulo redondeado">
            <a:hlinkClick r:id="rId17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59" name="58 Rectángulo redondeado">
            <a:hlinkClick r:id="rId18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60" name="59 Rectángulo redondeado">
            <a:hlinkClick r:id="rId19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61" name="60 Rectángulo redondeado">
            <a:hlinkClick r:id="rId20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2" name="61 Rectángulo redondeado">
            <a:hlinkClick r:id="rId21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7" name="Flecha izquierda 36">
            <a:hlinkClick r:id="rId15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8" name="Flecha izquierda 37">
            <a:hlinkClick r:id="rId22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4429809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87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61284"/>
            <a:ext cx="68580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P13.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¿Cada cuánto participa en la Urna de Cristal a través de……?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53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Frecuencia de participación en la Urna de Cristal, a través de….</a:t>
            </a:r>
          </a:p>
        </p:txBody>
      </p:sp>
      <p:graphicFrame>
        <p:nvGraphicFramePr>
          <p:cNvPr id="38" name="37 Gráfico"/>
          <p:cNvGraphicFramePr/>
          <p:nvPr>
            <p:extLst>
              <p:ext uri="{D42A27DB-BD31-4B8C-83A1-F6EECF244321}">
                <p14:modId xmlns="" xmlns:p14="http://schemas.microsoft.com/office/powerpoint/2010/main" val="2793342153"/>
              </p:ext>
            </p:extLst>
          </p:nvPr>
        </p:nvGraphicFramePr>
        <p:xfrm>
          <a:off x="3318463" y="1680769"/>
          <a:ext cx="5409201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pic>
        <p:nvPicPr>
          <p:cNvPr id="39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3029550" y="1417340"/>
            <a:ext cx="5507660" cy="220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39 CuadroTexto"/>
          <p:cNvSpPr txBox="1"/>
          <p:nvPr/>
        </p:nvSpPr>
        <p:spPr>
          <a:xfrm>
            <a:off x="8510066" y="1741641"/>
            <a:ext cx="3561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41" name="40 CuadroTexto"/>
          <p:cNvSpPr txBox="1"/>
          <p:nvPr/>
        </p:nvSpPr>
        <p:spPr>
          <a:xfrm>
            <a:off x="8699256" y="1741641"/>
            <a:ext cx="54373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prstClr val="white">
                    <a:lumMod val="50000"/>
                  </a:prstClr>
                </a:solidFill>
              </a:rPr>
              <a:t>1.071.635</a:t>
            </a:r>
            <a:endParaRPr lang="es-CO" sz="7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8509076" y="1846307"/>
            <a:ext cx="3561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43" name="42 CuadroTexto"/>
          <p:cNvSpPr txBox="1"/>
          <p:nvPr/>
        </p:nvSpPr>
        <p:spPr>
          <a:xfrm>
            <a:off x="8698266" y="1846307"/>
            <a:ext cx="56457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prstClr val="white">
                    <a:lumMod val="50000"/>
                  </a:prstClr>
                </a:solidFill>
              </a:rPr>
              <a:t> 1.504.088</a:t>
            </a:r>
            <a:endParaRPr lang="es-CO" sz="7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4" name="43 CuadroTexto"/>
          <p:cNvSpPr txBox="1"/>
          <p:nvPr/>
        </p:nvSpPr>
        <p:spPr>
          <a:xfrm>
            <a:off x="8515277" y="2005290"/>
            <a:ext cx="3561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55" name="54 CuadroTexto"/>
          <p:cNvSpPr txBox="1"/>
          <p:nvPr/>
        </p:nvSpPr>
        <p:spPr>
          <a:xfrm>
            <a:off x="8704467" y="2005290"/>
            <a:ext cx="54373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prstClr val="white">
                    <a:lumMod val="50000"/>
                  </a:prstClr>
                </a:solidFill>
              </a:rPr>
              <a:t>1.013.277</a:t>
            </a:r>
            <a:endParaRPr lang="es-CO" sz="7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6" name="55 CuadroTexto"/>
          <p:cNvSpPr txBox="1"/>
          <p:nvPr/>
        </p:nvSpPr>
        <p:spPr>
          <a:xfrm>
            <a:off x="8514287" y="2109956"/>
            <a:ext cx="3561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57" name="56 CuadroTexto"/>
          <p:cNvSpPr txBox="1"/>
          <p:nvPr/>
        </p:nvSpPr>
        <p:spPr>
          <a:xfrm>
            <a:off x="8703477" y="2109956"/>
            <a:ext cx="4764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prstClr val="white">
                    <a:lumMod val="50000"/>
                  </a:prstClr>
                </a:solidFill>
              </a:rPr>
              <a:t>711.557</a:t>
            </a:r>
            <a:endParaRPr lang="es-CO" sz="7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8519591" y="2245697"/>
            <a:ext cx="3561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59" name="58 CuadroTexto"/>
          <p:cNvSpPr txBox="1"/>
          <p:nvPr/>
        </p:nvSpPr>
        <p:spPr>
          <a:xfrm>
            <a:off x="8708781" y="2245697"/>
            <a:ext cx="4764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prstClr val="white">
                    <a:lumMod val="50000"/>
                  </a:prstClr>
                </a:solidFill>
              </a:rPr>
              <a:t>379.580</a:t>
            </a:r>
            <a:endParaRPr lang="es-CO" sz="7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0" name="59 CuadroTexto"/>
          <p:cNvSpPr txBox="1"/>
          <p:nvPr/>
        </p:nvSpPr>
        <p:spPr>
          <a:xfrm>
            <a:off x="8518601" y="2350363"/>
            <a:ext cx="3561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61" name="60 CuadroTexto"/>
          <p:cNvSpPr txBox="1"/>
          <p:nvPr/>
        </p:nvSpPr>
        <p:spPr>
          <a:xfrm>
            <a:off x="8707791" y="2350363"/>
            <a:ext cx="4764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prstClr val="white">
                    <a:lumMod val="50000"/>
                  </a:prstClr>
                </a:solidFill>
              </a:rPr>
              <a:t>102.151</a:t>
            </a:r>
            <a:endParaRPr lang="es-CO" sz="7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2" name="61 CuadroTexto"/>
          <p:cNvSpPr txBox="1"/>
          <p:nvPr/>
        </p:nvSpPr>
        <p:spPr>
          <a:xfrm>
            <a:off x="8519591" y="2499821"/>
            <a:ext cx="3561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8708781" y="2499821"/>
            <a:ext cx="4764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prstClr val="white">
                    <a:lumMod val="50000"/>
                  </a:prstClr>
                </a:solidFill>
              </a:rPr>
              <a:t>373.304</a:t>
            </a:r>
            <a:endParaRPr lang="es-CO" sz="7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4" name="63 CuadroTexto"/>
          <p:cNvSpPr txBox="1"/>
          <p:nvPr/>
        </p:nvSpPr>
        <p:spPr>
          <a:xfrm>
            <a:off x="8518601" y="2604487"/>
            <a:ext cx="3561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65" name="64 CuadroTexto"/>
          <p:cNvSpPr txBox="1"/>
          <p:nvPr/>
        </p:nvSpPr>
        <p:spPr>
          <a:xfrm>
            <a:off x="8707791" y="2604487"/>
            <a:ext cx="4764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prstClr val="white">
                    <a:lumMod val="50000"/>
                  </a:prstClr>
                </a:solidFill>
              </a:rPr>
              <a:t>285.909</a:t>
            </a:r>
            <a:endParaRPr lang="es-CO" sz="7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6" name="65 CuadroTexto"/>
          <p:cNvSpPr txBox="1"/>
          <p:nvPr/>
        </p:nvSpPr>
        <p:spPr>
          <a:xfrm>
            <a:off x="8519591" y="2732534"/>
            <a:ext cx="3561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67" name="66 CuadroTexto"/>
          <p:cNvSpPr txBox="1"/>
          <p:nvPr/>
        </p:nvSpPr>
        <p:spPr>
          <a:xfrm>
            <a:off x="8708781" y="2732534"/>
            <a:ext cx="4764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prstClr val="white">
                    <a:lumMod val="50000"/>
                  </a:prstClr>
                </a:solidFill>
              </a:rPr>
              <a:t>301.296</a:t>
            </a:r>
            <a:endParaRPr lang="es-CO" sz="7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75" name="74 CuadroTexto"/>
          <p:cNvSpPr txBox="1"/>
          <p:nvPr/>
        </p:nvSpPr>
        <p:spPr>
          <a:xfrm>
            <a:off x="8518601" y="2837200"/>
            <a:ext cx="3561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76" name="75 CuadroTexto"/>
          <p:cNvSpPr txBox="1"/>
          <p:nvPr/>
        </p:nvSpPr>
        <p:spPr>
          <a:xfrm>
            <a:off x="8707791" y="2837200"/>
            <a:ext cx="4764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prstClr val="white">
                    <a:lumMod val="50000"/>
                  </a:prstClr>
                </a:solidFill>
              </a:rPr>
              <a:t>202.679</a:t>
            </a:r>
            <a:endParaRPr lang="es-CO" sz="7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77" name="76 CuadroTexto"/>
          <p:cNvSpPr txBox="1"/>
          <p:nvPr/>
        </p:nvSpPr>
        <p:spPr>
          <a:xfrm>
            <a:off x="8513526" y="2994352"/>
            <a:ext cx="3561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78" name="77 CuadroTexto"/>
          <p:cNvSpPr txBox="1"/>
          <p:nvPr/>
        </p:nvSpPr>
        <p:spPr>
          <a:xfrm>
            <a:off x="8702716" y="2994352"/>
            <a:ext cx="4764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prstClr val="white">
                    <a:lumMod val="50000"/>
                  </a:prstClr>
                </a:solidFill>
              </a:rPr>
              <a:t>274.691</a:t>
            </a:r>
            <a:endParaRPr lang="es-CO" sz="7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79" name="78 CuadroTexto"/>
          <p:cNvSpPr txBox="1"/>
          <p:nvPr/>
        </p:nvSpPr>
        <p:spPr>
          <a:xfrm>
            <a:off x="8512536" y="3099018"/>
            <a:ext cx="3561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80" name="79 CuadroTexto"/>
          <p:cNvSpPr txBox="1"/>
          <p:nvPr/>
        </p:nvSpPr>
        <p:spPr>
          <a:xfrm>
            <a:off x="8701726" y="3099018"/>
            <a:ext cx="4764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prstClr val="white">
                    <a:lumMod val="50000"/>
                  </a:prstClr>
                </a:solidFill>
              </a:rPr>
              <a:t>114.438</a:t>
            </a:r>
            <a:endParaRPr lang="es-CO" sz="7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1" name="80 CuadroTexto"/>
          <p:cNvSpPr txBox="1"/>
          <p:nvPr/>
        </p:nvSpPr>
        <p:spPr>
          <a:xfrm>
            <a:off x="8513526" y="3244284"/>
            <a:ext cx="3561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82" name="81 CuadroTexto"/>
          <p:cNvSpPr txBox="1"/>
          <p:nvPr/>
        </p:nvSpPr>
        <p:spPr>
          <a:xfrm>
            <a:off x="8702716" y="3244284"/>
            <a:ext cx="4764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prstClr val="white">
                    <a:lumMod val="50000"/>
                  </a:prstClr>
                </a:solidFill>
              </a:rPr>
              <a:t>201.743</a:t>
            </a:r>
            <a:endParaRPr lang="es-CO" sz="7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9" name="88 CuadroTexto"/>
          <p:cNvSpPr txBox="1"/>
          <p:nvPr/>
        </p:nvSpPr>
        <p:spPr>
          <a:xfrm>
            <a:off x="8512536" y="3348950"/>
            <a:ext cx="3561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90" name="89 CuadroTexto"/>
          <p:cNvSpPr txBox="1"/>
          <p:nvPr/>
        </p:nvSpPr>
        <p:spPr>
          <a:xfrm>
            <a:off x="8701726" y="3348950"/>
            <a:ext cx="43152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prstClr val="white">
                    <a:lumMod val="50000"/>
                  </a:prstClr>
                </a:solidFill>
              </a:rPr>
              <a:t>51.111</a:t>
            </a:r>
            <a:endParaRPr lang="es-CO" sz="7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1" name="90 CuadroTexto"/>
          <p:cNvSpPr txBox="1"/>
          <p:nvPr/>
        </p:nvSpPr>
        <p:spPr>
          <a:xfrm>
            <a:off x="8508193" y="3498408"/>
            <a:ext cx="3561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92" name="91 CuadroTexto"/>
          <p:cNvSpPr txBox="1"/>
          <p:nvPr/>
        </p:nvSpPr>
        <p:spPr>
          <a:xfrm>
            <a:off x="8697383" y="3498408"/>
            <a:ext cx="4764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prstClr val="white">
                    <a:lumMod val="50000"/>
                  </a:prstClr>
                </a:solidFill>
              </a:rPr>
              <a:t>172.531</a:t>
            </a:r>
            <a:endParaRPr lang="es-CO" sz="7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3" name="92 CuadroTexto"/>
          <p:cNvSpPr txBox="1"/>
          <p:nvPr/>
        </p:nvSpPr>
        <p:spPr>
          <a:xfrm>
            <a:off x="8507203" y="3603074"/>
            <a:ext cx="3561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94" name="93 CuadroTexto"/>
          <p:cNvSpPr txBox="1"/>
          <p:nvPr/>
        </p:nvSpPr>
        <p:spPr>
          <a:xfrm>
            <a:off x="8696393" y="3603074"/>
            <a:ext cx="43152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prstClr val="white">
                    <a:lumMod val="50000"/>
                  </a:prstClr>
                </a:solidFill>
              </a:rPr>
              <a:t>87.695</a:t>
            </a:r>
            <a:endParaRPr lang="es-CO" sz="7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5" name="94 CuadroTexto"/>
          <p:cNvSpPr txBox="1"/>
          <p:nvPr/>
        </p:nvSpPr>
        <p:spPr>
          <a:xfrm>
            <a:off x="8510066" y="3733482"/>
            <a:ext cx="3561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96" name="95 CuadroTexto"/>
          <p:cNvSpPr txBox="1"/>
          <p:nvPr/>
        </p:nvSpPr>
        <p:spPr>
          <a:xfrm>
            <a:off x="8699256" y="3733482"/>
            <a:ext cx="4764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prstClr val="white">
                    <a:lumMod val="50000"/>
                  </a:prstClr>
                </a:solidFill>
              </a:rPr>
              <a:t>159.507</a:t>
            </a:r>
            <a:endParaRPr lang="es-CO" sz="7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7" name="96 CuadroTexto"/>
          <p:cNvSpPr txBox="1"/>
          <p:nvPr/>
        </p:nvSpPr>
        <p:spPr>
          <a:xfrm>
            <a:off x="8509076" y="3838148"/>
            <a:ext cx="3561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98" name="97 CuadroTexto"/>
          <p:cNvSpPr txBox="1"/>
          <p:nvPr/>
        </p:nvSpPr>
        <p:spPr>
          <a:xfrm>
            <a:off x="8698266" y="3838148"/>
            <a:ext cx="43152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prstClr val="white">
                    <a:lumMod val="50000"/>
                  </a:prstClr>
                </a:solidFill>
              </a:rPr>
              <a:t>96.565</a:t>
            </a:r>
            <a:endParaRPr lang="es-CO" sz="7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9" name="98 CuadroTexto"/>
          <p:cNvSpPr txBox="1"/>
          <p:nvPr/>
        </p:nvSpPr>
        <p:spPr>
          <a:xfrm>
            <a:off x="8510066" y="3992939"/>
            <a:ext cx="3561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100" name="99 CuadroTexto"/>
          <p:cNvSpPr txBox="1"/>
          <p:nvPr/>
        </p:nvSpPr>
        <p:spPr>
          <a:xfrm>
            <a:off x="8699256" y="3992939"/>
            <a:ext cx="4764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prstClr val="white">
                    <a:lumMod val="50000"/>
                  </a:prstClr>
                </a:solidFill>
              </a:rPr>
              <a:t>157.115</a:t>
            </a:r>
            <a:endParaRPr lang="es-CO" sz="7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01" name="100 CuadroTexto"/>
          <p:cNvSpPr txBox="1"/>
          <p:nvPr/>
        </p:nvSpPr>
        <p:spPr>
          <a:xfrm>
            <a:off x="8509076" y="4097605"/>
            <a:ext cx="3561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102" name="101 CuadroTexto"/>
          <p:cNvSpPr txBox="1"/>
          <p:nvPr/>
        </p:nvSpPr>
        <p:spPr>
          <a:xfrm>
            <a:off x="8698266" y="4097605"/>
            <a:ext cx="4764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prstClr val="white">
                    <a:lumMod val="50000"/>
                  </a:prstClr>
                </a:solidFill>
              </a:rPr>
              <a:t>122.319</a:t>
            </a:r>
            <a:endParaRPr lang="es-CO" sz="7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03" name="102 CuadroTexto"/>
          <p:cNvSpPr txBox="1"/>
          <p:nvPr/>
        </p:nvSpPr>
        <p:spPr>
          <a:xfrm>
            <a:off x="8510066" y="4244702"/>
            <a:ext cx="3561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104" name="103 CuadroTexto"/>
          <p:cNvSpPr txBox="1"/>
          <p:nvPr/>
        </p:nvSpPr>
        <p:spPr>
          <a:xfrm>
            <a:off x="8699256" y="4244702"/>
            <a:ext cx="4764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prstClr val="white">
                    <a:lumMod val="50000"/>
                  </a:prstClr>
                </a:solidFill>
              </a:rPr>
              <a:t>137.265</a:t>
            </a:r>
            <a:endParaRPr lang="es-CO" sz="7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05" name="104 CuadroTexto"/>
          <p:cNvSpPr txBox="1"/>
          <p:nvPr/>
        </p:nvSpPr>
        <p:spPr>
          <a:xfrm>
            <a:off x="8509076" y="4349368"/>
            <a:ext cx="3561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106" name="105 CuadroTexto"/>
          <p:cNvSpPr txBox="1"/>
          <p:nvPr/>
        </p:nvSpPr>
        <p:spPr>
          <a:xfrm>
            <a:off x="8698266" y="4349368"/>
            <a:ext cx="4764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prstClr val="white">
                    <a:lumMod val="50000"/>
                  </a:prstClr>
                </a:solidFill>
              </a:rPr>
              <a:t>130.170</a:t>
            </a:r>
            <a:endParaRPr lang="es-CO" sz="7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07" name="106 CuadroTexto"/>
          <p:cNvSpPr txBox="1"/>
          <p:nvPr/>
        </p:nvSpPr>
        <p:spPr>
          <a:xfrm>
            <a:off x="8510066" y="4477945"/>
            <a:ext cx="3561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108" name="107 CuadroTexto"/>
          <p:cNvSpPr txBox="1"/>
          <p:nvPr/>
        </p:nvSpPr>
        <p:spPr>
          <a:xfrm>
            <a:off x="8699256" y="4477945"/>
            <a:ext cx="43152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prstClr val="white">
                    <a:lumMod val="50000"/>
                  </a:prstClr>
                </a:solidFill>
              </a:rPr>
              <a:t>98.559</a:t>
            </a:r>
            <a:endParaRPr lang="es-CO" sz="7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09" name="108 CuadroTexto"/>
          <p:cNvSpPr txBox="1"/>
          <p:nvPr/>
        </p:nvSpPr>
        <p:spPr>
          <a:xfrm>
            <a:off x="8509076" y="4582611"/>
            <a:ext cx="3561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110" name="109 CuadroTexto"/>
          <p:cNvSpPr txBox="1"/>
          <p:nvPr/>
        </p:nvSpPr>
        <p:spPr>
          <a:xfrm>
            <a:off x="8698266" y="4582611"/>
            <a:ext cx="43152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prstClr val="white">
                    <a:lumMod val="50000"/>
                  </a:prstClr>
                </a:solidFill>
              </a:rPr>
              <a:t>99.179</a:t>
            </a:r>
            <a:endParaRPr lang="es-CO" sz="7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11" name="110 CuadroTexto"/>
          <p:cNvSpPr txBox="1"/>
          <p:nvPr/>
        </p:nvSpPr>
        <p:spPr>
          <a:xfrm>
            <a:off x="8510066" y="4722544"/>
            <a:ext cx="3561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112" name="111 CuadroTexto"/>
          <p:cNvSpPr txBox="1"/>
          <p:nvPr/>
        </p:nvSpPr>
        <p:spPr>
          <a:xfrm>
            <a:off x="8699256" y="4722544"/>
            <a:ext cx="4764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prstClr val="white">
                    <a:lumMod val="50000"/>
                  </a:prstClr>
                </a:solidFill>
              </a:rPr>
              <a:t>159.507</a:t>
            </a:r>
            <a:endParaRPr lang="es-CO" sz="7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13" name="112 CuadroTexto"/>
          <p:cNvSpPr txBox="1"/>
          <p:nvPr/>
        </p:nvSpPr>
        <p:spPr>
          <a:xfrm>
            <a:off x="8509076" y="4827210"/>
            <a:ext cx="3561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114" name="113 CuadroTexto"/>
          <p:cNvSpPr txBox="1"/>
          <p:nvPr/>
        </p:nvSpPr>
        <p:spPr>
          <a:xfrm>
            <a:off x="8698266" y="4827210"/>
            <a:ext cx="43152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700" dirty="0" smtClean="0">
                <a:solidFill>
                  <a:prstClr val="white">
                    <a:lumMod val="50000"/>
                  </a:prstClr>
                </a:solidFill>
              </a:rPr>
              <a:t>80.534</a:t>
            </a:r>
            <a:endParaRPr lang="es-CO" sz="700" dirty="0">
              <a:solidFill>
                <a:prstClr val="white">
                  <a:lumMod val="50000"/>
                </a:prstClr>
              </a:solidFill>
            </a:endParaRPr>
          </a:p>
        </p:txBody>
      </p:sp>
      <p:graphicFrame>
        <p:nvGraphicFramePr>
          <p:cNvPr id="116" name="115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25327991"/>
              </p:ext>
            </p:extLst>
          </p:nvPr>
        </p:nvGraphicFramePr>
        <p:xfrm>
          <a:off x="1970187" y="1787898"/>
          <a:ext cx="1315244" cy="3167359"/>
        </p:xfrm>
        <a:graphic>
          <a:graphicData uri="http://schemas.openxmlformats.org/drawingml/2006/table">
            <a:tbl>
              <a:tblPr/>
              <a:tblGrid>
                <a:gridCol w="1315244"/>
              </a:tblGrid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A través de la página de Internet www.urnadecristal.gov.co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Televisión Nacional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Correo físico / servicio postal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err="1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Facebook</a:t>
                      </a:r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Teléfono Celular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Teléfono Fijo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Revistas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err="1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Twitter</a:t>
                      </a:r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err="1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Youtube</a:t>
                      </a:r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Radio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Prensa / periódicos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Mensaje de texto a través de Teléfono Celular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Televisión por cable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5" name="114 Retraso">
            <a:hlinkClick r:id="rId11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117" name="116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118" name="117 Retraso">
            <a:hlinkClick r:id="rId12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19" name="118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120" name="119 Retraso">
            <a:hlinkClick r:id="rId13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21" name="120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122" name="121 Rectángulo redondeado">
            <a:hlinkClick r:id="rId14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123" name="122 Rectángulo redondeado">
            <a:hlinkClick r:id="rId15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124" name="123 Rectángulo redondeado">
            <a:hlinkClick r:id="rId16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125" name="124 Rectángulo redondeado">
            <a:hlinkClick r:id="rId17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126" name="125 Rectángulo redondeado">
            <a:hlinkClick r:id="rId18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83" name="Flecha izquierda 82">
            <a:hlinkClick r:id="rId19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4" name="Flecha izquierda 83">
            <a:hlinkClick r:id="rId12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9073020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88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61284"/>
            <a:ext cx="68580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P13.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¿Cada cuánto participa en la Urna de Cristal a través de……?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53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Frecuencia de participación en la Urna de Cristal, a través de….</a:t>
            </a: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3029550" y="1443823"/>
            <a:ext cx="5507660" cy="220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15" name="114 Gráfico"/>
          <p:cNvGraphicFramePr/>
          <p:nvPr>
            <p:extLst>
              <p:ext uri="{D42A27DB-BD31-4B8C-83A1-F6EECF244321}">
                <p14:modId xmlns="" xmlns:p14="http://schemas.microsoft.com/office/powerpoint/2010/main" val="2457170705"/>
              </p:ext>
            </p:extLst>
          </p:nvPr>
        </p:nvGraphicFramePr>
        <p:xfrm>
          <a:off x="3274148" y="1801816"/>
          <a:ext cx="2468345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16" name="115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33397299"/>
              </p:ext>
            </p:extLst>
          </p:nvPr>
        </p:nvGraphicFramePr>
        <p:xfrm>
          <a:off x="1970187" y="1908945"/>
          <a:ext cx="1315244" cy="3167359"/>
        </p:xfrm>
        <a:graphic>
          <a:graphicData uri="http://schemas.openxmlformats.org/drawingml/2006/table">
            <a:tbl>
              <a:tblPr/>
              <a:tblGrid>
                <a:gridCol w="1315244"/>
              </a:tblGrid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A través de la página de Internet www.urnadecristal.gov.co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Televisión Nacional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Correo físico / servicio postal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err="1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Facebook</a:t>
                      </a:r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Teléfono Celular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Teléfono Fijo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Revistas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err="1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Twitter</a:t>
                      </a:r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err="1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Youtube</a:t>
                      </a:r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Radio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Prensa / periódicos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Mensaje de texto a través de Teléfono Celular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Televisión por cable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22" name="221 Gráfico"/>
          <p:cNvGraphicFramePr/>
          <p:nvPr>
            <p:extLst>
              <p:ext uri="{D42A27DB-BD31-4B8C-83A1-F6EECF244321}">
                <p14:modId xmlns="" xmlns:p14="http://schemas.microsoft.com/office/powerpoint/2010/main" val="2434159883"/>
              </p:ext>
            </p:extLst>
          </p:nvPr>
        </p:nvGraphicFramePr>
        <p:xfrm>
          <a:off x="6226476" y="1807369"/>
          <a:ext cx="2468345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23" name="222 CuadroTexto"/>
          <p:cNvSpPr txBox="1"/>
          <p:nvPr/>
        </p:nvSpPr>
        <p:spPr>
          <a:xfrm>
            <a:off x="4426783" y="1684601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224" name="223 CuadroTexto"/>
          <p:cNvSpPr txBox="1"/>
          <p:nvPr/>
        </p:nvSpPr>
        <p:spPr>
          <a:xfrm>
            <a:off x="7236296" y="1679841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134" name="133 Retraso">
            <a:hlinkClick r:id="rId12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35" name="134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136" name="135 Retraso">
            <a:hlinkClick r:id="rId13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137" name="136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138" name="137 Retraso">
            <a:hlinkClick r:id="rId14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39" name="138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140" name="139 Rectángulo redondeado">
            <a:hlinkClick r:id="rId15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141" name="140 Rectángulo redondeado">
            <a:hlinkClick r:id="rId16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142" name="141 Rectángulo redondeado">
            <a:hlinkClick r:id="rId17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143" name="142 Rectángulo redondeado">
            <a:hlinkClick r:id="rId18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144" name="143 Rectángulo redondeado">
            <a:hlinkClick r:id="rId19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1" name="Flecha izquierda 30">
            <a:hlinkClick r:id="rId12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2" name="Flecha izquierda 31">
            <a:hlinkClick r:id="rId13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45 Flecha derecha">
            <a:hlinkClick r:id="rId13" action="ppaction://hlinksldjump"/>
          </p:cNvPr>
          <p:cNvSpPr/>
          <p:nvPr/>
        </p:nvSpPr>
        <p:spPr>
          <a:xfrm>
            <a:off x="642910" y="4214822"/>
            <a:ext cx="214314" cy="214314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34996412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89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61284"/>
            <a:ext cx="68580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P13.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¿Cada cuánto participa en la Urna de Cristal a través de……?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53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Frecuencia de participación en la Urna de Cristal, a través de….</a:t>
            </a: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3029550" y="1443823"/>
            <a:ext cx="5507660" cy="220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15" name="114 Gráfico"/>
          <p:cNvGraphicFramePr/>
          <p:nvPr>
            <p:extLst>
              <p:ext uri="{D42A27DB-BD31-4B8C-83A1-F6EECF244321}">
                <p14:modId xmlns="" xmlns:p14="http://schemas.microsoft.com/office/powerpoint/2010/main" val="1785165973"/>
              </p:ext>
            </p:extLst>
          </p:nvPr>
        </p:nvGraphicFramePr>
        <p:xfrm>
          <a:off x="4462625" y="1801816"/>
          <a:ext cx="2468345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23" name="222 CuadroTexto"/>
          <p:cNvSpPr txBox="1"/>
          <p:nvPr/>
        </p:nvSpPr>
        <p:spPr>
          <a:xfrm>
            <a:off x="5615260" y="1684601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Altos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111" name="110 Retraso">
            <a:hlinkClick r:id="rId11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12" name="111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113" name="112 Retraso">
            <a:hlinkClick r:id="rId12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114" name="113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117" name="116 Retraso">
            <a:hlinkClick r:id="rId13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18" name="117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119" name="118 Rectángulo redondeado">
            <a:hlinkClick r:id="rId14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120" name="119 Rectángulo redondeado">
            <a:hlinkClick r:id="rId15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121" name="120 Rectángulo redondeado">
            <a:hlinkClick r:id="rId16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122" name="121 Rectángulo redondeado">
            <a:hlinkClick r:id="rId17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123" name="122 Rectángulo redondeado">
            <a:hlinkClick r:id="rId18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83" name="82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33397299"/>
              </p:ext>
            </p:extLst>
          </p:nvPr>
        </p:nvGraphicFramePr>
        <p:xfrm>
          <a:off x="3185318" y="1908945"/>
          <a:ext cx="1315244" cy="3167359"/>
        </p:xfrm>
        <a:graphic>
          <a:graphicData uri="http://schemas.openxmlformats.org/drawingml/2006/table">
            <a:tbl>
              <a:tblPr/>
              <a:tblGrid>
                <a:gridCol w="1315244"/>
              </a:tblGrid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A través de la página de Internet www.urnadecristal.gov.co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Televisión Nacional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Correo físico / servicio postal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err="1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Facebook</a:t>
                      </a:r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Teléfono Celular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Teléfono Fijo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Revistas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err="1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Twitter</a:t>
                      </a:r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err="1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Youtube</a:t>
                      </a:r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Radio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Prensa / periódicos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Mensaje de texto a través de Teléfono Celular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Televisión por cable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8" name="Flecha izquierda 27">
            <a:hlinkClick r:id="rId19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9" name="Flecha izquierda 28">
            <a:hlinkClick r:id="rId13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1" name="55 Flecha izquierda">
            <a:hlinkClick r:id="rId19" action="ppaction://hlinksldjump"/>
          </p:cNvPr>
          <p:cNvSpPr/>
          <p:nvPr/>
        </p:nvSpPr>
        <p:spPr>
          <a:xfrm>
            <a:off x="642910" y="4214822"/>
            <a:ext cx="214314" cy="214314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25312124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20 Rectángulo"/>
          <p:cNvSpPr/>
          <p:nvPr/>
        </p:nvSpPr>
        <p:spPr>
          <a:xfrm>
            <a:off x="6084168" y="5328569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54" name="53 Rectángulo"/>
          <p:cNvSpPr/>
          <p:nvPr/>
        </p:nvSpPr>
        <p:spPr>
          <a:xfrm>
            <a:off x="7191584" y="5328569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5" name="54 CuadroTexto"/>
          <p:cNvSpPr txBox="1"/>
          <p:nvPr/>
        </p:nvSpPr>
        <p:spPr>
          <a:xfrm>
            <a:off x="6187240" y="5267730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2013</a:t>
            </a:r>
          </a:p>
        </p:txBody>
      </p:sp>
      <p:sp>
        <p:nvSpPr>
          <p:cNvPr id="56" name="55 CuadroTexto"/>
          <p:cNvSpPr txBox="1"/>
          <p:nvPr/>
        </p:nvSpPr>
        <p:spPr>
          <a:xfrm>
            <a:off x="7313505" y="5267730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2014</a:t>
            </a:r>
          </a:p>
        </p:txBody>
      </p:sp>
      <p:sp>
        <p:nvSpPr>
          <p:cNvPr id="57" name="56 CuadroTexto"/>
          <p:cNvSpPr txBox="1"/>
          <p:nvPr/>
        </p:nvSpPr>
        <p:spPr>
          <a:xfrm>
            <a:off x="5517984" y="5447173"/>
            <a:ext cx="4427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Base</a:t>
            </a:r>
          </a:p>
        </p:txBody>
      </p:sp>
      <p:sp>
        <p:nvSpPr>
          <p:cNvPr id="58" name="57 CuadroTexto"/>
          <p:cNvSpPr txBox="1"/>
          <p:nvPr/>
        </p:nvSpPr>
        <p:spPr>
          <a:xfrm>
            <a:off x="5940156" y="5460821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>
                <a:solidFill>
                  <a:prstClr val="white">
                    <a:lumMod val="50000"/>
                  </a:prstClr>
                </a:solidFill>
              </a:rPr>
              <a:t>24.535.913</a:t>
            </a:r>
          </a:p>
        </p:txBody>
      </p:sp>
      <p:sp>
        <p:nvSpPr>
          <p:cNvPr id="59" name="58 CuadroTexto"/>
          <p:cNvSpPr txBox="1"/>
          <p:nvPr/>
        </p:nvSpPr>
        <p:spPr>
          <a:xfrm>
            <a:off x="7059981" y="5450941"/>
            <a:ext cx="8034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prstClr val="white">
                    <a:lumMod val="50000"/>
                  </a:prstClr>
                </a:solidFill>
              </a:rPr>
              <a:t>24.752.791</a:t>
            </a:r>
            <a:endParaRPr lang="es-CO" sz="105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-129" y="5001193"/>
            <a:ext cx="685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</a:rPr>
              <a:t>P1.</a:t>
            </a:r>
            <a:r>
              <a:rPr lang="es-CO" sz="1000" dirty="0">
                <a:solidFill>
                  <a:prstClr val="white">
                    <a:lumMod val="50000"/>
                  </a:prstClr>
                </a:solidFill>
              </a:rPr>
              <a:t> Voy a leerle una lista de medios de comunicación, me podría decir por favor ¿con cuáles de ellos cuenta en su hogar? </a:t>
            </a:r>
          </a:p>
        </p:txBody>
      </p:sp>
      <p:graphicFrame>
        <p:nvGraphicFramePr>
          <p:cNvPr id="35" name="34 Gráfico"/>
          <p:cNvGraphicFramePr/>
          <p:nvPr>
            <p:extLst>
              <p:ext uri="{D42A27DB-BD31-4B8C-83A1-F6EECF244321}">
                <p14:modId xmlns="" xmlns:p14="http://schemas.microsoft.com/office/powerpoint/2010/main" val="219772484"/>
              </p:ext>
            </p:extLst>
          </p:nvPr>
        </p:nvGraphicFramePr>
        <p:xfrm>
          <a:off x="3691043" y="1326899"/>
          <a:ext cx="4247774" cy="3659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2" name="41 Rectángulo"/>
          <p:cNvSpPr/>
          <p:nvPr/>
        </p:nvSpPr>
        <p:spPr>
          <a:xfrm>
            <a:off x="3203851" y="1057302"/>
            <a:ext cx="18002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1F497D">
                    <a:lumMod val="50000"/>
                  </a:srgbClr>
                </a:solidFill>
                <a:ea typeface="Verdana" pitchFamily="34" charset="0"/>
                <a:cs typeface="Verdana" pitchFamily="34" charset="0"/>
              </a:rPr>
              <a:t>Tenencia en el Hogar</a:t>
            </a:r>
          </a:p>
        </p:txBody>
      </p:sp>
      <p:pic>
        <p:nvPicPr>
          <p:cNvPr id="13316" name="Picture 4" descr="¿Necesitamos internet y batería?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3000376"/>
            <a:ext cx="372982" cy="3765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://www.periodistadigital.com/imagenes/2011/06/01/periodist_560x28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74" y="3714756"/>
            <a:ext cx="739549" cy="3697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https://encrypted-tbn1.gstatic.com/images?q=tbn:ANd9GcTqzEEivYoXuxBvTEhHGBIW3EY1t4DtsR5lciWypNkZjTeUThC_">
            <a:hlinkClick r:id="rId7"/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0644"/>
          <a:stretch/>
        </p:blipFill>
        <p:spPr bwMode="auto">
          <a:xfrm>
            <a:off x="7358082" y="2500310"/>
            <a:ext cx="606770" cy="4815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Revistas y Fascículos Monte Carmelo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6" y="4143384"/>
            <a:ext cx="576575" cy="4128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12" descr="https://encrypted-tbn1.gstatic.com/images?q=tbn:ANd9GcRZsnYx3Zw17RPlGICI4QrS2G57n4YAvWwjrBFiX0kD5maORNQgEQ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78929">
            <a:off x="7894912" y="1379567"/>
            <a:ext cx="218538" cy="4370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6" name="Picture 14" descr="http://www.liderpapel.com/resources/img/products/38797g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960" y="3299923"/>
            <a:ext cx="582370" cy="442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49 Retraso">
            <a:hlinkClick r:id="rId13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1" name="50 Rectángulo">
            <a:hlinkClick r:id="rId13" action="ppaction://hlinksldjump"/>
          </p:cNvPr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53" name="52 Retraso">
            <a:hlinkClick r:id="rId14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60" name="59 Rectángulo">
            <a:hlinkClick r:id="rId14" action="ppaction://hlinksldjump"/>
          </p:cNvPr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61" name="60 Retraso">
            <a:hlinkClick r:id="rId15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62" name="61 Rectángulo">
            <a:hlinkClick r:id="rId15" action="ppaction://hlinksldjump"/>
          </p:cNvPr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37 Rectángulo redondeado">
            <a:hlinkClick r:id="rId17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" name="38 Rectángulo redondeado">
            <a:hlinkClick r:id="rId13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  <a:endParaRPr lang="es-CO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0" name="39 Rectángulo redondeado">
            <a:hlinkClick r:id="rId18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1" name="40 Rectángulo redondeado">
            <a:hlinkClick r:id="rId19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3" name="42 Rectángulo redondeado">
            <a:hlinkClick r:id="rId20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" name="6 Cheurón">
            <a:hlinkClick r:id="rId21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46" name="7 Cheurón">
            <a:hlinkClick r:id="rId22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47" name="9 Cheurón">
            <a:hlinkClick r:id="rId23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48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67 Cheurón">
            <a:hlinkClick r:id="rId25" action="ppaction://hlinksldjump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44" name="Flecha izquierda 30">
            <a:hlinkClick r:id="rId26" action="ppaction://hlinksldjump"/>
          </p:cNvPr>
          <p:cNvSpPr/>
          <p:nvPr/>
        </p:nvSpPr>
        <p:spPr>
          <a:xfrm>
            <a:off x="8096721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9" name="Flecha izquierda 31">
            <a:hlinkClick r:id="rId14" action="ppaction://hlinksldjump"/>
          </p:cNvPr>
          <p:cNvSpPr/>
          <p:nvPr/>
        </p:nvSpPr>
        <p:spPr>
          <a:xfrm rot="10800000">
            <a:off x="8513790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42552496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90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61284"/>
            <a:ext cx="68580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P13.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¿Cada cuánto participa en la Urna de Cristal a través de……?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53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Frecuencia de participación en la Urna de Cristal, a través de….</a:t>
            </a: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3029550" y="1443823"/>
            <a:ext cx="5507660" cy="220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15" name="114 Gráfico"/>
          <p:cNvGraphicFramePr/>
          <p:nvPr>
            <p:extLst>
              <p:ext uri="{D42A27DB-BD31-4B8C-83A1-F6EECF244321}">
                <p14:modId xmlns="" xmlns:p14="http://schemas.microsoft.com/office/powerpoint/2010/main" val="2457170705"/>
              </p:ext>
            </p:extLst>
          </p:nvPr>
        </p:nvGraphicFramePr>
        <p:xfrm>
          <a:off x="3274148" y="1801816"/>
          <a:ext cx="2468345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16" name="115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33397299"/>
              </p:ext>
            </p:extLst>
          </p:nvPr>
        </p:nvGraphicFramePr>
        <p:xfrm>
          <a:off x="1970187" y="1908945"/>
          <a:ext cx="1315244" cy="3167359"/>
        </p:xfrm>
        <a:graphic>
          <a:graphicData uri="http://schemas.openxmlformats.org/drawingml/2006/table">
            <a:tbl>
              <a:tblPr/>
              <a:tblGrid>
                <a:gridCol w="1315244"/>
              </a:tblGrid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A través de la página de Internet www.urnadecristal.gov.co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Televisión Nacional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Correo físico / servicio postal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err="1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Facebook</a:t>
                      </a:r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Teléfono Celular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Teléfono Fijo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Revistas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err="1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Twitter</a:t>
                      </a:r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err="1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Youtube</a:t>
                      </a:r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Radio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Prensa / periódicos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Mensaje de texto a través de Teléfono Celular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Televisión por cable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22" name="221 Gráfico"/>
          <p:cNvGraphicFramePr/>
          <p:nvPr>
            <p:extLst>
              <p:ext uri="{D42A27DB-BD31-4B8C-83A1-F6EECF244321}">
                <p14:modId xmlns="" xmlns:p14="http://schemas.microsoft.com/office/powerpoint/2010/main" val="3080676879"/>
              </p:ext>
            </p:extLst>
          </p:nvPr>
        </p:nvGraphicFramePr>
        <p:xfrm>
          <a:off x="6226476" y="1807369"/>
          <a:ext cx="2468345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23" name="222 CuadroTexto"/>
          <p:cNvSpPr txBox="1"/>
          <p:nvPr/>
        </p:nvSpPr>
        <p:spPr>
          <a:xfrm>
            <a:off x="4214810" y="1643054"/>
            <a:ext cx="798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Pequeños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224" name="223 CuadroTexto"/>
          <p:cNvSpPr txBox="1"/>
          <p:nvPr/>
        </p:nvSpPr>
        <p:spPr>
          <a:xfrm>
            <a:off x="7236296" y="1679841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Medianos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134" name="133 Retraso">
            <a:hlinkClick r:id="rId12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35" name="134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136" name="135 Retraso">
            <a:hlinkClick r:id="rId13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37" name="136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138" name="137 Retraso">
            <a:hlinkClick r:id="rId14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139" name="138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140" name="139 Rectángulo redondeado">
            <a:hlinkClick r:id="rId15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141" name="140 Rectángulo redondeado">
            <a:hlinkClick r:id="rId16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142" name="141 Rectángulo redondeado">
            <a:hlinkClick r:id="rId17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143" name="142 Rectángulo redondeado">
            <a:hlinkClick r:id="rId18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144" name="143 Rectángulo redondeado">
            <a:hlinkClick r:id="rId19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1" name="Flecha izquierda 30">
            <a:hlinkClick r:id="rId13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2" name="Flecha izquierda 31">
            <a:hlinkClick r:id="rId20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45 Flecha derecha">
            <a:hlinkClick r:id="rId20" action="ppaction://hlinksldjump"/>
          </p:cNvPr>
          <p:cNvSpPr/>
          <p:nvPr/>
        </p:nvSpPr>
        <p:spPr>
          <a:xfrm>
            <a:off x="1357290" y="4714888"/>
            <a:ext cx="214314" cy="214314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34996412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91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61284"/>
            <a:ext cx="68580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P13.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¿Cada cuánto participa en la Urna de Cristal a través de……?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53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Frecuencia de participación en la Urna de Cristal, a través de….</a:t>
            </a: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3029550" y="1443823"/>
            <a:ext cx="5507660" cy="220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15" name="114 Gráfico"/>
          <p:cNvGraphicFramePr/>
          <p:nvPr>
            <p:extLst>
              <p:ext uri="{D42A27DB-BD31-4B8C-83A1-F6EECF244321}">
                <p14:modId xmlns="" xmlns:p14="http://schemas.microsoft.com/office/powerpoint/2010/main" val="1785165973"/>
              </p:ext>
            </p:extLst>
          </p:nvPr>
        </p:nvGraphicFramePr>
        <p:xfrm>
          <a:off x="4572000" y="1785930"/>
          <a:ext cx="2468345" cy="342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23" name="222 CuadroTexto"/>
          <p:cNvSpPr txBox="1"/>
          <p:nvPr/>
        </p:nvSpPr>
        <p:spPr>
          <a:xfrm>
            <a:off x="5500694" y="1643054"/>
            <a:ext cx="70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 smtClean="0">
                <a:solidFill>
                  <a:prstClr val="black"/>
                </a:solidFill>
              </a:rPr>
              <a:t>Grandes</a:t>
            </a:r>
            <a:endParaRPr lang="es-CO" sz="1200" u="sng" dirty="0">
              <a:solidFill>
                <a:prstClr val="black"/>
              </a:solidFill>
            </a:endParaRPr>
          </a:p>
        </p:txBody>
      </p:sp>
      <p:sp>
        <p:nvSpPr>
          <p:cNvPr id="111" name="110 Retraso">
            <a:hlinkClick r:id="rId11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12" name="111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113" name="112 Retraso">
            <a:hlinkClick r:id="rId12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14" name="113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117" name="116 Retraso">
            <a:hlinkClick r:id="rId13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118" name="117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119" name="118 Rectángulo redondeado">
            <a:hlinkClick r:id="rId14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120" name="119 Rectángulo redondeado">
            <a:hlinkClick r:id="rId15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121" name="120 Rectángulo redondeado">
            <a:hlinkClick r:id="rId16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122" name="121 Rectángulo redondeado">
            <a:hlinkClick r:id="rId17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123" name="122 Rectángulo redondeado">
            <a:hlinkClick r:id="rId18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83" name="82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33397299"/>
              </p:ext>
            </p:extLst>
          </p:nvPr>
        </p:nvGraphicFramePr>
        <p:xfrm>
          <a:off x="3185318" y="1908945"/>
          <a:ext cx="1315244" cy="3167359"/>
        </p:xfrm>
        <a:graphic>
          <a:graphicData uri="http://schemas.openxmlformats.org/drawingml/2006/table">
            <a:tbl>
              <a:tblPr/>
              <a:tblGrid>
                <a:gridCol w="1315244"/>
              </a:tblGrid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A través de la página de Internet www.urnadecristal.gov.co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Televisión Nacional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Correo físico / servicio postal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err="1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Facebook</a:t>
                      </a:r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Teléfono Celular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Teléfono Fijo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Revistas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err="1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Twitter</a:t>
                      </a:r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err="1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Youtube</a:t>
                      </a:r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Radio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Prensa / periódicos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Mensaje de texto a través de Teléfono Celular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r" fontAlgn="ctr"/>
                      <a:r>
                        <a:rPr lang="es-CO" sz="700" b="0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+mn-lt"/>
                        </a:rPr>
                        <a:t>Televisión por cable </a:t>
                      </a:r>
                      <a:endParaRPr lang="es-CO" sz="7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8" name="Flecha izquierda 27">
            <a:hlinkClick r:id="rId13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9" name="Flecha izquierda 28">
            <a:hlinkClick r:id="rId19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1" name="55 Flecha izquierda">
            <a:hlinkClick r:id="rId13" action="ppaction://hlinksldjump"/>
          </p:cNvPr>
          <p:cNvSpPr/>
          <p:nvPr/>
        </p:nvSpPr>
        <p:spPr>
          <a:xfrm>
            <a:off x="1285852" y="4643450"/>
            <a:ext cx="214314" cy="214314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25312124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92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108909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P14.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En una escala de 5 puntos, donde 1 es MUY INSATISFECHO y 5 MUY SATISFECHO, ¿qué tan satisfecho se encuentra participando en la Urna de Cristal?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11" name="110 Gráfico"/>
          <p:cNvGraphicFramePr/>
          <p:nvPr>
            <p:extLst>
              <p:ext uri="{D42A27DB-BD31-4B8C-83A1-F6EECF244321}">
                <p14:modId xmlns="" xmlns:p14="http://schemas.microsoft.com/office/powerpoint/2010/main" val="1350855353"/>
              </p:ext>
            </p:extLst>
          </p:nvPr>
        </p:nvGraphicFramePr>
        <p:xfrm>
          <a:off x="2339753" y="1443647"/>
          <a:ext cx="1520651" cy="18459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2" name="111 Gráfico"/>
          <p:cNvGraphicFramePr/>
          <p:nvPr>
            <p:extLst>
              <p:ext uri="{D42A27DB-BD31-4B8C-83A1-F6EECF244321}">
                <p14:modId xmlns="" xmlns:p14="http://schemas.microsoft.com/office/powerpoint/2010/main" val="3876090989"/>
              </p:ext>
            </p:extLst>
          </p:nvPr>
        </p:nvGraphicFramePr>
        <p:xfrm>
          <a:off x="4039671" y="1680864"/>
          <a:ext cx="5140841" cy="1257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13" name="112 Gráfico"/>
          <p:cNvGraphicFramePr/>
          <p:nvPr>
            <p:extLst>
              <p:ext uri="{D42A27DB-BD31-4B8C-83A1-F6EECF244321}">
                <p14:modId xmlns="" xmlns:p14="http://schemas.microsoft.com/office/powerpoint/2010/main" val="1100410068"/>
              </p:ext>
            </p:extLst>
          </p:nvPr>
        </p:nvGraphicFramePr>
        <p:xfrm>
          <a:off x="2339752" y="3243847"/>
          <a:ext cx="1520651" cy="18459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14" name="113 Gráfico"/>
          <p:cNvGraphicFramePr/>
          <p:nvPr>
            <p:extLst>
              <p:ext uri="{D42A27DB-BD31-4B8C-83A1-F6EECF244321}">
                <p14:modId xmlns="" xmlns:p14="http://schemas.microsoft.com/office/powerpoint/2010/main" val="2625846090"/>
              </p:ext>
            </p:extLst>
          </p:nvPr>
        </p:nvGraphicFramePr>
        <p:xfrm>
          <a:off x="4039670" y="3615925"/>
          <a:ext cx="5140841" cy="1257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117" name="116 Rectángulo"/>
          <p:cNvSpPr/>
          <p:nvPr/>
        </p:nvSpPr>
        <p:spPr>
          <a:xfrm>
            <a:off x="2267744" y="1025401"/>
            <a:ext cx="180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9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¿Ha utilizado y/o tenido contacto  con la Urna de Cristal alguna vez?</a:t>
            </a:r>
            <a:endParaRPr lang="es-CO" sz="9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8" name="117 CuadroTexto"/>
          <p:cNvSpPr txBox="1"/>
          <p:nvPr/>
        </p:nvSpPr>
        <p:spPr>
          <a:xfrm>
            <a:off x="2226586" y="157490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11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9" name="118 CuadroTexto"/>
          <p:cNvSpPr txBox="1"/>
          <p:nvPr/>
        </p:nvSpPr>
        <p:spPr>
          <a:xfrm>
            <a:off x="2226586" y="3356079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11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0" name="119 Rectángulo"/>
          <p:cNvSpPr/>
          <p:nvPr/>
        </p:nvSpPr>
        <p:spPr>
          <a:xfrm>
            <a:off x="4260787" y="1269149"/>
            <a:ext cx="36004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9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Satisfacción con la participación en la Urna de Cristal</a:t>
            </a:r>
            <a:endParaRPr lang="es-CO" sz="900" b="1" dirty="0">
              <a:solidFill>
                <a:schemeClr val="tx2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1" name="120 Rectángulo"/>
          <p:cNvSpPr/>
          <p:nvPr/>
        </p:nvSpPr>
        <p:spPr>
          <a:xfrm>
            <a:off x="2771800" y="1543001"/>
            <a:ext cx="312089" cy="254804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2" name="121 Rectángulo"/>
          <p:cNvSpPr/>
          <p:nvPr/>
        </p:nvSpPr>
        <p:spPr>
          <a:xfrm>
            <a:off x="2771800" y="3333409"/>
            <a:ext cx="312089" cy="254804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3" name="122 Forma libre"/>
          <p:cNvSpPr/>
          <p:nvPr/>
        </p:nvSpPr>
        <p:spPr>
          <a:xfrm>
            <a:off x="3083442" y="1266811"/>
            <a:ext cx="1658679" cy="441429"/>
          </a:xfrm>
          <a:custGeom>
            <a:avLst/>
            <a:gdLst>
              <a:gd name="connsiteX0" fmla="*/ 0 w 1658679"/>
              <a:gd name="connsiteY0" fmla="*/ 349338 h 441429"/>
              <a:gd name="connsiteX1" fmla="*/ 265814 w 1658679"/>
              <a:gd name="connsiteY1" fmla="*/ 285542 h 441429"/>
              <a:gd name="connsiteX2" fmla="*/ 563525 w 1658679"/>
              <a:gd name="connsiteY2" fmla="*/ 434398 h 441429"/>
              <a:gd name="connsiteX3" fmla="*/ 1201479 w 1658679"/>
              <a:gd name="connsiteY3" fmla="*/ 19729 h 441429"/>
              <a:gd name="connsiteX4" fmla="*/ 1658679 w 1658679"/>
              <a:gd name="connsiteY4" fmla="*/ 104789 h 44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8679" h="441429">
                <a:moveTo>
                  <a:pt x="0" y="349338"/>
                </a:moveTo>
                <a:cubicBezTo>
                  <a:pt x="85946" y="310351"/>
                  <a:pt x="171893" y="271365"/>
                  <a:pt x="265814" y="285542"/>
                </a:cubicBezTo>
                <a:cubicBezTo>
                  <a:pt x="359735" y="299719"/>
                  <a:pt x="407581" y="478700"/>
                  <a:pt x="563525" y="434398"/>
                </a:cubicBezTo>
                <a:cubicBezTo>
                  <a:pt x="719469" y="390096"/>
                  <a:pt x="1018953" y="74664"/>
                  <a:pt x="1201479" y="19729"/>
                </a:cubicBezTo>
                <a:cubicBezTo>
                  <a:pt x="1384005" y="-35206"/>
                  <a:pt x="1521342" y="34791"/>
                  <a:pt x="1658679" y="104789"/>
                </a:cubicBezTo>
              </a:path>
            </a:pathLst>
          </a:custGeom>
          <a:noFill/>
          <a:ln>
            <a:solidFill>
              <a:schemeClr val="accent3">
                <a:lumMod val="75000"/>
              </a:schemeClr>
            </a:solidFill>
            <a:headEnd type="oval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4" name="123 Forma libre"/>
          <p:cNvSpPr/>
          <p:nvPr/>
        </p:nvSpPr>
        <p:spPr>
          <a:xfrm>
            <a:off x="3076696" y="3062950"/>
            <a:ext cx="1658679" cy="441429"/>
          </a:xfrm>
          <a:custGeom>
            <a:avLst/>
            <a:gdLst>
              <a:gd name="connsiteX0" fmla="*/ 0 w 1658679"/>
              <a:gd name="connsiteY0" fmla="*/ 349338 h 441429"/>
              <a:gd name="connsiteX1" fmla="*/ 265814 w 1658679"/>
              <a:gd name="connsiteY1" fmla="*/ 285542 h 441429"/>
              <a:gd name="connsiteX2" fmla="*/ 563525 w 1658679"/>
              <a:gd name="connsiteY2" fmla="*/ 434398 h 441429"/>
              <a:gd name="connsiteX3" fmla="*/ 1201479 w 1658679"/>
              <a:gd name="connsiteY3" fmla="*/ 19729 h 441429"/>
              <a:gd name="connsiteX4" fmla="*/ 1658679 w 1658679"/>
              <a:gd name="connsiteY4" fmla="*/ 104789 h 44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8679" h="441429">
                <a:moveTo>
                  <a:pt x="0" y="349338"/>
                </a:moveTo>
                <a:cubicBezTo>
                  <a:pt x="85946" y="310351"/>
                  <a:pt x="171893" y="271365"/>
                  <a:pt x="265814" y="285542"/>
                </a:cubicBezTo>
                <a:cubicBezTo>
                  <a:pt x="359735" y="299719"/>
                  <a:pt x="407581" y="478700"/>
                  <a:pt x="563525" y="434398"/>
                </a:cubicBezTo>
                <a:cubicBezTo>
                  <a:pt x="719469" y="390096"/>
                  <a:pt x="1018953" y="74664"/>
                  <a:pt x="1201479" y="19729"/>
                </a:cubicBezTo>
                <a:cubicBezTo>
                  <a:pt x="1384005" y="-35206"/>
                  <a:pt x="1521342" y="34791"/>
                  <a:pt x="1658679" y="104789"/>
                </a:cubicBezTo>
              </a:path>
            </a:pathLst>
          </a:custGeom>
          <a:noFill/>
          <a:ln>
            <a:solidFill>
              <a:schemeClr val="accent3">
                <a:lumMod val="75000"/>
              </a:schemeClr>
            </a:solidFill>
            <a:headEnd type="oval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5" name="124 Rectángulo"/>
          <p:cNvSpPr/>
          <p:nvPr/>
        </p:nvSpPr>
        <p:spPr>
          <a:xfrm>
            <a:off x="4260787" y="3012149"/>
            <a:ext cx="36004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900" b="1" dirty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Satisfacción con la participación en la Urna de Cristal</a:t>
            </a:r>
          </a:p>
        </p:txBody>
      </p:sp>
      <p:sp>
        <p:nvSpPr>
          <p:cNvPr id="126" name="125 CuadroTexto"/>
          <p:cNvSpPr txBox="1"/>
          <p:nvPr/>
        </p:nvSpPr>
        <p:spPr>
          <a:xfrm>
            <a:off x="2222523" y="3102156"/>
            <a:ext cx="3818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Base</a:t>
            </a:r>
            <a:endParaRPr lang="es-CO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7" name="126 CuadroTexto"/>
          <p:cNvSpPr txBox="1"/>
          <p:nvPr/>
        </p:nvSpPr>
        <p:spPr>
          <a:xfrm>
            <a:off x="2473135" y="3106003"/>
            <a:ext cx="59503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5.221.663</a:t>
            </a:r>
          </a:p>
        </p:txBody>
      </p:sp>
      <p:sp>
        <p:nvSpPr>
          <p:cNvPr id="128" name="127 CuadroTexto"/>
          <p:cNvSpPr txBox="1"/>
          <p:nvPr/>
        </p:nvSpPr>
        <p:spPr>
          <a:xfrm>
            <a:off x="2214546" y="4929202"/>
            <a:ext cx="3818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Base</a:t>
            </a:r>
            <a:endParaRPr lang="es-CO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9" name="128 CuadroTexto"/>
          <p:cNvSpPr txBox="1"/>
          <p:nvPr/>
        </p:nvSpPr>
        <p:spPr>
          <a:xfrm>
            <a:off x="2500298" y="4929202"/>
            <a:ext cx="59503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7.139.694</a:t>
            </a:r>
            <a:endParaRPr lang="es-CO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0" name="129 CuadroTexto"/>
          <p:cNvSpPr txBox="1"/>
          <p:nvPr/>
        </p:nvSpPr>
        <p:spPr>
          <a:xfrm>
            <a:off x="7861187" y="1271072"/>
            <a:ext cx="3818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Base</a:t>
            </a:r>
            <a:endParaRPr lang="es-CO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1" name="130 CuadroTexto"/>
          <p:cNvSpPr txBox="1"/>
          <p:nvPr/>
        </p:nvSpPr>
        <p:spPr>
          <a:xfrm>
            <a:off x="8111799" y="1271072"/>
            <a:ext cx="59503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2.153.045</a:t>
            </a:r>
          </a:p>
        </p:txBody>
      </p:sp>
      <p:sp>
        <p:nvSpPr>
          <p:cNvPr id="132" name="131 CuadroTexto"/>
          <p:cNvSpPr txBox="1"/>
          <p:nvPr/>
        </p:nvSpPr>
        <p:spPr>
          <a:xfrm>
            <a:off x="7871820" y="3012729"/>
            <a:ext cx="3818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Base</a:t>
            </a:r>
            <a:endParaRPr lang="es-CO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3" name="132 CuadroTexto"/>
          <p:cNvSpPr txBox="1"/>
          <p:nvPr/>
        </p:nvSpPr>
        <p:spPr>
          <a:xfrm>
            <a:off x="8122432" y="3012729"/>
            <a:ext cx="59503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1.739.105</a:t>
            </a:r>
            <a:endParaRPr lang="es-CO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8" name="137 Rectángulo"/>
          <p:cNvSpPr/>
          <p:nvPr/>
        </p:nvSpPr>
        <p:spPr>
          <a:xfrm>
            <a:off x="6650707" y="1968368"/>
            <a:ext cx="2520280" cy="899764"/>
          </a:xfrm>
          <a:prstGeom prst="rect">
            <a:avLst/>
          </a:prstGeom>
          <a:noFill/>
          <a:ln w="158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9" name="138 Rectángulo"/>
          <p:cNvSpPr/>
          <p:nvPr/>
        </p:nvSpPr>
        <p:spPr>
          <a:xfrm>
            <a:off x="6650706" y="3906684"/>
            <a:ext cx="2520281" cy="899764"/>
          </a:xfrm>
          <a:prstGeom prst="rect">
            <a:avLst/>
          </a:prstGeom>
          <a:noFill/>
          <a:ln w="158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0" name="139 Rectángulo redondeado">
            <a:hlinkClick r:id="rId13" action="ppaction://hlinksldjump"/>
          </p:cNvPr>
          <p:cNvSpPr/>
          <p:nvPr/>
        </p:nvSpPr>
        <p:spPr>
          <a:xfrm>
            <a:off x="7929586" y="2571748"/>
            <a:ext cx="793202" cy="26498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800" b="1" dirty="0" smtClean="0">
                <a:solidFill>
                  <a:schemeClr val="tx2"/>
                </a:solidFill>
              </a:rPr>
              <a:t>Razones</a:t>
            </a:r>
          </a:p>
          <a:p>
            <a:pPr algn="ctr"/>
            <a:r>
              <a:rPr lang="es-CO" sz="1000" b="1" dirty="0" smtClean="0">
                <a:solidFill>
                  <a:schemeClr val="tx2"/>
                </a:solidFill>
              </a:rPr>
              <a:t>TTB: 49%</a:t>
            </a:r>
            <a:endParaRPr lang="es-CO" sz="1000" b="1" dirty="0">
              <a:solidFill>
                <a:schemeClr val="tx2"/>
              </a:solidFill>
            </a:endParaRPr>
          </a:p>
        </p:txBody>
      </p:sp>
      <p:sp>
        <p:nvSpPr>
          <p:cNvPr id="141" name="140 Rectángulo redondeado">
            <a:hlinkClick r:id="rId13" action="ppaction://hlinksldjump"/>
          </p:cNvPr>
          <p:cNvSpPr/>
          <p:nvPr/>
        </p:nvSpPr>
        <p:spPr>
          <a:xfrm>
            <a:off x="7979167" y="4449901"/>
            <a:ext cx="879113" cy="26498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800" b="1" dirty="0" smtClean="0">
                <a:solidFill>
                  <a:schemeClr val="tx2"/>
                </a:solidFill>
              </a:rPr>
              <a:t>Razones</a:t>
            </a:r>
            <a:endParaRPr lang="es-CO" sz="1000" b="1" dirty="0" smtClean="0">
              <a:solidFill>
                <a:schemeClr val="tx2"/>
              </a:solidFill>
            </a:endParaRPr>
          </a:p>
          <a:p>
            <a:pPr algn="ctr"/>
            <a:r>
              <a:rPr lang="es-CO" sz="800" b="1" dirty="0" smtClean="0">
                <a:solidFill>
                  <a:schemeClr val="tx2"/>
                </a:solidFill>
              </a:rPr>
              <a:t>TTB: 55%</a:t>
            </a:r>
            <a:endParaRPr lang="es-CO" sz="800" b="1" dirty="0">
              <a:solidFill>
                <a:schemeClr val="tx2"/>
              </a:solidFill>
            </a:endParaRPr>
          </a:p>
        </p:txBody>
      </p:sp>
      <p:sp>
        <p:nvSpPr>
          <p:cNvPr id="142" name="141 CuadroTexto"/>
          <p:cNvSpPr txBox="1"/>
          <p:nvPr/>
        </p:nvSpPr>
        <p:spPr>
          <a:xfrm>
            <a:off x="6796819" y="4857764"/>
            <a:ext cx="2345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*TTB= (Suma de calificaciones 4 + 5 Muy satisfecho)</a:t>
            </a:r>
          </a:p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</a:t>
            </a:r>
            <a:r>
              <a:rPr lang="es-CO" sz="800" dirty="0" err="1" smtClean="0">
                <a:solidFill>
                  <a:schemeClr val="bg1">
                    <a:lumMod val="50000"/>
                  </a:schemeClr>
                </a:solidFill>
              </a:rPr>
              <a:t>Middle</a:t>
            </a:r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= Porcentaje de calificación 3</a:t>
            </a:r>
          </a:p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*BTB= Suma de calificaciones 1 + 2  </a:t>
            </a:r>
            <a:endParaRPr lang="es-CO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9" name="48 Retraso">
            <a:hlinkClick r:id="rId14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50" name="49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54" name="53 Retraso">
            <a:hlinkClick r:id="rId15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5" name="54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56" name="55 Retraso">
            <a:hlinkClick r:id="rId16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57" name="56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58" name="57 Rectángulo redondeado">
            <a:hlinkClick r:id="rId17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59" name="58 Rectángulo redondeado">
            <a:hlinkClick r:id="rId18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60" name="59 Rectángulo redondeado">
            <a:hlinkClick r:id="rId19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61" name="60 Rectángulo redondeado">
            <a:hlinkClick r:id="rId20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62" name="61 Rectángulo redondeado">
            <a:hlinkClick r:id="rId21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" name="50 Rectángulo redondeado">
            <a:hlinkClick r:id="rId22" action="ppaction://hlinksldjump"/>
          </p:cNvPr>
          <p:cNvSpPr/>
          <p:nvPr/>
        </p:nvSpPr>
        <p:spPr>
          <a:xfrm>
            <a:off x="4000496" y="2571748"/>
            <a:ext cx="714380" cy="26498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800" b="1" dirty="0" smtClean="0">
                <a:solidFill>
                  <a:schemeClr val="tx2"/>
                </a:solidFill>
              </a:rPr>
              <a:t>Razones</a:t>
            </a:r>
          </a:p>
          <a:p>
            <a:pPr algn="ctr"/>
            <a:r>
              <a:rPr lang="es-CO" sz="900" b="1" dirty="0" smtClean="0">
                <a:solidFill>
                  <a:schemeClr val="tx2"/>
                </a:solidFill>
              </a:rPr>
              <a:t>BTB: 10%</a:t>
            </a:r>
            <a:endParaRPr lang="es-CO" sz="900" b="1" dirty="0">
              <a:solidFill>
                <a:schemeClr val="tx2"/>
              </a:solidFill>
            </a:endParaRPr>
          </a:p>
        </p:txBody>
      </p:sp>
      <p:sp>
        <p:nvSpPr>
          <p:cNvPr id="52" name="51 Rectángulo redondeado">
            <a:hlinkClick r:id="rId23" action="ppaction://hlinksldjump"/>
          </p:cNvPr>
          <p:cNvSpPr/>
          <p:nvPr/>
        </p:nvSpPr>
        <p:spPr>
          <a:xfrm>
            <a:off x="5779062" y="2571748"/>
            <a:ext cx="793202" cy="26498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800" b="1" dirty="0" smtClean="0">
                <a:solidFill>
                  <a:schemeClr val="tx2"/>
                </a:solidFill>
              </a:rPr>
              <a:t>Razones </a:t>
            </a:r>
            <a:r>
              <a:rPr lang="es-CO" sz="800" b="1" dirty="0" err="1" smtClean="0">
                <a:solidFill>
                  <a:schemeClr val="tx2"/>
                </a:solidFill>
              </a:rPr>
              <a:t>Middle</a:t>
            </a:r>
            <a:r>
              <a:rPr lang="es-CO" sz="1000" b="1" dirty="0" smtClean="0">
                <a:solidFill>
                  <a:schemeClr val="tx2"/>
                </a:solidFill>
              </a:rPr>
              <a:t>: 41%</a:t>
            </a:r>
            <a:endParaRPr lang="es-CO" sz="1000" b="1" dirty="0">
              <a:solidFill>
                <a:schemeClr val="tx2"/>
              </a:solidFill>
            </a:endParaRPr>
          </a:p>
        </p:txBody>
      </p:sp>
      <p:sp>
        <p:nvSpPr>
          <p:cNvPr id="53" name="52 Rectángulo redondeado">
            <a:hlinkClick r:id="rId22" action="ppaction://hlinksldjump"/>
          </p:cNvPr>
          <p:cNvSpPr/>
          <p:nvPr/>
        </p:nvSpPr>
        <p:spPr>
          <a:xfrm>
            <a:off x="4000496" y="4521339"/>
            <a:ext cx="879113" cy="26498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800" b="1" dirty="0" smtClean="0">
                <a:solidFill>
                  <a:schemeClr val="tx2"/>
                </a:solidFill>
              </a:rPr>
              <a:t>Razones</a:t>
            </a:r>
            <a:endParaRPr lang="es-CO" sz="1000" b="1" dirty="0" smtClean="0">
              <a:solidFill>
                <a:schemeClr val="tx2"/>
              </a:solidFill>
            </a:endParaRPr>
          </a:p>
          <a:p>
            <a:pPr algn="ctr"/>
            <a:r>
              <a:rPr lang="es-CO" sz="800" b="1" dirty="0" smtClean="0">
                <a:solidFill>
                  <a:schemeClr val="tx2"/>
                </a:solidFill>
              </a:rPr>
              <a:t>BTB: 13%</a:t>
            </a:r>
            <a:endParaRPr lang="es-CO" sz="800" b="1" dirty="0">
              <a:solidFill>
                <a:schemeClr val="tx2"/>
              </a:solidFill>
            </a:endParaRPr>
          </a:p>
        </p:txBody>
      </p:sp>
      <p:sp>
        <p:nvSpPr>
          <p:cNvPr id="63" name="62 Rectángulo redondeado">
            <a:hlinkClick r:id="rId23" action="ppaction://hlinksldjump"/>
          </p:cNvPr>
          <p:cNvSpPr/>
          <p:nvPr/>
        </p:nvSpPr>
        <p:spPr>
          <a:xfrm>
            <a:off x="5429256" y="4521339"/>
            <a:ext cx="879113" cy="26498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800" b="1" dirty="0" smtClean="0">
                <a:solidFill>
                  <a:schemeClr val="tx2"/>
                </a:solidFill>
              </a:rPr>
              <a:t>Razones </a:t>
            </a:r>
            <a:r>
              <a:rPr lang="es-CO" sz="800" b="1" dirty="0" err="1" smtClean="0">
                <a:solidFill>
                  <a:schemeClr val="tx2"/>
                </a:solidFill>
              </a:rPr>
              <a:t>Middle</a:t>
            </a:r>
            <a:r>
              <a:rPr lang="es-CO" sz="1000" b="1" dirty="0" smtClean="0">
                <a:solidFill>
                  <a:schemeClr val="tx2"/>
                </a:solidFill>
              </a:rPr>
              <a:t>: 32%</a:t>
            </a:r>
            <a:endParaRPr lang="es-CO" sz="1000" b="1" dirty="0">
              <a:solidFill>
                <a:schemeClr val="tx2"/>
              </a:solidFill>
            </a:endParaRPr>
          </a:p>
        </p:txBody>
      </p:sp>
      <p:sp>
        <p:nvSpPr>
          <p:cNvPr id="64" name="Flecha izquierda 63">
            <a:hlinkClick r:id="rId24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5" name="Flecha izquierda 64">
            <a:hlinkClick r:id="rId13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045336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93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77010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P15.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¿Cuál es la razón para dar esta valoración?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53 Rectángulo"/>
          <p:cNvSpPr/>
          <p:nvPr/>
        </p:nvSpPr>
        <p:spPr>
          <a:xfrm>
            <a:off x="3347864" y="1039643"/>
            <a:ext cx="50103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Razones de Satisfacción/Insatisfacción con  la participación en la Urna de Cristal</a:t>
            </a:r>
            <a:endParaRPr lang="es-CO" sz="12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6" name="55 Gráfico"/>
          <p:cNvGraphicFramePr/>
          <p:nvPr>
            <p:extLst>
              <p:ext uri="{D42A27DB-BD31-4B8C-83A1-F6EECF244321}">
                <p14:modId xmlns="" xmlns:p14="http://schemas.microsoft.com/office/powerpoint/2010/main" val="2165252778"/>
              </p:ext>
            </p:extLst>
          </p:nvPr>
        </p:nvGraphicFramePr>
        <p:xfrm>
          <a:off x="3714744" y="1857368"/>
          <a:ext cx="4000528" cy="3205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34" name="33 Retraso">
            <a:hlinkClick r:id="rId10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5" name="34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7" name="36 Retraso">
            <a:hlinkClick r:id="rId11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9" name="38 Retraso">
            <a:hlinkClick r:id="rId12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0" name="39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1" name="40 Rectángulo redondeado">
            <a:hlinkClick r:id="rId13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42" name="41 Rectángulo redondeado">
            <a:hlinkClick r:id="rId14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43" name="42 Rectángulo redondeado">
            <a:hlinkClick r:id="rId15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44" name="43 Rectángulo redondeado">
            <a:hlinkClick r:id="rId4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45" name="44 Rectángulo redondeado">
            <a:hlinkClick r:id="rId4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" name="45 Rectángulo"/>
          <p:cNvSpPr/>
          <p:nvPr/>
        </p:nvSpPr>
        <p:spPr>
          <a:xfrm>
            <a:off x="4857752" y="1585157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5965168" y="1585157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8" name="47 CuadroTexto"/>
          <p:cNvSpPr txBox="1"/>
          <p:nvPr/>
        </p:nvSpPr>
        <p:spPr>
          <a:xfrm>
            <a:off x="4960824" y="152432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9" name="48 CuadroTexto"/>
          <p:cNvSpPr txBox="1"/>
          <p:nvPr/>
        </p:nvSpPr>
        <p:spPr>
          <a:xfrm>
            <a:off x="6087089" y="152432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" name="52 Rectángulo">
            <a:hlinkClick r:id="rId16" action="ppaction://hlinksldjump"/>
          </p:cNvPr>
          <p:cNvSpPr/>
          <p:nvPr/>
        </p:nvSpPr>
        <p:spPr>
          <a:xfrm>
            <a:off x="8215338" y="3407993"/>
            <a:ext cx="571504" cy="235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chemeClr val="accent5">
                    <a:lumMod val="75000"/>
                  </a:schemeClr>
                </a:solidFill>
              </a:rPr>
              <a:t>BTB</a:t>
            </a:r>
          </a:p>
        </p:txBody>
      </p:sp>
      <p:sp>
        <p:nvSpPr>
          <p:cNvPr id="65" name="64 Rectángulo">
            <a:hlinkClick r:id="rId17" action="ppaction://hlinksldjump"/>
          </p:cNvPr>
          <p:cNvSpPr/>
          <p:nvPr/>
        </p:nvSpPr>
        <p:spPr>
          <a:xfrm>
            <a:off x="8215338" y="3021693"/>
            <a:ext cx="571504" cy="235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 err="1" smtClean="0">
                <a:solidFill>
                  <a:schemeClr val="accent5">
                    <a:lumMod val="75000"/>
                  </a:schemeClr>
                </a:solidFill>
              </a:rPr>
              <a:t>Middle</a:t>
            </a:r>
            <a:endParaRPr lang="es-CO" sz="1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6" name="65 Rectángulo">
            <a:hlinkClick r:id="rId18" action="ppaction://hlinksldjump"/>
          </p:cNvPr>
          <p:cNvSpPr/>
          <p:nvPr/>
        </p:nvSpPr>
        <p:spPr>
          <a:xfrm>
            <a:off x="8215338" y="2643186"/>
            <a:ext cx="571504" cy="23532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chemeClr val="bg1"/>
                </a:solidFill>
              </a:rPr>
              <a:t>TTB</a:t>
            </a:r>
          </a:p>
        </p:txBody>
      </p:sp>
      <p:sp>
        <p:nvSpPr>
          <p:cNvPr id="70" name="69 CuadroTexto"/>
          <p:cNvSpPr txBox="1"/>
          <p:nvPr/>
        </p:nvSpPr>
        <p:spPr>
          <a:xfrm>
            <a:off x="6869891" y="4857764"/>
            <a:ext cx="2345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*TTB= (Suma de calificaciones 4 + 5 Muy satisfecho)</a:t>
            </a:r>
          </a:p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</a:t>
            </a:r>
            <a:r>
              <a:rPr lang="es-CO" sz="800" dirty="0" err="1" smtClean="0">
                <a:solidFill>
                  <a:schemeClr val="bg1">
                    <a:lumMod val="50000"/>
                  </a:schemeClr>
                </a:solidFill>
              </a:rPr>
              <a:t>Middle</a:t>
            </a:r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= Porcentaje de calificación 3</a:t>
            </a:r>
          </a:p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*BTB= Suma de calificaciones 1 + 2  </a:t>
            </a:r>
            <a:endParaRPr lang="es-CO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" name="Flecha izquierda 54">
            <a:hlinkClick r:id="rId10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7" name="Flecha izquierda 56">
            <a:hlinkClick r:id="rId17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4584180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94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77010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P15.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¿Cuál es la razón para dar esta valoración?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53 Rectángulo"/>
          <p:cNvSpPr/>
          <p:nvPr/>
        </p:nvSpPr>
        <p:spPr>
          <a:xfrm>
            <a:off x="3347864" y="1039643"/>
            <a:ext cx="50103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12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Razones de Satisfacción/Insatisfacción con  la participación en la Urna de Cristal</a:t>
            </a:r>
            <a:endParaRPr lang="es-CO" sz="12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6" name="55 Gráfico"/>
          <p:cNvGraphicFramePr/>
          <p:nvPr>
            <p:extLst>
              <p:ext uri="{D42A27DB-BD31-4B8C-83A1-F6EECF244321}">
                <p14:modId xmlns="" xmlns:p14="http://schemas.microsoft.com/office/powerpoint/2010/main" val="2165252778"/>
              </p:ext>
            </p:extLst>
          </p:nvPr>
        </p:nvGraphicFramePr>
        <p:xfrm>
          <a:off x="3714744" y="1857368"/>
          <a:ext cx="4000528" cy="3205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34" name="33 Retraso">
            <a:hlinkClick r:id="rId10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5" name="34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7" name="36 Retraso">
            <a:hlinkClick r:id="rId11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9" name="38 Retraso">
            <a:hlinkClick r:id="rId12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0" name="39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1" name="40 Rectángulo redondeado">
            <a:hlinkClick r:id="rId13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42" name="41 Rectángulo redondeado">
            <a:hlinkClick r:id="rId14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43" name="42 Rectángulo redondeado">
            <a:hlinkClick r:id="rId15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44" name="43 Rectángulo redondeado">
            <a:hlinkClick r:id="rId16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45" name="44 Rectángulo redondeado">
            <a:hlinkClick r:id="rId17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" name="45 Rectángulo"/>
          <p:cNvSpPr/>
          <p:nvPr/>
        </p:nvSpPr>
        <p:spPr>
          <a:xfrm>
            <a:off x="4857752" y="1585157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5965168" y="1585157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8" name="47 CuadroTexto"/>
          <p:cNvSpPr txBox="1"/>
          <p:nvPr/>
        </p:nvSpPr>
        <p:spPr>
          <a:xfrm>
            <a:off x="4960824" y="152432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9" name="48 CuadroTexto"/>
          <p:cNvSpPr txBox="1"/>
          <p:nvPr/>
        </p:nvSpPr>
        <p:spPr>
          <a:xfrm>
            <a:off x="6087089" y="152432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" name="52 Rectángulo">
            <a:hlinkClick r:id="rId18" action="ppaction://hlinksldjump"/>
          </p:cNvPr>
          <p:cNvSpPr/>
          <p:nvPr/>
        </p:nvSpPr>
        <p:spPr>
          <a:xfrm>
            <a:off x="8215338" y="3407993"/>
            <a:ext cx="571504" cy="235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chemeClr val="accent5">
                    <a:lumMod val="75000"/>
                  </a:schemeClr>
                </a:solidFill>
              </a:rPr>
              <a:t>BTB</a:t>
            </a:r>
          </a:p>
        </p:txBody>
      </p:sp>
      <p:sp>
        <p:nvSpPr>
          <p:cNvPr id="65" name="64 Rectángulo">
            <a:hlinkClick r:id="rId19" action="ppaction://hlinksldjump"/>
          </p:cNvPr>
          <p:cNvSpPr/>
          <p:nvPr/>
        </p:nvSpPr>
        <p:spPr>
          <a:xfrm>
            <a:off x="8215338" y="3055005"/>
            <a:ext cx="571504" cy="23532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50" dirty="0" err="1" smtClean="0">
                <a:solidFill>
                  <a:schemeClr val="bg1"/>
                </a:solidFill>
              </a:rPr>
              <a:t>Middle</a:t>
            </a:r>
            <a:endParaRPr lang="es-CO" sz="1050" dirty="0" smtClean="0">
              <a:solidFill>
                <a:schemeClr val="bg1"/>
              </a:solidFill>
            </a:endParaRPr>
          </a:p>
        </p:txBody>
      </p:sp>
      <p:sp>
        <p:nvSpPr>
          <p:cNvPr id="66" name="65 Rectángulo">
            <a:hlinkClick r:id="rId20" action="ppaction://hlinksldjump"/>
          </p:cNvPr>
          <p:cNvSpPr/>
          <p:nvPr/>
        </p:nvSpPr>
        <p:spPr>
          <a:xfrm>
            <a:off x="8215338" y="2643186"/>
            <a:ext cx="571504" cy="235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chemeClr val="accent5">
                    <a:lumMod val="75000"/>
                  </a:schemeClr>
                </a:solidFill>
              </a:rPr>
              <a:t>TTB</a:t>
            </a:r>
          </a:p>
        </p:txBody>
      </p:sp>
      <p:sp>
        <p:nvSpPr>
          <p:cNvPr id="70" name="69 CuadroTexto"/>
          <p:cNvSpPr txBox="1"/>
          <p:nvPr/>
        </p:nvSpPr>
        <p:spPr>
          <a:xfrm>
            <a:off x="6869891" y="4857764"/>
            <a:ext cx="2345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*TTB= (Suma de calificaciones 4 + 5 Muy satisfecho)</a:t>
            </a:r>
          </a:p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</a:t>
            </a:r>
            <a:r>
              <a:rPr lang="es-CO" sz="800" dirty="0" err="1" smtClean="0">
                <a:solidFill>
                  <a:schemeClr val="bg1">
                    <a:lumMod val="50000"/>
                  </a:schemeClr>
                </a:solidFill>
              </a:rPr>
              <a:t>Middle</a:t>
            </a:r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= Porcentaje de calificación 3</a:t>
            </a:r>
          </a:p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*BTB= Suma de calificaciones 1 + 2  </a:t>
            </a:r>
            <a:endParaRPr lang="es-CO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" name="Flecha izquierda 54">
            <a:hlinkClick r:id="rId20" action="ppaction://hlinksldjump"/>
          </p:cNvPr>
          <p:cNvSpPr/>
          <p:nvPr/>
        </p:nvSpPr>
        <p:spPr>
          <a:xfrm>
            <a:off x="8058343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7" name="Flecha izquierda 56">
            <a:hlinkClick r:id="rId18" action="ppaction://hlinksldjump"/>
          </p:cNvPr>
          <p:cNvSpPr/>
          <p:nvPr/>
        </p:nvSpPr>
        <p:spPr>
          <a:xfrm rot="10800000">
            <a:off x="8475412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4584180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95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77010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P15.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¿Cuál es la razón para dar esta valoración?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6" name="55 Gráfico"/>
          <p:cNvGraphicFramePr/>
          <p:nvPr>
            <p:extLst>
              <p:ext uri="{D42A27DB-BD31-4B8C-83A1-F6EECF244321}">
                <p14:modId xmlns="" xmlns:p14="http://schemas.microsoft.com/office/powerpoint/2010/main" val="3154294810"/>
              </p:ext>
            </p:extLst>
          </p:nvPr>
        </p:nvGraphicFramePr>
        <p:xfrm>
          <a:off x="3714744" y="1857368"/>
          <a:ext cx="4000528" cy="3205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34" name="33 Retraso">
            <a:hlinkClick r:id="rId10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5" name="34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37" name="36 Retraso">
            <a:hlinkClick r:id="rId11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8" name="37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9" name="38 Retraso">
            <a:hlinkClick r:id="rId12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0" name="39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41" name="40 Rectángulo redondeado">
            <a:hlinkClick r:id="rId13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42" name="41 Rectángulo redondeado">
            <a:hlinkClick r:id="rId14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43" name="42 Rectángulo redondeado">
            <a:hlinkClick r:id="rId15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44" name="43 Rectángulo redondeado">
            <a:hlinkClick r:id="rId16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45" name="44 Rectángulo redondeado">
            <a:hlinkClick r:id="rId17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" name="45 Rectángulo"/>
          <p:cNvSpPr/>
          <p:nvPr/>
        </p:nvSpPr>
        <p:spPr>
          <a:xfrm>
            <a:off x="4857752" y="1585157"/>
            <a:ext cx="144016" cy="1280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5965168" y="1585157"/>
            <a:ext cx="144016" cy="1280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8" name="47 CuadroTexto"/>
          <p:cNvSpPr txBox="1"/>
          <p:nvPr/>
        </p:nvSpPr>
        <p:spPr>
          <a:xfrm>
            <a:off x="4960824" y="152432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2013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9" name="48 CuadroTexto"/>
          <p:cNvSpPr txBox="1"/>
          <p:nvPr/>
        </p:nvSpPr>
        <p:spPr>
          <a:xfrm>
            <a:off x="6087089" y="152432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50" dirty="0" smtClean="0">
                <a:solidFill>
                  <a:schemeClr val="bg1">
                    <a:lumMod val="50000"/>
                  </a:schemeClr>
                </a:solidFill>
              </a:rPr>
              <a:t>2014</a:t>
            </a:r>
            <a:endParaRPr lang="es-CO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" name="52 Rectángulo">
            <a:hlinkClick r:id="rId18" action="ppaction://hlinksldjump"/>
          </p:cNvPr>
          <p:cNvSpPr/>
          <p:nvPr/>
        </p:nvSpPr>
        <p:spPr>
          <a:xfrm>
            <a:off x="8215338" y="3407993"/>
            <a:ext cx="571504" cy="23532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chemeClr val="bg1"/>
                </a:solidFill>
              </a:rPr>
              <a:t>B2B</a:t>
            </a:r>
            <a:endParaRPr lang="es-CO" sz="1600" dirty="0">
              <a:solidFill>
                <a:schemeClr val="bg1"/>
              </a:solidFill>
            </a:endParaRPr>
          </a:p>
        </p:txBody>
      </p:sp>
      <p:sp>
        <p:nvSpPr>
          <p:cNvPr id="65" name="64 Rectángulo">
            <a:hlinkClick r:id="rId19" action="ppaction://hlinksldjump"/>
          </p:cNvPr>
          <p:cNvSpPr/>
          <p:nvPr/>
        </p:nvSpPr>
        <p:spPr>
          <a:xfrm>
            <a:off x="8215338" y="3055005"/>
            <a:ext cx="571504" cy="235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50" dirty="0" err="1" smtClean="0">
                <a:solidFill>
                  <a:schemeClr val="accent5">
                    <a:lumMod val="75000"/>
                  </a:schemeClr>
                </a:solidFill>
              </a:rPr>
              <a:t>Middle</a:t>
            </a:r>
            <a:endParaRPr lang="es-CO" sz="105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6" name="65 Rectángulo">
            <a:hlinkClick r:id="rId20" action="ppaction://hlinksldjump"/>
          </p:cNvPr>
          <p:cNvSpPr/>
          <p:nvPr/>
        </p:nvSpPr>
        <p:spPr>
          <a:xfrm>
            <a:off x="8215338" y="2643186"/>
            <a:ext cx="571504" cy="235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chemeClr val="accent5">
                    <a:lumMod val="75000"/>
                  </a:schemeClr>
                </a:solidFill>
              </a:rPr>
              <a:t>TTB</a:t>
            </a:r>
          </a:p>
        </p:txBody>
      </p:sp>
      <p:sp>
        <p:nvSpPr>
          <p:cNvPr id="33" name="32 Rectángulo"/>
          <p:cNvSpPr/>
          <p:nvPr/>
        </p:nvSpPr>
        <p:spPr>
          <a:xfrm>
            <a:off x="3347864" y="1039643"/>
            <a:ext cx="501035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11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Razones de Satisfacción/Insatisfacción con  la participación en la Urna de Cristal</a:t>
            </a:r>
            <a:endParaRPr lang="es-CO" sz="11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6869891" y="5039041"/>
            <a:ext cx="2345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*TTB= (Suma de calificaciones 4 + 5 Muy satisfecho)</a:t>
            </a:r>
          </a:p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</a:t>
            </a:r>
            <a:r>
              <a:rPr lang="es-CO" sz="800" dirty="0" err="1" smtClean="0">
                <a:solidFill>
                  <a:schemeClr val="bg1">
                    <a:lumMod val="50000"/>
                  </a:schemeClr>
                </a:solidFill>
              </a:rPr>
              <a:t>Middle</a:t>
            </a:r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= Porcentaje de calificación 3</a:t>
            </a:r>
          </a:p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*BTB= Suma de calificaciones 1 + 2  </a:t>
            </a:r>
            <a:endParaRPr lang="es-CO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" name="Flecha izquierda 50">
            <a:hlinkClick r:id="rId19" action="ppaction://hlinksldjump"/>
          </p:cNvPr>
          <p:cNvSpPr/>
          <p:nvPr/>
        </p:nvSpPr>
        <p:spPr>
          <a:xfrm>
            <a:off x="6876256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2" name="Flecha izquierda 51">
            <a:hlinkClick r:id="rId11" action="ppaction://hlinksldjump"/>
          </p:cNvPr>
          <p:cNvSpPr/>
          <p:nvPr/>
        </p:nvSpPr>
        <p:spPr>
          <a:xfrm rot="10800000">
            <a:off x="7293325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4584180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96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108909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P14.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En una escala de 5 puntos, donde 1 es MUY INSATISFECHO y 5 MUY SATISFECHO, ¿qué tan satisfecho se encuentra participando en la Urna de Cristal?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" name="48 CuadroTexto"/>
          <p:cNvSpPr txBox="1"/>
          <p:nvPr/>
        </p:nvSpPr>
        <p:spPr>
          <a:xfrm>
            <a:off x="3593768" y="1609549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Bajos</a:t>
            </a:r>
          </a:p>
        </p:txBody>
      </p:sp>
      <p:sp>
        <p:nvSpPr>
          <p:cNvPr id="50" name="49 CuadroTexto"/>
          <p:cNvSpPr txBox="1"/>
          <p:nvPr/>
        </p:nvSpPr>
        <p:spPr>
          <a:xfrm>
            <a:off x="5381458" y="1604789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Medios</a:t>
            </a:r>
          </a:p>
        </p:txBody>
      </p:sp>
      <p:sp>
        <p:nvSpPr>
          <p:cNvPr id="54" name="53 CuadroTexto"/>
          <p:cNvSpPr txBox="1"/>
          <p:nvPr/>
        </p:nvSpPr>
        <p:spPr>
          <a:xfrm>
            <a:off x="7242355" y="1604789"/>
            <a:ext cx="502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u="sng" dirty="0">
                <a:solidFill>
                  <a:prstClr val="black"/>
                </a:solidFill>
              </a:rPr>
              <a:t>Altos</a:t>
            </a:r>
          </a:p>
        </p:txBody>
      </p:sp>
      <p:graphicFrame>
        <p:nvGraphicFramePr>
          <p:cNvPr id="55" name="54 Gráfico"/>
          <p:cNvGraphicFramePr/>
          <p:nvPr>
            <p:extLst>
              <p:ext uri="{D42A27DB-BD31-4B8C-83A1-F6EECF244321}">
                <p14:modId xmlns="" xmlns:p14="http://schemas.microsoft.com/office/powerpoint/2010/main" val="4151794908"/>
              </p:ext>
            </p:extLst>
          </p:nvPr>
        </p:nvGraphicFramePr>
        <p:xfrm>
          <a:off x="3059832" y="2071682"/>
          <a:ext cx="1549623" cy="2564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8152"/>
          <a:stretch/>
        </p:blipFill>
        <p:spPr bwMode="auto">
          <a:xfrm>
            <a:off x="4951788" y="1339713"/>
            <a:ext cx="4156716" cy="221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6" name="55 Gráfico"/>
          <p:cNvGraphicFramePr/>
          <p:nvPr>
            <p:extLst>
              <p:ext uri="{D42A27DB-BD31-4B8C-83A1-F6EECF244321}">
                <p14:modId xmlns="" xmlns:p14="http://schemas.microsoft.com/office/powerpoint/2010/main" val="1193936354"/>
              </p:ext>
            </p:extLst>
          </p:nvPr>
        </p:nvGraphicFramePr>
        <p:xfrm>
          <a:off x="4894585" y="2066431"/>
          <a:ext cx="1549623" cy="25722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57" name="56 Gráfico"/>
          <p:cNvGraphicFramePr/>
          <p:nvPr>
            <p:extLst>
              <p:ext uri="{D42A27DB-BD31-4B8C-83A1-F6EECF244321}">
                <p14:modId xmlns="" xmlns:p14="http://schemas.microsoft.com/office/powerpoint/2010/main" val="1455091387"/>
              </p:ext>
            </p:extLst>
          </p:nvPr>
        </p:nvGraphicFramePr>
        <p:xfrm>
          <a:off x="6694785" y="2066126"/>
          <a:ext cx="1549623" cy="25722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58" name="57 Rectángulo"/>
          <p:cNvSpPr/>
          <p:nvPr/>
        </p:nvSpPr>
        <p:spPr>
          <a:xfrm>
            <a:off x="3227596" y="1057300"/>
            <a:ext cx="6120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200" b="1" dirty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Satisfacción con la participación en la Urna de Cristal</a:t>
            </a:r>
          </a:p>
        </p:txBody>
      </p:sp>
      <p:sp>
        <p:nvSpPr>
          <p:cNvPr id="59" name="58 CuadroTexto"/>
          <p:cNvSpPr txBox="1"/>
          <p:nvPr/>
        </p:nvSpPr>
        <p:spPr>
          <a:xfrm>
            <a:off x="3227596" y="1877799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black"/>
                </a:solidFill>
              </a:rPr>
              <a:t>2013</a:t>
            </a:r>
            <a:endParaRPr lang="es-CO" sz="1000" dirty="0">
              <a:solidFill>
                <a:prstClr val="black"/>
              </a:solidFill>
            </a:endParaRPr>
          </a:p>
        </p:txBody>
      </p:sp>
      <p:sp>
        <p:nvSpPr>
          <p:cNvPr id="62" name="61 CuadroTexto"/>
          <p:cNvSpPr txBox="1"/>
          <p:nvPr/>
        </p:nvSpPr>
        <p:spPr>
          <a:xfrm>
            <a:off x="3989951" y="1877963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black"/>
                </a:solidFill>
              </a:rPr>
              <a:t>2014</a:t>
            </a:r>
            <a:endParaRPr lang="es-CO" sz="1000" dirty="0">
              <a:solidFill>
                <a:prstClr val="black"/>
              </a:solidFill>
            </a:endParaRPr>
          </a:p>
        </p:txBody>
      </p:sp>
      <p:sp>
        <p:nvSpPr>
          <p:cNvPr id="63" name="62 CuadroTexto"/>
          <p:cNvSpPr txBox="1"/>
          <p:nvPr/>
        </p:nvSpPr>
        <p:spPr>
          <a:xfrm>
            <a:off x="5057006" y="1877963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black"/>
                </a:solidFill>
              </a:rPr>
              <a:t>2013</a:t>
            </a:r>
            <a:endParaRPr lang="es-CO" sz="1000" dirty="0">
              <a:solidFill>
                <a:prstClr val="black"/>
              </a:solidFill>
            </a:endParaRPr>
          </a:p>
        </p:txBody>
      </p:sp>
      <p:sp>
        <p:nvSpPr>
          <p:cNvPr id="64" name="63 CuadroTexto"/>
          <p:cNvSpPr txBox="1"/>
          <p:nvPr/>
        </p:nvSpPr>
        <p:spPr>
          <a:xfrm>
            <a:off x="5819361" y="1878127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black"/>
                </a:solidFill>
              </a:rPr>
              <a:t>2014</a:t>
            </a:r>
            <a:endParaRPr lang="es-CO" sz="1000" dirty="0">
              <a:solidFill>
                <a:prstClr val="black"/>
              </a:solidFill>
            </a:endParaRPr>
          </a:p>
        </p:txBody>
      </p:sp>
      <p:sp>
        <p:nvSpPr>
          <p:cNvPr id="65" name="64 CuadroTexto"/>
          <p:cNvSpPr txBox="1"/>
          <p:nvPr/>
        </p:nvSpPr>
        <p:spPr>
          <a:xfrm>
            <a:off x="6871429" y="1877963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black"/>
                </a:solidFill>
              </a:rPr>
              <a:t>2013</a:t>
            </a:r>
            <a:endParaRPr lang="es-CO" sz="1000" dirty="0">
              <a:solidFill>
                <a:prstClr val="black"/>
              </a:solidFill>
            </a:endParaRPr>
          </a:p>
        </p:txBody>
      </p:sp>
      <p:sp>
        <p:nvSpPr>
          <p:cNvPr id="66" name="65 CuadroTexto"/>
          <p:cNvSpPr txBox="1"/>
          <p:nvPr/>
        </p:nvSpPr>
        <p:spPr>
          <a:xfrm>
            <a:off x="7633784" y="1878127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000" dirty="0" smtClean="0">
                <a:solidFill>
                  <a:prstClr val="black"/>
                </a:solidFill>
              </a:rPr>
              <a:t>2014</a:t>
            </a:r>
            <a:endParaRPr lang="es-CO" sz="1000" dirty="0">
              <a:solidFill>
                <a:prstClr val="black"/>
              </a:solidFill>
            </a:endParaRPr>
          </a:p>
        </p:txBody>
      </p:sp>
      <p:sp>
        <p:nvSpPr>
          <p:cNvPr id="70" name="69 Rectángulo"/>
          <p:cNvSpPr/>
          <p:nvPr/>
        </p:nvSpPr>
        <p:spPr>
          <a:xfrm>
            <a:off x="3128460" y="2065412"/>
            <a:ext cx="636799" cy="867213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1" name="70 Rectángulo"/>
          <p:cNvSpPr/>
          <p:nvPr/>
        </p:nvSpPr>
        <p:spPr>
          <a:xfrm>
            <a:off x="3907098" y="2062295"/>
            <a:ext cx="636799" cy="867213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2" name="71 Rectángulo redondeado">
            <a:hlinkClick r:id="rId13" action="ppaction://hlinksldjump"/>
          </p:cNvPr>
          <p:cNvSpPr/>
          <p:nvPr/>
        </p:nvSpPr>
        <p:spPr>
          <a:xfrm>
            <a:off x="3203848" y="2664381"/>
            <a:ext cx="491503" cy="21899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500" b="1" dirty="0" smtClean="0">
                <a:solidFill>
                  <a:schemeClr val="tx2"/>
                </a:solidFill>
              </a:rPr>
              <a:t>Razones TTB: </a:t>
            </a:r>
            <a:r>
              <a:rPr lang="es-CO" sz="700" b="1" dirty="0" smtClean="0">
                <a:solidFill>
                  <a:schemeClr val="tx2"/>
                </a:solidFill>
              </a:rPr>
              <a:t>34%</a:t>
            </a:r>
            <a:endParaRPr lang="es-CO" sz="700" b="1" dirty="0">
              <a:solidFill>
                <a:schemeClr val="tx2"/>
              </a:solidFill>
            </a:endParaRPr>
          </a:p>
        </p:txBody>
      </p:sp>
      <p:sp>
        <p:nvSpPr>
          <p:cNvPr id="73" name="72 Rectángulo redondeado">
            <a:hlinkClick r:id="rId13" action="ppaction://hlinksldjump"/>
          </p:cNvPr>
          <p:cNvSpPr/>
          <p:nvPr/>
        </p:nvSpPr>
        <p:spPr>
          <a:xfrm>
            <a:off x="3989952" y="2571748"/>
            <a:ext cx="502048" cy="21899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600" b="1" dirty="0">
                <a:solidFill>
                  <a:schemeClr val="tx2"/>
                </a:solidFill>
              </a:rPr>
              <a:t>Razones TTB </a:t>
            </a:r>
            <a:r>
              <a:rPr lang="es-CO" sz="700" b="1" dirty="0" smtClean="0">
                <a:solidFill>
                  <a:schemeClr val="tx2"/>
                </a:solidFill>
              </a:rPr>
              <a:t>49%</a:t>
            </a:r>
            <a:endParaRPr lang="es-CO" sz="700" b="1" dirty="0">
              <a:solidFill>
                <a:schemeClr val="tx2"/>
              </a:solidFill>
            </a:endParaRPr>
          </a:p>
        </p:txBody>
      </p:sp>
      <p:sp>
        <p:nvSpPr>
          <p:cNvPr id="74" name="73 Rectángulo"/>
          <p:cNvSpPr/>
          <p:nvPr/>
        </p:nvSpPr>
        <p:spPr>
          <a:xfrm>
            <a:off x="4963901" y="2065412"/>
            <a:ext cx="636799" cy="1411912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5" name="74 Rectángulo redondeado">
            <a:hlinkClick r:id="rId13" action="ppaction://hlinksldjump"/>
          </p:cNvPr>
          <p:cNvSpPr/>
          <p:nvPr/>
        </p:nvSpPr>
        <p:spPr>
          <a:xfrm>
            <a:off x="4993116" y="3176629"/>
            <a:ext cx="578367" cy="21899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700" b="1" dirty="0">
                <a:solidFill>
                  <a:schemeClr val="tx2"/>
                </a:solidFill>
              </a:rPr>
              <a:t>Razones TTB : </a:t>
            </a:r>
            <a:r>
              <a:rPr lang="es-CO" sz="700" b="1" dirty="0" smtClean="0">
                <a:solidFill>
                  <a:schemeClr val="tx2"/>
                </a:solidFill>
              </a:rPr>
              <a:t>55%</a:t>
            </a:r>
            <a:endParaRPr lang="es-CO" sz="700" b="1" dirty="0">
              <a:solidFill>
                <a:schemeClr val="tx2"/>
              </a:solidFill>
            </a:endParaRPr>
          </a:p>
        </p:txBody>
      </p:sp>
      <p:sp>
        <p:nvSpPr>
          <p:cNvPr id="76" name="75 Rectángulo"/>
          <p:cNvSpPr/>
          <p:nvPr/>
        </p:nvSpPr>
        <p:spPr>
          <a:xfrm>
            <a:off x="5736828" y="2065412"/>
            <a:ext cx="636799" cy="1411912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7" name="76 Rectángulo"/>
          <p:cNvSpPr/>
          <p:nvPr/>
        </p:nvSpPr>
        <p:spPr>
          <a:xfrm>
            <a:off x="6763990" y="2065411"/>
            <a:ext cx="636799" cy="200057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8" name="77 Rectángulo"/>
          <p:cNvSpPr/>
          <p:nvPr/>
        </p:nvSpPr>
        <p:spPr>
          <a:xfrm>
            <a:off x="7535601" y="2059062"/>
            <a:ext cx="636799" cy="200057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0" name="59 Retraso">
            <a:hlinkClick r:id="rId14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61" name="60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95" name="94 Retraso">
            <a:hlinkClick r:id="rId15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96" name="95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97" name="96 Retraso">
            <a:hlinkClick r:id="rId16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98" name="97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99" name="98 Rectángulo redondeado">
            <a:hlinkClick r:id="rId17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100" name="99 Rectángulo redondeado">
            <a:hlinkClick r:id="rId18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101" name="100 Rectángulo redondeado">
            <a:hlinkClick r:id="rId19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102" name="101 Rectángulo redondeado">
            <a:hlinkClick r:id="rId20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103" name="102 Rectángulo redondeado">
            <a:hlinkClick r:id="rId21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83" name="82 Rectángulo redondeado">
            <a:hlinkClick r:id="rId22" action="ppaction://hlinksldjump"/>
          </p:cNvPr>
          <p:cNvSpPr/>
          <p:nvPr/>
        </p:nvSpPr>
        <p:spPr>
          <a:xfrm>
            <a:off x="3203848" y="3214690"/>
            <a:ext cx="502333" cy="21899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500" b="1" dirty="0" smtClean="0">
                <a:solidFill>
                  <a:schemeClr val="tx2"/>
                </a:solidFill>
              </a:rPr>
              <a:t>Razones </a:t>
            </a:r>
            <a:r>
              <a:rPr lang="es-CO" sz="500" b="1" dirty="0" err="1" smtClean="0">
                <a:solidFill>
                  <a:schemeClr val="tx2"/>
                </a:solidFill>
              </a:rPr>
              <a:t>Middle</a:t>
            </a:r>
            <a:r>
              <a:rPr lang="es-CO" sz="500" b="1" dirty="0" smtClean="0">
                <a:solidFill>
                  <a:schemeClr val="tx2"/>
                </a:solidFill>
              </a:rPr>
              <a:t>: </a:t>
            </a:r>
            <a:r>
              <a:rPr lang="es-CO" sz="600" b="1" dirty="0" smtClean="0">
                <a:solidFill>
                  <a:schemeClr val="tx2"/>
                </a:solidFill>
              </a:rPr>
              <a:t>50%</a:t>
            </a:r>
            <a:endParaRPr lang="es-CO" sz="600" b="1" dirty="0">
              <a:solidFill>
                <a:schemeClr val="tx2"/>
              </a:solidFill>
            </a:endParaRPr>
          </a:p>
        </p:txBody>
      </p:sp>
      <p:sp>
        <p:nvSpPr>
          <p:cNvPr id="84" name="83 Rectángulo redondeado">
            <a:hlinkClick r:id="rId22" action="ppaction://hlinksldjump"/>
          </p:cNvPr>
          <p:cNvSpPr/>
          <p:nvPr/>
        </p:nvSpPr>
        <p:spPr>
          <a:xfrm>
            <a:off x="3989952" y="3324188"/>
            <a:ext cx="502047" cy="25339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600" b="1" dirty="0">
                <a:solidFill>
                  <a:schemeClr val="tx2"/>
                </a:solidFill>
              </a:rPr>
              <a:t>Razones </a:t>
            </a:r>
            <a:r>
              <a:rPr lang="es-CO" sz="600" b="1" dirty="0" err="1">
                <a:solidFill>
                  <a:schemeClr val="tx2"/>
                </a:solidFill>
              </a:rPr>
              <a:t>Middle</a:t>
            </a:r>
            <a:r>
              <a:rPr lang="es-CO" sz="600" b="1" dirty="0">
                <a:solidFill>
                  <a:schemeClr val="tx2"/>
                </a:solidFill>
              </a:rPr>
              <a:t>: </a:t>
            </a:r>
            <a:r>
              <a:rPr lang="es-CO" sz="700" b="1" dirty="0" smtClean="0">
                <a:solidFill>
                  <a:schemeClr val="tx2"/>
                </a:solidFill>
              </a:rPr>
              <a:t>34%</a:t>
            </a:r>
            <a:endParaRPr lang="es-CO" sz="700" b="1" dirty="0">
              <a:solidFill>
                <a:schemeClr val="tx2"/>
              </a:solidFill>
            </a:endParaRPr>
          </a:p>
        </p:txBody>
      </p:sp>
      <p:sp>
        <p:nvSpPr>
          <p:cNvPr id="85" name="84 Rectángulo redondeado">
            <a:hlinkClick r:id="rId23" action="ppaction://hlinksldjump"/>
          </p:cNvPr>
          <p:cNvSpPr/>
          <p:nvPr/>
        </p:nvSpPr>
        <p:spPr>
          <a:xfrm>
            <a:off x="3203848" y="4071946"/>
            <a:ext cx="502333" cy="21899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500" b="1" dirty="0" smtClean="0">
                <a:solidFill>
                  <a:schemeClr val="tx2"/>
                </a:solidFill>
              </a:rPr>
              <a:t>Razones BTB: </a:t>
            </a:r>
            <a:r>
              <a:rPr lang="es-CO" sz="700" b="1" dirty="0" smtClean="0">
                <a:solidFill>
                  <a:schemeClr val="tx2"/>
                </a:solidFill>
              </a:rPr>
              <a:t>16%</a:t>
            </a:r>
            <a:endParaRPr lang="es-CO" sz="700" b="1" dirty="0">
              <a:solidFill>
                <a:schemeClr val="tx2"/>
              </a:solidFill>
            </a:endParaRPr>
          </a:p>
        </p:txBody>
      </p:sp>
      <p:sp>
        <p:nvSpPr>
          <p:cNvPr id="86" name="85 Rectángulo redondeado">
            <a:hlinkClick r:id="rId23" action="ppaction://hlinksldjump"/>
          </p:cNvPr>
          <p:cNvSpPr/>
          <p:nvPr/>
        </p:nvSpPr>
        <p:spPr>
          <a:xfrm>
            <a:off x="4000496" y="4000508"/>
            <a:ext cx="491503" cy="21899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600" b="1" dirty="0">
                <a:solidFill>
                  <a:schemeClr val="tx2"/>
                </a:solidFill>
              </a:rPr>
              <a:t>Razones </a:t>
            </a:r>
            <a:r>
              <a:rPr lang="es-CO" sz="600" b="1" dirty="0" smtClean="0">
                <a:solidFill>
                  <a:schemeClr val="tx2"/>
                </a:solidFill>
              </a:rPr>
              <a:t>BTB</a:t>
            </a:r>
            <a:r>
              <a:rPr lang="es-CO" sz="700" b="1" dirty="0" smtClean="0">
                <a:solidFill>
                  <a:schemeClr val="tx2"/>
                </a:solidFill>
              </a:rPr>
              <a:t>18%</a:t>
            </a:r>
            <a:endParaRPr lang="es-CO" sz="700" b="1" dirty="0">
              <a:solidFill>
                <a:schemeClr val="tx2"/>
              </a:solidFill>
            </a:endParaRPr>
          </a:p>
        </p:txBody>
      </p:sp>
      <p:sp>
        <p:nvSpPr>
          <p:cNvPr id="108" name="107 CuadroTexto"/>
          <p:cNvSpPr txBox="1"/>
          <p:nvPr/>
        </p:nvSpPr>
        <p:spPr>
          <a:xfrm>
            <a:off x="6941329" y="4896165"/>
            <a:ext cx="2345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*TTB= (Suma de calificaciones 4 + 5 Muy satisfecho)</a:t>
            </a:r>
          </a:p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</a:t>
            </a:r>
            <a:r>
              <a:rPr lang="es-CO" sz="800" dirty="0" err="1" smtClean="0">
                <a:solidFill>
                  <a:schemeClr val="bg1">
                    <a:lumMod val="50000"/>
                  </a:schemeClr>
                </a:solidFill>
              </a:rPr>
              <a:t>Middle</a:t>
            </a:r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= Porcentaje de calificación 3</a:t>
            </a:r>
          </a:p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*BTB= Suma de calificaciones 1 + 2  </a:t>
            </a:r>
            <a:endParaRPr lang="es-CO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7" name="66 Rectángulo redondeado">
            <a:hlinkClick r:id="rId22" action="ppaction://hlinksldjump"/>
          </p:cNvPr>
          <p:cNvSpPr/>
          <p:nvPr/>
        </p:nvSpPr>
        <p:spPr>
          <a:xfrm>
            <a:off x="5004048" y="3540211"/>
            <a:ext cx="502047" cy="25339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600" b="1" dirty="0">
                <a:solidFill>
                  <a:schemeClr val="tx2"/>
                </a:solidFill>
              </a:rPr>
              <a:t>Razones </a:t>
            </a:r>
            <a:r>
              <a:rPr lang="es-CO" sz="600" b="1" dirty="0" err="1">
                <a:solidFill>
                  <a:schemeClr val="tx2"/>
                </a:solidFill>
              </a:rPr>
              <a:t>Middle</a:t>
            </a:r>
            <a:r>
              <a:rPr lang="es-CO" sz="600" b="1" dirty="0">
                <a:solidFill>
                  <a:schemeClr val="tx2"/>
                </a:solidFill>
              </a:rPr>
              <a:t>: </a:t>
            </a:r>
            <a:r>
              <a:rPr lang="es-CO" sz="700" b="1" dirty="0" smtClean="0">
                <a:solidFill>
                  <a:schemeClr val="tx2"/>
                </a:solidFill>
              </a:rPr>
              <a:t>39%</a:t>
            </a:r>
            <a:endParaRPr lang="es-CO" sz="700" b="1" dirty="0">
              <a:solidFill>
                <a:schemeClr val="tx2"/>
              </a:solidFill>
            </a:endParaRPr>
          </a:p>
        </p:txBody>
      </p:sp>
      <p:sp>
        <p:nvSpPr>
          <p:cNvPr id="82" name="81 Rectángulo redondeado">
            <a:hlinkClick r:id="rId23" action="ppaction://hlinksldjump"/>
          </p:cNvPr>
          <p:cNvSpPr/>
          <p:nvPr/>
        </p:nvSpPr>
        <p:spPr>
          <a:xfrm>
            <a:off x="5004048" y="4224346"/>
            <a:ext cx="502333" cy="21899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500" b="1" dirty="0" smtClean="0">
                <a:solidFill>
                  <a:schemeClr val="tx2"/>
                </a:solidFill>
              </a:rPr>
              <a:t>Razones BTB: </a:t>
            </a:r>
            <a:r>
              <a:rPr lang="es-CO" sz="700" b="1" dirty="0" smtClean="0">
                <a:solidFill>
                  <a:schemeClr val="tx2"/>
                </a:solidFill>
              </a:rPr>
              <a:t>6%</a:t>
            </a:r>
            <a:endParaRPr lang="es-CO" sz="700" b="1" dirty="0">
              <a:solidFill>
                <a:schemeClr val="tx2"/>
              </a:solidFill>
            </a:endParaRPr>
          </a:p>
        </p:txBody>
      </p:sp>
      <p:sp>
        <p:nvSpPr>
          <p:cNvPr id="89" name="88 Rectángulo redondeado">
            <a:hlinkClick r:id="rId13" action="ppaction://hlinksldjump"/>
          </p:cNvPr>
          <p:cNvSpPr/>
          <p:nvPr/>
        </p:nvSpPr>
        <p:spPr>
          <a:xfrm>
            <a:off x="5793833" y="3145532"/>
            <a:ext cx="578367" cy="21899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700" b="1" dirty="0">
                <a:solidFill>
                  <a:schemeClr val="tx2"/>
                </a:solidFill>
              </a:rPr>
              <a:t>Razones TTB : </a:t>
            </a:r>
            <a:r>
              <a:rPr lang="es-CO" sz="700" b="1" dirty="0" smtClean="0">
                <a:solidFill>
                  <a:schemeClr val="tx2"/>
                </a:solidFill>
              </a:rPr>
              <a:t>55%</a:t>
            </a:r>
            <a:endParaRPr lang="es-CO" sz="700" b="1" dirty="0">
              <a:solidFill>
                <a:schemeClr val="tx2"/>
              </a:solidFill>
            </a:endParaRPr>
          </a:p>
        </p:txBody>
      </p:sp>
      <p:sp>
        <p:nvSpPr>
          <p:cNvPr id="90" name="89 Rectángulo redondeado">
            <a:hlinkClick r:id="rId22" action="ppaction://hlinksldjump"/>
          </p:cNvPr>
          <p:cNvSpPr/>
          <p:nvPr/>
        </p:nvSpPr>
        <p:spPr>
          <a:xfrm>
            <a:off x="5798145" y="3577580"/>
            <a:ext cx="502047" cy="25339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600" b="1" dirty="0">
                <a:solidFill>
                  <a:schemeClr val="tx2"/>
                </a:solidFill>
              </a:rPr>
              <a:t>Razones </a:t>
            </a:r>
            <a:r>
              <a:rPr lang="es-CO" sz="600" b="1" dirty="0" err="1">
                <a:solidFill>
                  <a:schemeClr val="tx2"/>
                </a:solidFill>
              </a:rPr>
              <a:t>Middle</a:t>
            </a:r>
            <a:r>
              <a:rPr lang="es-CO" sz="600" b="1" dirty="0">
                <a:solidFill>
                  <a:schemeClr val="tx2"/>
                </a:solidFill>
              </a:rPr>
              <a:t>: </a:t>
            </a:r>
            <a:r>
              <a:rPr lang="es-CO" sz="700" b="1" dirty="0" smtClean="0">
                <a:solidFill>
                  <a:schemeClr val="tx2"/>
                </a:solidFill>
              </a:rPr>
              <a:t>39%</a:t>
            </a:r>
            <a:endParaRPr lang="es-CO" sz="700" b="1" dirty="0">
              <a:solidFill>
                <a:schemeClr val="tx2"/>
              </a:solidFill>
            </a:endParaRPr>
          </a:p>
        </p:txBody>
      </p:sp>
      <p:sp>
        <p:nvSpPr>
          <p:cNvPr id="91" name="90 Rectángulo redondeado">
            <a:hlinkClick r:id="rId23" action="ppaction://hlinksldjump"/>
          </p:cNvPr>
          <p:cNvSpPr/>
          <p:nvPr/>
        </p:nvSpPr>
        <p:spPr>
          <a:xfrm>
            <a:off x="5797859" y="4153644"/>
            <a:ext cx="502333" cy="21899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500" b="1" dirty="0" smtClean="0">
                <a:solidFill>
                  <a:schemeClr val="tx2"/>
                </a:solidFill>
              </a:rPr>
              <a:t>Razones BTB: </a:t>
            </a:r>
            <a:r>
              <a:rPr lang="es-CO" sz="700" b="1" dirty="0" smtClean="0">
                <a:solidFill>
                  <a:schemeClr val="tx2"/>
                </a:solidFill>
              </a:rPr>
              <a:t>6%</a:t>
            </a:r>
            <a:endParaRPr lang="es-CO" sz="700" b="1" dirty="0">
              <a:solidFill>
                <a:schemeClr val="tx2"/>
              </a:solidFill>
            </a:endParaRPr>
          </a:p>
        </p:txBody>
      </p:sp>
      <p:sp>
        <p:nvSpPr>
          <p:cNvPr id="92" name="91 Rectángulo redondeado">
            <a:hlinkClick r:id="rId13" action="ppaction://hlinksldjump"/>
          </p:cNvPr>
          <p:cNvSpPr/>
          <p:nvPr/>
        </p:nvSpPr>
        <p:spPr>
          <a:xfrm>
            <a:off x="6801945" y="3297932"/>
            <a:ext cx="578367" cy="21899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700" b="1" dirty="0">
                <a:solidFill>
                  <a:schemeClr val="tx2"/>
                </a:solidFill>
              </a:rPr>
              <a:t>Razones TTB : </a:t>
            </a:r>
            <a:r>
              <a:rPr lang="es-CO" sz="700" b="1" dirty="0" smtClean="0">
                <a:solidFill>
                  <a:schemeClr val="tx2"/>
                </a:solidFill>
              </a:rPr>
              <a:t>77%</a:t>
            </a:r>
            <a:endParaRPr lang="es-CO" sz="700" b="1" dirty="0">
              <a:solidFill>
                <a:schemeClr val="tx2"/>
              </a:solidFill>
            </a:endParaRPr>
          </a:p>
        </p:txBody>
      </p:sp>
      <p:sp>
        <p:nvSpPr>
          <p:cNvPr id="93" name="92 Rectángulo redondeado">
            <a:hlinkClick r:id="rId22" action="ppaction://hlinksldjump"/>
          </p:cNvPr>
          <p:cNvSpPr/>
          <p:nvPr/>
        </p:nvSpPr>
        <p:spPr>
          <a:xfrm>
            <a:off x="6831365" y="3958920"/>
            <a:ext cx="502047" cy="25339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600" b="1" dirty="0">
                <a:solidFill>
                  <a:schemeClr val="tx2"/>
                </a:solidFill>
              </a:rPr>
              <a:t>Razones </a:t>
            </a:r>
            <a:r>
              <a:rPr lang="es-CO" sz="600" b="1" dirty="0" err="1">
                <a:solidFill>
                  <a:schemeClr val="tx2"/>
                </a:solidFill>
              </a:rPr>
              <a:t>Middle</a:t>
            </a:r>
            <a:r>
              <a:rPr lang="es-CO" sz="600" b="1" dirty="0">
                <a:solidFill>
                  <a:schemeClr val="tx2"/>
                </a:solidFill>
              </a:rPr>
              <a:t>: </a:t>
            </a:r>
            <a:r>
              <a:rPr lang="es-CO" sz="700" b="1" dirty="0" smtClean="0">
                <a:solidFill>
                  <a:schemeClr val="tx2"/>
                </a:solidFill>
              </a:rPr>
              <a:t>23%</a:t>
            </a:r>
            <a:endParaRPr lang="es-CO" sz="700" b="1" dirty="0">
              <a:solidFill>
                <a:schemeClr val="tx2"/>
              </a:solidFill>
            </a:endParaRPr>
          </a:p>
        </p:txBody>
      </p:sp>
      <p:sp>
        <p:nvSpPr>
          <p:cNvPr id="94" name="93 Rectángulo redondeado">
            <a:hlinkClick r:id="rId13" action="ppaction://hlinksldjump"/>
          </p:cNvPr>
          <p:cNvSpPr/>
          <p:nvPr/>
        </p:nvSpPr>
        <p:spPr>
          <a:xfrm>
            <a:off x="7564816" y="3410172"/>
            <a:ext cx="578367" cy="21899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700" b="1" dirty="0">
                <a:solidFill>
                  <a:schemeClr val="tx2"/>
                </a:solidFill>
              </a:rPr>
              <a:t>Razones TTB : </a:t>
            </a:r>
            <a:r>
              <a:rPr lang="es-CO" sz="700" b="1" dirty="0" smtClean="0">
                <a:solidFill>
                  <a:schemeClr val="tx2"/>
                </a:solidFill>
              </a:rPr>
              <a:t>86%</a:t>
            </a:r>
            <a:endParaRPr lang="es-CO" sz="700" b="1" dirty="0">
              <a:solidFill>
                <a:schemeClr val="tx2"/>
              </a:solidFill>
            </a:endParaRPr>
          </a:p>
        </p:txBody>
      </p:sp>
      <p:sp>
        <p:nvSpPr>
          <p:cNvPr id="109" name="108 Rectángulo redondeado">
            <a:hlinkClick r:id="rId22" action="ppaction://hlinksldjump"/>
          </p:cNvPr>
          <p:cNvSpPr/>
          <p:nvPr/>
        </p:nvSpPr>
        <p:spPr>
          <a:xfrm>
            <a:off x="7612071" y="4000508"/>
            <a:ext cx="502047" cy="25339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600" b="1" dirty="0">
                <a:solidFill>
                  <a:schemeClr val="tx2"/>
                </a:solidFill>
              </a:rPr>
              <a:t>Razones </a:t>
            </a:r>
            <a:r>
              <a:rPr lang="es-CO" sz="600" b="1" dirty="0" err="1">
                <a:solidFill>
                  <a:schemeClr val="tx2"/>
                </a:solidFill>
              </a:rPr>
              <a:t>Middle</a:t>
            </a:r>
            <a:r>
              <a:rPr lang="es-CO" sz="600" b="1" dirty="0">
                <a:solidFill>
                  <a:schemeClr val="tx2"/>
                </a:solidFill>
              </a:rPr>
              <a:t>: </a:t>
            </a:r>
            <a:r>
              <a:rPr lang="es-CO" sz="700" b="1" dirty="0" smtClean="0">
                <a:solidFill>
                  <a:schemeClr val="tx2"/>
                </a:solidFill>
              </a:rPr>
              <a:t>14%</a:t>
            </a:r>
            <a:endParaRPr lang="es-CO" sz="700" b="1" dirty="0">
              <a:solidFill>
                <a:schemeClr val="tx2"/>
              </a:solidFill>
            </a:endParaRPr>
          </a:p>
        </p:txBody>
      </p:sp>
      <p:sp>
        <p:nvSpPr>
          <p:cNvPr id="79" name="Flecha izquierda 78">
            <a:hlinkClick r:id="rId24" action="ppaction://hlinksldjump"/>
          </p:cNvPr>
          <p:cNvSpPr/>
          <p:nvPr/>
        </p:nvSpPr>
        <p:spPr>
          <a:xfrm>
            <a:off x="6876256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0" name="Flecha izquierda 79">
            <a:hlinkClick r:id="rId13" action="ppaction://hlinksldjump"/>
          </p:cNvPr>
          <p:cNvSpPr/>
          <p:nvPr/>
        </p:nvSpPr>
        <p:spPr>
          <a:xfrm rot="10800000">
            <a:off x="7293325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8037919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97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77010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P15.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¿Cuál es la razón para dar esta valoración?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53 Rectángulo"/>
          <p:cNvSpPr/>
          <p:nvPr/>
        </p:nvSpPr>
        <p:spPr>
          <a:xfrm>
            <a:off x="3275856" y="1077845"/>
            <a:ext cx="53285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0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Razones de Satisfacción / Insatisfacción con  la participación en la Urna de Cristal</a:t>
            </a:r>
            <a:endParaRPr lang="es-CO" sz="10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4" name="33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52461017"/>
              </p:ext>
            </p:extLst>
          </p:nvPr>
        </p:nvGraphicFramePr>
        <p:xfrm>
          <a:off x="2422393" y="1690698"/>
          <a:ext cx="6614099" cy="2286000"/>
        </p:xfrm>
        <a:graphic>
          <a:graphicData uri="http://schemas.openxmlformats.org/drawingml/2006/table">
            <a:tbl>
              <a:tblPr/>
              <a:tblGrid>
                <a:gridCol w="2935343"/>
                <a:gridCol w="613126"/>
                <a:gridCol w="613126"/>
                <a:gridCol w="613126"/>
                <a:gridCol w="613126"/>
                <a:gridCol w="613126"/>
                <a:gridCol w="613126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Bajo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Medio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Alto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Resuelven las inquietudes de los usuarios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Información clara y oportuna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Presenta algunas fallas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Fácil Acceso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No recibió respuesta a lo solicitado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Falta mas Información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No participa constantemente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Es demorado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Falta más claridad en la información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Otro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7" name="26 Retraso">
            <a:hlinkClick r:id="rId9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28" name="27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29" name="28 Retraso">
            <a:hlinkClick r:id="rId10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2" name="31 Retraso">
            <a:hlinkClick r:id="rId11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3" name="32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35" name="34 Rectángulo redondeado">
            <a:hlinkClick r:id="rId12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37" name="36 Rectángulo redondeado">
            <a:hlinkClick r:id="rId13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38" name="37 Rectángulo redondeado">
            <a:hlinkClick r:id="rId14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39" name="38 Rectángulo redondeado">
            <a:hlinkClick r:id="rId15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40" name="39 Rectángulo redondeado">
            <a:hlinkClick r:id="rId16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24 Rectángulo">
            <a:hlinkClick r:id="rId17" action="ppaction://hlinksldjump"/>
          </p:cNvPr>
          <p:cNvSpPr/>
          <p:nvPr/>
        </p:nvSpPr>
        <p:spPr>
          <a:xfrm>
            <a:off x="3286116" y="4441676"/>
            <a:ext cx="571504" cy="23532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chemeClr val="bg1"/>
                </a:solidFill>
              </a:rPr>
              <a:t>TTB</a:t>
            </a:r>
          </a:p>
        </p:txBody>
      </p:sp>
      <p:sp>
        <p:nvSpPr>
          <p:cNvPr id="26" name="25 Rectángulo">
            <a:hlinkClick r:id="rId18" action="ppaction://hlinksldjump"/>
          </p:cNvPr>
          <p:cNvSpPr/>
          <p:nvPr/>
        </p:nvSpPr>
        <p:spPr>
          <a:xfrm>
            <a:off x="7072330" y="4462687"/>
            <a:ext cx="571504" cy="235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400" dirty="0" smtClean="0">
                <a:solidFill>
                  <a:schemeClr val="accent5">
                    <a:lumMod val="75000"/>
                  </a:schemeClr>
                </a:solidFill>
              </a:rPr>
              <a:t>B2B</a:t>
            </a:r>
          </a:p>
        </p:txBody>
      </p:sp>
      <p:sp>
        <p:nvSpPr>
          <p:cNvPr id="41" name="40 Rectángulo">
            <a:hlinkClick r:id="rId19" action="ppaction://hlinksldjump"/>
          </p:cNvPr>
          <p:cNvSpPr/>
          <p:nvPr/>
        </p:nvSpPr>
        <p:spPr>
          <a:xfrm>
            <a:off x="5214942" y="4462687"/>
            <a:ext cx="571504" cy="235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50" dirty="0" err="1" smtClean="0">
                <a:solidFill>
                  <a:schemeClr val="accent5">
                    <a:lumMod val="75000"/>
                  </a:schemeClr>
                </a:solidFill>
              </a:rPr>
              <a:t>Middle</a:t>
            </a:r>
            <a:endParaRPr lang="es-CO" sz="105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3" name="42 CuadroTexto"/>
          <p:cNvSpPr txBox="1"/>
          <p:nvPr/>
        </p:nvSpPr>
        <p:spPr>
          <a:xfrm>
            <a:off x="6941329" y="4896165"/>
            <a:ext cx="2345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*TTB= (Suma de calificaciones 4 + 5 Muy satisfecho)</a:t>
            </a:r>
          </a:p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</a:t>
            </a:r>
            <a:r>
              <a:rPr lang="es-CO" sz="800" dirty="0" err="1" smtClean="0">
                <a:solidFill>
                  <a:schemeClr val="bg1">
                    <a:lumMod val="50000"/>
                  </a:schemeClr>
                </a:solidFill>
              </a:rPr>
              <a:t>Middle</a:t>
            </a:r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= Porcentaje de calificación 3</a:t>
            </a:r>
          </a:p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*BTB= Suma de calificaciones 1 + 2  </a:t>
            </a:r>
            <a:endParaRPr lang="es-CO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" name="Flecha izquierda 41">
            <a:hlinkClick r:id="rId10" action="ppaction://hlinksldjump"/>
          </p:cNvPr>
          <p:cNvSpPr/>
          <p:nvPr/>
        </p:nvSpPr>
        <p:spPr>
          <a:xfrm>
            <a:off x="6876256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4" name="Flecha izquierda 43">
            <a:hlinkClick r:id="rId19" action="ppaction://hlinksldjump"/>
          </p:cNvPr>
          <p:cNvSpPr/>
          <p:nvPr/>
        </p:nvSpPr>
        <p:spPr>
          <a:xfrm rot="10800000">
            <a:off x="7293325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2152074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98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77010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P15.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¿Cuál es la razón para dar esta valoración?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53 Rectángulo"/>
          <p:cNvSpPr/>
          <p:nvPr/>
        </p:nvSpPr>
        <p:spPr>
          <a:xfrm>
            <a:off x="3275856" y="1077845"/>
            <a:ext cx="53285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0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Razones de Satisfacción / Insatisfacción con  la participación en la Urna de Cristal</a:t>
            </a:r>
            <a:endParaRPr lang="es-CO" sz="10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26 Retraso">
            <a:hlinkClick r:id="rId9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28" name="27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29" name="28 Retraso">
            <a:hlinkClick r:id="rId10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2" name="31 Retraso">
            <a:hlinkClick r:id="rId11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3" name="32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35" name="34 Rectángulo redondeado">
            <a:hlinkClick r:id="rId12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37" name="36 Rectángulo redondeado">
            <a:hlinkClick r:id="rId13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38" name="37 Rectángulo redondeado">
            <a:hlinkClick r:id="rId14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39" name="38 Rectángulo redondeado">
            <a:hlinkClick r:id="rId15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40" name="39 Rectángulo redondeado">
            <a:hlinkClick r:id="rId16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24 Rectángulo">
            <a:hlinkClick r:id="rId17" action="ppaction://hlinksldjump"/>
          </p:cNvPr>
          <p:cNvSpPr/>
          <p:nvPr/>
        </p:nvSpPr>
        <p:spPr>
          <a:xfrm>
            <a:off x="3286116" y="4336687"/>
            <a:ext cx="571504" cy="235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400" dirty="0" smtClean="0">
                <a:solidFill>
                  <a:schemeClr val="accent5">
                    <a:lumMod val="75000"/>
                  </a:schemeClr>
                </a:solidFill>
              </a:rPr>
              <a:t>TTB</a:t>
            </a:r>
          </a:p>
        </p:txBody>
      </p:sp>
      <p:sp>
        <p:nvSpPr>
          <p:cNvPr id="26" name="25 Rectángulo">
            <a:hlinkClick r:id="rId18" action="ppaction://hlinksldjump"/>
          </p:cNvPr>
          <p:cNvSpPr/>
          <p:nvPr/>
        </p:nvSpPr>
        <p:spPr>
          <a:xfrm>
            <a:off x="7072330" y="4357698"/>
            <a:ext cx="571504" cy="235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400" dirty="0" smtClean="0">
                <a:solidFill>
                  <a:schemeClr val="accent5">
                    <a:lumMod val="75000"/>
                  </a:schemeClr>
                </a:solidFill>
              </a:rPr>
              <a:t>B2B</a:t>
            </a:r>
          </a:p>
        </p:txBody>
      </p:sp>
      <p:sp>
        <p:nvSpPr>
          <p:cNvPr id="41" name="40 Rectángulo">
            <a:hlinkClick r:id="rId19" action="ppaction://hlinksldjump"/>
          </p:cNvPr>
          <p:cNvSpPr/>
          <p:nvPr/>
        </p:nvSpPr>
        <p:spPr>
          <a:xfrm>
            <a:off x="5214942" y="4357698"/>
            <a:ext cx="571504" cy="23532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50" dirty="0" err="1" smtClean="0">
                <a:solidFill>
                  <a:schemeClr val="bg1"/>
                </a:solidFill>
              </a:rPr>
              <a:t>Middle</a:t>
            </a:r>
            <a:endParaRPr lang="es-CO" sz="1050" dirty="0" smtClean="0">
              <a:solidFill>
                <a:schemeClr val="bg1"/>
              </a:solidFill>
            </a:endParaRPr>
          </a:p>
        </p:txBody>
      </p:sp>
      <p:graphicFrame>
        <p:nvGraphicFramePr>
          <p:cNvPr id="42" name="41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61555637"/>
              </p:ext>
            </p:extLst>
          </p:nvPr>
        </p:nvGraphicFramePr>
        <p:xfrm>
          <a:off x="2422393" y="1690698"/>
          <a:ext cx="6614099" cy="2095500"/>
        </p:xfrm>
        <a:graphic>
          <a:graphicData uri="http://schemas.openxmlformats.org/drawingml/2006/table">
            <a:tbl>
              <a:tblPr/>
              <a:tblGrid>
                <a:gridCol w="2935343"/>
                <a:gridCol w="613126"/>
                <a:gridCol w="613126"/>
                <a:gridCol w="613126"/>
                <a:gridCol w="613126"/>
                <a:gridCol w="613126"/>
                <a:gridCol w="613126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Bajo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Medio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Alto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Resuelven las inquietudes de los usuarios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Información clara y oportuna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Presenta algunas fallas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No recibió respuesta a lo solicitado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Falta mas Información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No participa constantemente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Es demorado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Falta más claridad en la información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Otro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3" name="42 CuadroTexto"/>
          <p:cNvSpPr txBox="1"/>
          <p:nvPr/>
        </p:nvSpPr>
        <p:spPr>
          <a:xfrm>
            <a:off x="6941329" y="4896165"/>
            <a:ext cx="2345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*TTB= (Suma de calificaciones 4 + 5 Muy satisfecho)</a:t>
            </a:r>
          </a:p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</a:t>
            </a:r>
            <a:r>
              <a:rPr lang="es-CO" sz="800" dirty="0" err="1" smtClean="0">
                <a:solidFill>
                  <a:schemeClr val="bg1">
                    <a:lumMod val="50000"/>
                  </a:schemeClr>
                </a:solidFill>
              </a:rPr>
              <a:t>Middle</a:t>
            </a:r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= Porcentaje de calificación 3</a:t>
            </a:r>
          </a:p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*BTB= Suma de calificaciones 1 + 2  </a:t>
            </a:r>
            <a:endParaRPr lang="es-CO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Flecha izquierda 33">
            <a:hlinkClick r:id="rId17" action="ppaction://hlinksldjump"/>
          </p:cNvPr>
          <p:cNvSpPr/>
          <p:nvPr/>
        </p:nvSpPr>
        <p:spPr>
          <a:xfrm>
            <a:off x="6876256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4" name="Flecha izquierda 43">
            <a:hlinkClick r:id="rId18" action="ppaction://hlinksldjump"/>
          </p:cNvPr>
          <p:cNvSpPr/>
          <p:nvPr/>
        </p:nvSpPr>
        <p:spPr>
          <a:xfrm rot="10800000">
            <a:off x="7293325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2152074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6D429-5B7F-4D92-8A61-2D03DF31274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99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Cheurón">
            <a:hlinkClick r:id="rId3" action="ppaction://hlinksldjump"/>
          </p:cNvPr>
          <p:cNvSpPr/>
          <p:nvPr/>
        </p:nvSpPr>
        <p:spPr>
          <a:xfrm>
            <a:off x="24863" y="5299938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Introducción</a:t>
            </a:r>
          </a:p>
        </p:txBody>
      </p:sp>
      <p:sp>
        <p:nvSpPr>
          <p:cNvPr id="8" name="7 Cheurón">
            <a:hlinkClick r:id="rId4" action="ppaction://hlinksldjump"/>
          </p:cNvPr>
          <p:cNvSpPr/>
          <p:nvPr/>
        </p:nvSpPr>
        <p:spPr>
          <a:xfrm>
            <a:off x="1230156" y="5294089"/>
            <a:ext cx="1322992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Metodología</a:t>
            </a:r>
          </a:p>
        </p:txBody>
      </p:sp>
      <p:sp>
        <p:nvSpPr>
          <p:cNvPr id="10" name="9 Cheurón">
            <a:hlinkClick r:id="rId5" action="ppaction://hlinksldjump"/>
          </p:cNvPr>
          <p:cNvSpPr/>
          <p:nvPr/>
        </p:nvSpPr>
        <p:spPr>
          <a:xfrm>
            <a:off x="3617057" y="5294089"/>
            <a:ext cx="1374785" cy="315133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srgbClr val="4BACC6">
                    <a:lumMod val="75000"/>
                  </a:srgbClr>
                </a:solidFill>
              </a:rPr>
              <a:t>Conclusiones</a:t>
            </a:r>
          </a:p>
        </p:txBody>
      </p:sp>
      <p:pic>
        <p:nvPicPr>
          <p:cNvPr id="11" name="Picture 2" descr="http://58533534ea9b6562bf3c-029f06cbf668e558ffb5306597309f00.r0.cf1.rackcdn.com/2012/10/Lik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9" y="5291667"/>
            <a:ext cx="212024" cy="2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4 CuadroTexto"/>
          <p:cNvSpPr txBox="1">
            <a:spLocks noChangeArrowheads="1"/>
          </p:cNvSpPr>
          <p:nvPr/>
        </p:nvSpPr>
        <p:spPr bwMode="auto">
          <a:xfrm>
            <a:off x="6876256" y="687996"/>
            <a:ext cx="23042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s-CO" altLang="es-CO" sz="1600" b="1" dirty="0" smtClean="0">
                <a:solidFill>
                  <a:prstClr val="white">
                    <a:lumMod val="50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Resultados</a:t>
            </a:r>
            <a:endParaRPr lang="es-CO" altLang="es-CO" sz="1600" b="1" dirty="0">
              <a:solidFill>
                <a:prstClr val="white">
                  <a:lumMod val="50000"/>
                </a:prst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" name="Picture 9" descr="Address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585143"/>
            <a:ext cx="376307" cy="376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67 Cheurón">
            <a:hlinkClick r:id="" action="ppaction://noaction"/>
          </p:cNvPr>
          <p:cNvSpPr/>
          <p:nvPr/>
        </p:nvSpPr>
        <p:spPr>
          <a:xfrm>
            <a:off x="2422393" y="5291664"/>
            <a:ext cx="1322992" cy="31513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1000" b="1" dirty="0">
                <a:solidFill>
                  <a:prstClr val="white"/>
                </a:solidFill>
              </a:rPr>
              <a:t>Resultados</a:t>
            </a:r>
          </a:p>
        </p:txBody>
      </p:sp>
      <p:sp>
        <p:nvSpPr>
          <p:cNvPr id="69" name="68 Rectángulo"/>
          <p:cNvSpPr/>
          <p:nvPr/>
        </p:nvSpPr>
        <p:spPr>
          <a:xfrm>
            <a:off x="-12762" y="5077010"/>
            <a:ext cx="91932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900" b="1" dirty="0" smtClean="0">
                <a:solidFill>
                  <a:prstClr val="white">
                    <a:lumMod val="50000"/>
                  </a:prstClr>
                </a:solidFill>
              </a:rPr>
              <a:t>P15.</a:t>
            </a:r>
            <a:r>
              <a:rPr lang="es-CO" sz="900" dirty="0" smtClean="0">
                <a:solidFill>
                  <a:prstClr val="white">
                    <a:lumMod val="50000"/>
                  </a:prstClr>
                </a:solidFill>
              </a:rPr>
              <a:t> ¿Cuál es la razón para dar esta valoración?</a:t>
            </a:r>
            <a:endParaRPr lang="es-CO" sz="9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98" y="131160"/>
            <a:ext cx="13652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53 Rectángulo"/>
          <p:cNvSpPr/>
          <p:nvPr/>
        </p:nvSpPr>
        <p:spPr>
          <a:xfrm>
            <a:off x="3275856" y="1077845"/>
            <a:ext cx="53285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0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Razones de Satisfacción / Insatisfacción con  la participación en la Urna de Cristal</a:t>
            </a:r>
            <a:endParaRPr lang="es-CO" sz="10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26 Retraso">
            <a:hlinkClick r:id="rId9" action="ppaction://hlinksldjump"/>
          </p:cNvPr>
          <p:cNvSpPr/>
          <p:nvPr/>
        </p:nvSpPr>
        <p:spPr>
          <a:xfrm>
            <a:off x="30247" y="3721598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28" name="27 Rectángulo"/>
          <p:cNvSpPr/>
          <p:nvPr/>
        </p:nvSpPr>
        <p:spPr>
          <a:xfrm>
            <a:off x="261255" y="3771340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Total</a:t>
            </a:r>
          </a:p>
        </p:txBody>
      </p:sp>
      <p:sp>
        <p:nvSpPr>
          <p:cNvPr id="29" name="28 Retraso">
            <a:hlinkClick r:id="rId10" action="ppaction://hlinksldjump"/>
          </p:cNvPr>
          <p:cNvSpPr/>
          <p:nvPr/>
        </p:nvSpPr>
        <p:spPr>
          <a:xfrm>
            <a:off x="30247" y="4153646"/>
            <a:ext cx="288032" cy="344391"/>
          </a:xfrm>
          <a:prstGeom prst="flowChartDela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261255" y="4214505"/>
            <a:ext cx="12856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NSE</a:t>
            </a:r>
          </a:p>
        </p:txBody>
      </p:sp>
      <p:sp>
        <p:nvSpPr>
          <p:cNvPr id="32" name="31 Retraso">
            <a:hlinkClick r:id="rId11" action="ppaction://hlinksldjump"/>
          </p:cNvPr>
          <p:cNvSpPr/>
          <p:nvPr/>
        </p:nvSpPr>
        <p:spPr>
          <a:xfrm>
            <a:off x="30247" y="4585694"/>
            <a:ext cx="288032" cy="344391"/>
          </a:xfrm>
          <a:prstGeom prst="flowChartDelay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3" name="32 Rectángulo"/>
          <p:cNvSpPr/>
          <p:nvPr/>
        </p:nvSpPr>
        <p:spPr>
          <a:xfrm>
            <a:off x="262013" y="4564672"/>
            <a:ext cx="1285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00" b="1" dirty="0">
                <a:solidFill>
                  <a:prstClr val="white">
                    <a:lumMod val="50000"/>
                  </a:prstClr>
                </a:solidFill>
                <a:ea typeface="Verdana" pitchFamily="34" charset="0"/>
                <a:cs typeface="Verdana" pitchFamily="34" charset="0"/>
              </a:rPr>
              <a:t>Municipios Agrupados (MA)</a:t>
            </a:r>
          </a:p>
        </p:txBody>
      </p:sp>
      <p:sp>
        <p:nvSpPr>
          <p:cNvPr id="35" name="34 Rectángulo redondeado">
            <a:hlinkClick r:id="rId12" action="ppaction://hlinksldjump"/>
          </p:cNvPr>
          <p:cNvSpPr/>
          <p:nvPr/>
        </p:nvSpPr>
        <p:spPr>
          <a:xfrm>
            <a:off x="35497" y="13268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Demográficos</a:t>
            </a:r>
          </a:p>
        </p:txBody>
      </p:sp>
      <p:sp>
        <p:nvSpPr>
          <p:cNvPr id="37" name="36 Rectángulo redondeado">
            <a:hlinkClick r:id="rId13" action="ppaction://hlinksldjump"/>
          </p:cNvPr>
          <p:cNvSpPr/>
          <p:nvPr/>
        </p:nvSpPr>
        <p:spPr>
          <a:xfrm>
            <a:off x="35497" y="1676797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Uso de medios</a:t>
            </a:r>
          </a:p>
        </p:txBody>
      </p:sp>
      <p:sp>
        <p:nvSpPr>
          <p:cNvPr id="38" name="37 Rectángulo redondeado">
            <a:hlinkClick r:id="rId14" action="ppaction://hlinksldjump"/>
          </p:cNvPr>
          <p:cNvSpPr/>
          <p:nvPr/>
        </p:nvSpPr>
        <p:spPr>
          <a:xfrm>
            <a:off x="35497" y="2030309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Conocimiento Urna de Cristal</a:t>
            </a:r>
          </a:p>
        </p:txBody>
      </p:sp>
      <p:sp>
        <p:nvSpPr>
          <p:cNvPr id="39" name="38 Rectángulo redondeado">
            <a:hlinkClick r:id="rId15" action="ppaction://hlinksldjump"/>
          </p:cNvPr>
          <p:cNvSpPr/>
          <p:nvPr/>
        </p:nvSpPr>
        <p:spPr>
          <a:xfrm>
            <a:off x="35497" y="2383821"/>
            <a:ext cx="1804112" cy="27241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Verdana" pitchFamily="34" charset="0"/>
              </a:rPr>
              <a:t>Conocen y usan la Urna</a:t>
            </a:r>
          </a:p>
        </p:txBody>
      </p:sp>
      <p:sp>
        <p:nvSpPr>
          <p:cNvPr id="40" name="39 Rectángulo redondeado">
            <a:hlinkClick r:id="rId16" action="ppaction://hlinksldjump"/>
          </p:cNvPr>
          <p:cNvSpPr/>
          <p:nvPr/>
        </p:nvSpPr>
        <p:spPr>
          <a:xfrm>
            <a:off x="35497" y="2737333"/>
            <a:ext cx="1804112" cy="2724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sz="1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Conocen la Urna</a:t>
            </a:r>
            <a:endParaRPr lang="es-CO" sz="1000" b="1" dirty="0">
              <a:solidFill>
                <a:schemeClr val="accent5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24 Rectángulo">
            <a:hlinkClick r:id="rId17" action="ppaction://hlinksldjump"/>
          </p:cNvPr>
          <p:cNvSpPr/>
          <p:nvPr/>
        </p:nvSpPr>
        <p:spPr>
          <a:xfrm>
            <a:off x="3286116" y="4336687"/>
            <a:ext cx="571504" cy="235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400" dirty="0" err="1" smtClean="0">
                <a:solidFill>
                  <a:schemeClr val="accent5">
                    <a:lumMod val="75000"/>
                  </a:schemeClr>
                </a:solidFill>
              </a:rPr>
              <a:t>TTB</a:t>
            </a:r>
          </a:p>
        </p:txBody>
      </p:sp>
      <p:sp>
        <p:nvSpPr>
          <p:cNvPr id="26" name="25 Rectángulo">
            <a:hlinkClick r:id="rId18" action="ppaction://hlinksldjump"/>
          </p:cNvPr>
          <p:cNvSpPr/>
          <p:nvPr/>
        </p:nvSpPr>
        <p:spPr>
          <a:xfrm>
            <a:off x="7072330" y="4357698"/>
            <a:ext cx="571504" cy="23532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chemeClr val="bg1"/>
                </a:solidFill>
              </a:rPr>
              <a:t>B2B</a:t>
            </a:r>
          </a:p>
        </p:txBody>
      </p:sp>
      <p:sp>
        <p:nvSpPr>
          <p:cNvPr id="41" name="40 Rectángulo">
            <a:hlinkClick r:id="rId19" action="ppaction://hlinksldjump"/>
          </p:cNvPr>
          <p:cNvSpPr/>
          <p:nvPr/>
        </p:nvSpPr>
        <p:spPr>
          <a:xfrm>
            <a:off x="5214942" y="4357698"/>
            <a:ext cx="571504" cy="235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50" dirty="0" err="1" smtClean="0">
                <a:solidFill>
                  <a:schemeClr val="accent5">
                    <a:lumMod val="75000"/>
                  </a:schemeClr>
                </a:solidFill>
              </a:rPr>
              <a:t>Middle</a:t>
            </a:r>
            <a:endParaRPr lang="es-CO" sz="1050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42" name="41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84735124"/>
              </p:ext>
            </p:extLst>
          </p:nvPr>
        </p:nvGraphicFramePr>
        <p:xfrm>
          <a:off x="2416933" y="2018738"/>
          <a:ext cx="6614099" cy="1714500"/>
        </p:xfrm>
        <a:graphic>
          <a:graphicData uri="http://schemas.openxmlformats.org/drawingml/2006/table">
            <a:tbl>
              <a:tblPr/>
              <a:tblGrid>
                <a:gridCol w="2935343"/>
                <a:gridCol w="613126"/>
                <a:gridCol w="613126"/>
                <a:gridCol w="613126"/>
                <a:gridCol w="613126"/>
                <a:gridCol w="613126"/>
                <a:gridCol w="613126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Bajo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Medio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Alto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0DA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Información clara y oportuna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Presenta algunas fallas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No recibió respuesta a lo solicitado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Falta mas Información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No participa constantemente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Falta más claridad en la información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O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Otro</a:t>
                      </a:r>
                      <a:endParaRPr lang="es-CO" sz="900" b="0" i="0" u="none" strike="noStrike" dirty="0">
                        <a:solidFill>
                          <a:schemeClr val="tx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s-CO" sz="9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9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s-CO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3" name="42 CuadroTexto"/>
          <p:cNvSpPr txBox="1"/>
          <p:nvPr/>
        </p:nvSpPr>
        <p:spPr>
          <a:xfrm>
            <a:off x="6941329" y="4896165"/>
            <a:ext cx="2345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*TTB= (Suma de calificaciones 4 + 5 Muy satisfecho)</a:t>
            </a:r>
          </a:p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</a:t>
            </a:r>
            <a:r>
              <a:rPr lang="es-CO" sz="800" dirty="0" err="1" smtClean="0">
                <a:solidFill>
                  <a:schemeClr val="bg1">
                    <a:lumMod val="50000"/>
                  </a:schemeClr>
                </a:solidFill>
              </a:rPr>
              <a:t>Middle</a:t>
            </a:r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= Porcentaje de calificación 3</a:t>
            </a:r>
          </a:p>
          <a:p>
            <a:pPr algn="r"/>
            <a:r>
              <a:rPr lang="es-CO" sz="800" dirty="0" smtClean="0">
                <a:solidFill>
                  <a:schemeClr val="bg1">
                    <a:lumMod val="50000"/>
                  </a:schemeClr>
                </a:solidFill>
              </a:rPr>
              <a:t>*BTB= Suma de calificaciones 1 + 2  </a:t>
            </a:r>
            <a:endParaRPr lang="es-CO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Flecha izquierda 33">
            <a:hlinkClick r:id="rId19" action="ppaction://hlinksldjump"/>
          </p:cNvPr>
          <p:cNvSpPr/>
          <p:nvPr/>
        </p:nvSpPr>
        <p:spPr>
          <a:xfrm>
            <a:off x="6876256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4" name="Flecha izquierda 43">
            <a:hlinkClick r:id="rId11" action="ppaction://hlinksldjump"/>
          </p:cNvPr>
          <p:cNvSpPr/>
          <p:nvPr/>
        </p:nvSpPr>
        <p:spPr>
          <a:xfrm rot="10800000">
            <a:off x="7293325" y="5377780"/>
            <a:ext cx="273052" cy="297233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2152074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653E9AB0ABBB94EBA62273434A7E116" ma:contentTypeVersion="7" ma:contentTypeDescription="Crear nuevo documento." ma:contentTypeScope="" ma:versionID="c2f2740c1ee027cbb554e68f2803e65e">
  <xsd:schema xmlns:xsd="http://www.w3.org/2001/XMLSchema" xmlns:xs="http://www.w3.org/2001/XMLSchema" xmlns:p="http://schemas.microsoft.com/office/2006/metadata/properties" xmlns:ns2="b215d373-4ab1-4c9a-82d3-9624ee888acd" xmlns:ns3="5a20157b-8aeb-4ce5-9ed3-48b8bf5eb70d" targetNamespace="http://schemas.microsoft.com/office/2006/metadata/properties" ma:root="true" ma:fieldsID="483b209f3ccafb7eda96105e2d7f368f" ns2:_="" ns3:_="">
    <xsd:import namespace="b215d373-4ab1-4c9a-82d3-9624ee888acd"/>
    <xsd:import namespace="5a20157b-8aeb-4ce5-9ed3-48b8bf5eb70d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15d373-4ab1-4c9a-82d3-9624ee888ac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les de uso compartido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20157b-8aeb-4ce5-9ed3-48b8bf5eb70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835D08E-6AA8-4AF4-A9FB-36088D021021}"/>
</file>

<file path=customXml/itemProps2.xml><?xml version="1.0" encoding="utf-8"?>
<ds:datastoreItem xmlns:ds="http://schemas.openxmlformats.org/officeDocument/2006/customXml" ds:itemID="{F8207039-DD21-4C86-BC7F-A8BAC5C31CDE}"/>
</file>

<file path=customXml/itemProps3.xml><?xml version="1.0" encoding="utf-8"?>
<ds:datastoreItem xmlns:ds="http://schemas.openxmlformats.org/officeDocument/2006/customXml" ds:itemID="{EB5580CB-1B9D-4D4C-A81F-3CA093F32A69}"/>
</file>

<file path=docProps/app.xml><?xml version="1.0" encoding="utf-8"?>
<Properties xmlns="http://schemas.openxmlformats.org/officeDocument/2006/extended-properties" xmlns:vt="http://schemas.openxmlformats.org/officeDocument/2006/docPropsVTypes">
  <TotalTime>11531</TotalTime>
  <Words>19640</Words>
  <Application>Microsoft Office PowerPoint</Application>
  <PresentationFormat>Presentación en pantalla (16:10)</PresentationFormat>
  <Paragraphs>7069</Paragraphs>
  <Slides>162</Slides>
  <Notes>151</Notes>
  <HiddenSlides>161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diapositiva</vt:lpstr>
      </vt:variant>
      <vt:variant>
        <vt:i4>162</vt:i4>
      </vt:variant>
    </vt:vector>
  </HeadingPairs>
  <TitlesOfParts>
    <vt:vector size="165" baseType="lpstr">
      <vt:lpstr>Tema de Office</vt:lpstr>
      <vt:lpstr>1_Tema de Office</vt:lpstr>
      <vt:lpstr>2_Tema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Diapositiva 59</vt:lpstr>
      <vt:lpstr>Diapositiva 60</vt:lpstr>
      <vt:lpstr>Diapositiva 61</vt:lpstr>
      <vt:lpstr>Diapositiva 62</vt:lpstr>
      <vt:lpstr>Diapositiva 63</vt:lpstr>
      <vt:lpstr>Diapositiva 64</vt:lpstr>
      <vt:lpstr>Diapositiva 65</vt:lpstr>
      <vt:lpstr>Diapositiva 66</vt:lpstr>
      <vt:lpstr>Diapositiva 67</vt:lpstr>
      <vt:lpstr>Diapositiva 68</vt:lpstr>
      <vt:lpstr>Diapositiva 69</vt:lpstr>
      <vt:lpstr>Diapositiva 70</vt:lpstr>
      <vt:lpstr>Diapositiva 71</vt:lpstr>
      <vt:lpstr>Diapositiva 72</vt:lpstr>
      <vt:lpstr>Diapositiva 73</vt:lpstr>
      <vt:lpstr>Diapositiva 74</vt:lpstr>
      <vt:lpstr>Diapositiva 75</vt:lpstr>
      <vt:lpstr>Diapositiva 76</vt:lpstr>
      <vt:lpstr>Diapositiva 77</vt:lpstr>
      <vt:lpstr>Diapositiva 78</vt:lpstr>
      <vt:lpstr>Diapositiva 79</vt:lpstr>
      <vt:lpstr>Diapositiva 80</vt:lpstr>
      <vt:lpstr>Diapositiva 81</vt:lpstr>
      <vt:lpstr>Diapositiva 82</vt:lpstr>
      <vt:lpstr>Diapositiva 83</vt:lpstr>
      <vt:lpstr>Diapositiva 84</vt:lpstr>
      <vt:lpstr>Diapositiva 85</vt:lpstr>
      <vt:lpstr>Diapositiva 86</vt:lpstr>
      <vt:lpstr>Diapositiva 87</vt:lpstr>
      <vt:lpstr>Diapositiva 88</vt:lpstr>
      <vt:lpstr>Diapositiva 89</vt:lpstr>
      <vt:lpstr>Diapositiva 90</vt:lpstr>
      <vt:lpstr>Diapositiva 91</vt:lpstr>
      <vt:lpstr>Diapositiva 92</vt:lpstr>
      <vt:lpstr>Diapositiva 93</vt:lpstr>
      <vt:lpstr>Diapositiva 94</vt:lpstr>
      <vt:lpstr>Diapositiva 95</vt:lpstr>
      <vt:lpstr>Diapositiva 96</vt:lpstr>
      <vt:lpstr>Diapositiva 97</vt:lpstr>
      <vt:lpstr>Diapositiva 98</vt:lpstr>
      <vt:lpstr>Diapositiva 99</vt:lpstr>
      <vt:lpstr>Diapositiva 100</vt:lpstr>
      <vt:lpstr>Diapositiva 101</vt:lpstr>
      <vt:lpstr>Diapositiva 102</vt:lpstr>
      <vt:lpstr>Diapositiva 103</vt:lpstr>
      <vt:lpstr>Diapositiva 104</vt:lpstr>
      <vt:lpstr>Diapositiva 105</vt:lpstr>
      <vt:lpstr>Diapositiva 106</vt:lpstr>
      <vt:lpstr>Diapositiva 107</vt:lpstr>
      <vt:lpstr>Diapositiva 108</vt:lpstr>
      <vt:lpstr>Diapositiva 109</vt:lpstr>
      <vt:lpstr>Diapositiva 110</vt:lpstr>
      <vt:lpstr>Diapositiva 111</vt:lpstr>
      <vt:lpstr>Diapositiva 112</vt:lpstr>
      <vt:lpstr>Diapositiva 113</vt:lpstr>
      <vt:lpstr>Diapositiva 114</vt:lpstr>
      <vt:lpstr>Diapositiva 115</vt:lpstr>
      <vt:lpstr>Diapositiva 116</vt:lpstr>
      <vt:lpstr>Diapositiva 117</vt:lpstr>
      <vt:lpstr>Diapositiva 118</vt:lpstr>
      <vt:lpstr>Diapositiva 119</vt:lpstr>
      <vt:lpstr>Diapositiva 120</vt:lpstr>
      <vt:lpstr>Diapositiva 121</vt:lpstr>
      <vt:lpstr>Diapositiva 122</vt:lpstr>
      <vt:lpstr>Diapositiva 123</vt:lpstr>
      <vt:lpstr>Diapositiva 124</vt:lpstr>
      <vt:lpstr>Diapositiva 125</vt:lpstr>
      <vt:lpstr>Diapositiva 126</vt:lpstr>
      <vt:lpstr>Diapositiva 127</vt:lpstr>
      <vt:lpstr>Diapositiva 128</vt:lpstr>
      <vt:lpstr>Diapositiva 129</vt:lpstr>
      <vt:lpstr>Diapositiva 130</vt:lpstr>
      <vt:lpstr>Diapositiva 131</vt:lpstr>
      <vt:lpstr>Diapositiva 132</vt:lpstr>
      <vt:lpstr>Diapositiva 133</vt:lpstr>
      <vt:lpstr>Diapositiva 134</vt:lpstr>
      <vt:lpstr>Diapositiva 135</vt:lpstr>
      <vt:lpstr>Diapositiva 136</vt:lpstr>
      <vt:lpstr>Diapositiva 137</vt:lpstr>
      <vt:lpstr>Diapositiva 138</vt:lpstr>
      <vt:lpstr>Diapositiva 139</vt:lpstr>
      <vt:lpstr>Diapositiva 140</vt:lpstr>
      <vt:lpstr>Diapositiva 141</vt:lpstr>
      <vt:lpstr>Diapositiva 142</vt:lpstr>
      <vt:lpstr>Diapositiva 143</vt:lpstr>
      <vt:lpstr>Diapositiva 144</vt:lpstr>
      <vt:lpstr>Diapositiva 145</vt:lpstr>
      <vt:lpstr>Diapositiva 146</vt:lpstr>
      <vt:lpstr>Diapositiva 147</vt:lpstr>
      <vt:lpstr>Diapositiva 148</vt:lpstr>
      <vt:lpstr>Diapositiva 149</vt:lpstr>
      <vt:lpstr>Diapositiva 150</vt:lpstr>
      <vt:lpstr>Diapositiva 151</vt:lpstr>
      <vt:lpstr>Diapositiva 152</vt:lpstr>
      <vt:lpstr>Diapositiva 153</vt:lpstr>
      <vt:lpstr>Diapositiva 154</vt:lpstr>
      <vt:lpstr>Diapositiva 155</vt:lpstr>
      <vt:lpstr>Diapositiva 156</vt:lpstr>
      <vt:lpstr>Diapositiva 157</vt:lpstr>
      <vt:lpstr>Diapositiva 158</vt:lpstr>
      <vt:lpstr>Diapositiva 159</vt:lpstr>
      <vt:lpstr>Diapositiva 160</vt:lpstr>
      <vt:lpstr>Diapositiva 161</vt:lpstr>
      <vt:lpstr>Diapositiva 162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Felipe Mejia</dc:creator>
  <cp:lastModifiedBy>LUKS</cp:lastModifiedBy>
  <cp:revision>911</cp:revision>
  <dcterms:created xsi:type="dcterms:W3CDTF">2014-11-30T15:09:48Z</dcterms:created>
  <dcterms:modified xsi:type="dcterms:W3CDTF">2015-01-31T08:09:44Z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0x0101002653E9AB0ABBB94EBA62273434A7E116</vt:lpwstr>
  </property>
</Properties>
</file>